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384" r:id="rId2"/>
    <p:sldId id="256" r:id="rId3"/>
    <p:sldId id="307" r:id="rId4"/>
    <p:sldId id="259" r:id="rId5"/>
    <p:sldId id="358" r:id="rId6"/>
    <p:sldId id="265" r:id="rId7"/>
    <p:sldId id="268" r:id="rId8"/>
    <p:sldId id="365" r:id="rId9"/>
    <p:sldId id="276" r:id="rId10"/>
    <p:sldId id="282" r:id="rId11"/>
    <p:sldId id="366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368" r:id="rId20"/>
    <p:sldId id="369" r:id="rId21"/>
    <p:sldId id="370" r:id="rId22"/>
    <p:sldId id="371" r:id="rId23"/>
    <p:sldId id="372" r:id="rId24"/>
    <p:sldId id="360" r:id="rId25"/>
    <p:sldId id="367" r:id="rId26"/>
    <p:sldId id="361" r:id="rId27"/>
    <p:sldId id="374" r:id="rId28"/>
    <p:sldId id="377" r:id="rId29"/>
    <p:sldId id="378" r:id="rId30"/>
    <p:sldId id="379" r:id="rId31"/>
    <p:sldId id="380" r:id="rId32"/>
    <p:sldId id="381" r:id="rId33"/>
    <p:sldId id="382" r:id="rId34"/>
    <p:sldId id="383" r:id="rId35"/>
    <p:sldId id="362" r:id="rId36"/>
    <p:sldId id="363" r:id="rId37"/>
    <p:sldId id="373" r:id="rId38"/>
    <p:sldId id="375" r:id="rId39"/>
    <p:sldId id="376" r:id="rId40"/>
    <p:sldId id="385" r:id="rId41"/>
    <p:sldId id="301" r:id="rId42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6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Stile con tema 1 - Color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Stile chiaro 3 - Color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Stile medio 1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C7853C-536D-4A76-A0AE-DD22124D55A5}" styleName="Stile con tema 1 - Color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DCAF9ED-07DC-4A11-8D7F-57B35C25682E}" styleName="Stile medio 1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829" autoAdjust="0"/>
    <p:restoredTop sz="91094" autoAdjust="0"/>
  </p:normalViewPr>
  <p:slideViewPr>
    <p:cSldViewPr>
      <p:cViewPr varScale="1">
        <p:scale>
          <a:sx n="100" d="100"/>
          <a:sy n="100" d="100"/>
        </p:scale>
        <p:origin x="132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206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CD4E0D1-9590-4AE3-A620-5F3D1D67CCDD}" type="datetimeFigureOut">
              <a:rPr lang="it-IT"/>
              <a:pPr>
                <a:defRPr/>
              </a:pPr>
              <a:t>01/08/22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4206407-9A6B-4213-AF9B-2AE2D222B0E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8741772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74BF58F-A9D2-4BC5-BFF6-3F2EB05AA92B}" type="datetimeFigureOut">
              <a:rPr lang="it-IT"/>
              <a:pPr>
                <a:defRPr/>
              </a:pPr>
              <a:t>01/08/22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C740819-419C-4486-8B0B-556FD7AB108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636912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">
            <a:extLst>
              <a:ext uri="{FF2B5EF4-FFF2-40B4-BE49-F238E27FC236}">
                <a16:creationId xmlns:a16="http://schemas.microsoft.com/office/drawing/2014/main" id="{C54FB188-A55A-096D-ACB0-3DD422986D8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12492F3-815B-4D78-896D-3703EC4AA39A}" type="slidenum">
              <a:rPr lang="it-IT" altLang="it-IT" smtClean="0">
                <a:latin typeface="Calibri" panose="020F0502020204030204" pitchFamily="34" charset="0"/>
                <a:ea typeface="MS Gothic" panose="020B0609070205080204" pitchFamily="49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it-IT" altLang="it-IT">
              <a:latin typeface="Calibri" panose="020F0502020204030204" pitchFamily="34" charset="0"/>
              <a:ea typeface="MS Gothic" panose="020B0609070205080204" pitchFamily="49" charset="-128"/>
            </a:endParaRPr>
          </a:p>
        </p:txBody>
      </p:sp>
      <p:sp>
        <p:nvSpPr>
          <p:cNvPr id="30723" name="Text Box 1">
            <a:extLst>
              <a:ext uri="{FF2B5EF4-FFF2-40B4-BE49-F238E27FC236}">
                <a16:creationId xmlns:a16="http://schemas.microsoft.com/office/drawing/2014/main" id="{176C4E64-FA7E-027A-7106-30679235C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28163"/>
            <a:ext cx="294163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E9EA551-CC13-449D-844C-B5A3AD3DA084}" type="slidenum">
              <a:rPr lang="it-IT" altLang="it-IT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it-IT" altLang="it-IT">
              <a:latin typeface="Calibri" panose="020F0502020204030204" pitchFamily="34" charset="0"/>
            </a:endParaRPr>
          </a:p>
        </p:txBody>
      </p:sp>
      <p:sp>
        <p:nvSpPr>
          <p:cNvPr id="30724" name="Rectangle 2">
            <a:extLst>
              <a:ext uri="{FF2B5EF4-FFF2-40B4-BE49-F238E27FC236}">
                <a16:creationId xmlns:a16="http://schemas.microsoft.com/office/drawing/2014/main" id="{DFA4A9BD-1185-7B2B-0440-1E7AEBEC62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0938" cy="37211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5" name="Rectangle 3">
            <a:extLst>
              <a:ext uri="{FF2B5EF4-FFF2-40B4-BE49-F238E27FC236}">
                <a16:creationId xmlns:a16="http://schemas.microsoft.com/office/drawing/2014/main" id="{DD725726-2DFA-50E6-ADAC-0A554ED5A0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4013" cy="4464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dirty="0"/>
          </a:p>
        </p:txBody>
      </p:sp>
      <p:sp>
        <p:nvSpPr>
          <p:cNvPr id="819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21F87B2-8170-4A03-8672-E534FD741DAD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it-IT"/>
          </a:p>
        </p:txBody>
      </p:sp>
      <p:sp>
        <p:nvSpPr>
          <p:cNvPr id="8197" name="Segnaposto piè di pagina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/>
          </a:p>
        </p:txBody>
      </p:sp>
      <p:sp>
        <p:nvSpPr>
          <p:cNvPr id="8198" name="Segnaposto intestazione 5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3549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">
            <a:extLst>
              <a:ext uri="{FF2B5EF4-FFF2-40B4-BE49-F238E27FC236}">
                <a16:creationId xmlns:a16="http://schemas.microsoft.com/office/drawing/2014/main" id="{199EAEEB-3188-E643-27A0-6249B61284B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0A91156-92E0-4A3E-86E0-63BE0DE2E024}" type="slidenum">
              <a:rPr lang="it-IT" altLang="it-IT" smtClean="0">
                <a:latin typeface="Calibri" panose="020F0502020204030204" pitchFamily="34" charset="0"/>
                <a:ea typeface="MS Gothic" panose="020B0609070205080204" pitchFamily="49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41</a:t>
            </a:fld>
            <a:endParaRPr lang="it-IT" altLang="it-IT">
              <a:latin typeface="Calibri" panose="020F0502020204030204" pitchFamily="34" charset="0"/>
              <a:ea typeface="MS Gothic" panose="020B0609070205080204" pitchFamily="49" charset="-128"/>
            </a:endParaRPr>
          </a:p>
        </p:txBody>
      </p:sp>
      <p:sp>
        <p:nvSpPr>
          <p:cNvPr id="34819" name="Text Box 1">
            <a:extLst>
              <a:ext uri="{FF2B5EF4-FFF2-40B4-BE49-F238E27FC236}">
                <a16:creationId xmlns:a16="http://schemas.microsoft.com/office/drawing/2014/main" id="{80FB916C-FBE3-5988-2E08-E03FAAB60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28163"/>
            <a:ext cx="294163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2CACBE8-2F07-4152-B94D-B58CEC55E6CD}" type="slidenum">
              <a:rPr lang="it-IT" altLang="it-IT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41</a:t>
            </a:fld>
            <a:endParaRPr lang="it-IT" altLang="it-IT">
              <a:latin typeface="Calibri" panose="020F0502020204030204" pitchFamily="34" charset="0"/>
            </a:endParaRPr>
          </a:p>
        </p:txBody>
      </p:sp>
      <p:sp>
        <p:nvSpPr>
          <p:cNvPr id="34820" name="Text Box 2">
            <a:extLst>
              <a:ext uri="{FF2B5EF4-FFF2-40B4-BE49-F238E27FC236}">
                <a16:creationId xmlns:a16="http://schemas.microsoft.com/office/drawing/2014/main" id="{3C961972-ED47-DE5B-C29B-D5FAFEF08E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28163"/>
            <a:ext cx="29448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9F9284C-3CC9-4E49-973D-DFC9BEFC227A}" type="slidenum">
              <a:rPr lang="it-IT" altLang="it-IT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41</a:t>
            </a:fld>
            <a:endParaRPr lang="it-IT" altLang="it-IT">
              <a:latin typeface="Calibri" panose="020F0502020204030204" pitchFamily="34" charset="0"/>
            </a:endParaRPr>
          </a:p>
        </p:txBody>
      </p:sp>
      <p:sp>
        <p:nvSpPr>
          <p:cNvPr id="34821" name="Rectangle 3">
            <a:extLst>
              <a:ext uri="{FF2B5EF4-FFF2-40B4-BE49-F238E27FC236}">
                <a16:creationId xmlns:a16="http://schemas.microsoft.com/office/drawing/2014/main" id="{B3BBA7CF-B2D3-F04D-215B-8B8BF49763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2" name="Rectangle 4">
            <a:extLst>
              <a:ext uri="{FF2B5EF4-FFF2-40B4-BE49-F238E27FC236}">
                <a16:creationId xmlns:a16="http://schemas.microsoft.com/office/drawing/2014/main" id="{76158EEF-C41E-2956-97FC-5EF84D769A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4013" cy="4464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B5023-F430-4BA5-8EAC-2BEA87DD79F6}" type="datetime1">
              <a:rPr lang="it-IT" smtClean="0"/>
              <a:t>01/08/22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53633-7447-4DA9-8629-1765F82ECE5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BD848-BBFC-456F-8DE2-BC7B94C8D94E}" type="datetime1">
              <a:rPr lang="it-IT" smtClean="0"/>
              <a:t>01/08/22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43ED8-EEE5-4B7F-B851-C64BF26DF46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1C574-BEFC-46CD-8368-FC5F38EFDB91}" type="datetime1">
              <a:rPr lang="it-IT" smtClean="0"/>
              <a:t>01/08/22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89815-5A72-49DE-8080-44EB505FBB0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ecnico_6\Desktop\logo-pomarittim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74766"/>
            <a:ext cx="3571900" cy="118323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0DF96-EFDD-40E2-BEA8-110956316F99}" type="datetime1">
              <a:rPr lang="it-IT" smtClean="0"/>
              <a:t>01/08/22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0E3B5-C5E7-43EE-9500-4EA13528950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394AA-CC18-42D7-9210-36B782A9F5C4}" type="datetime1">
              <a:rPr lang="it-IT" smtClean="0"/>
              <a:t>01/08/22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C0543-E79C-4EC6-8A67-BEAE5930353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68F42-A98E-4758-A7DF-C013980EB88D}" type="datetime1">
              <a:rPr lang="it-IT" smtClean="0"/>
              <a:t>01/08/22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033FB-0AFA-4F2B-A051-07B8716358F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8EBAF-5189-4327-8BAC-582A5F4AA6D1}" type="datetime1">
              <a:rPr lang="it-IT" smtClean="0"/>
              <a:t>01/08/22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7F353-6A14-434C-B4DC-1CC67E02867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33846-8B19-417D-B82D-E9C2F3B43474}" type="datetime1">
              <a:rPr lang="it-IT" smtClean="0"/>
              <a:t>01/08/22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27FD1-2D9C-4DC8-9317-94F952B3F6C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618A9-03D3-4FC5-B7C1-582A4F689FEE}" type="datetime1">
              <a:rPr lang="it-IT" smtClean="0"/>
              <a:t>01/08/22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A49ED-08EC-47E4-B93E-DEA1C21B2BE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4A3ED-3801-41F8-B3E6-E25C7E60003B}" type="datetime1">
              <a:rPr lang="it-IT" smtClean="0"/>
              <a:t>01/08/22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01847-7FA4-4EC3-9962-8ECFF765728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838A61-E82E-440F-8576-F038225DE964}" type="datetime1">
              <a:rPr lang="it-IT" smtClean="0"/>
              <a:t>01/08/22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A9BE23F-25A4-4BB5-891B-B2CB0A949BA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intervento/scheda_rilevazione.docx" TargetMode="Externa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mailto:soiserika@gmail.co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3-Catalogo-casi-aaziendali-PROMETEA-.pdf" TargetMode="Externa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7" name="Group 1">
            <a:extLst>
              <a:ext uri="{FF2B5EF4-FFF2-40B4-BE49-F238E27FC236}">
                <a16:creationId xmlns:a16="http://schemas.microsoft.com/office/drawing/2014/main" id="{A1339558-3EBC-F1BE-30CD-AA11567D16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5903880"/>
              </p:ext>
            </p:extLst>
          </p:nvPr>
        </p:nvGraphicFramePr>
        <p:xfrm>
          <a:off x="0" y="0"/>
          <a:ext cx="9252520" cy="5519257"/>
        </p:xfrm>
        <a:graphic>
          <a:graphicData uri="http://schemas.openxmlformats.org/drawingml/2006/table">
            <a:tbl>
              <a:tblPr/>
              <a:tblGrid>
                <a:gridCol w="66908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17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19257">
                <a:tc>
                  <a:txBody>
                    <a:bodyPr/>
                    <a:lstStyle>
                      <a:lvl1pPr marL="225425" indent="-220663">
                        <a:spcBef>
                          <a:spcPts val="800"/>
                        </a:spcBef>
                        <a:tabLst>
                          <a:tab pos="225425" algn="l"/>
                          <a:tab pos="673100" algn="l"/>
                          <a:tab pos="1122363" algn="l"/>
                          <a:tab pos="1571625" algn="l"/>
                          <a:tab pos="2020888" algn="l"/>
                          <a:tab pos="2470150" algn="l"/>
                          <a:tab pos="2919413" algn="l"/>
                          <a:tab pos="3368675" algn="l"/>
                          <a:tab pos="3817938" algn="l"/>
                          <a:tab pos="4267200" algn="l"/>
                          <a:tab pos="4716463" algn="l"/>
                          <a:tab pos="5165725" algn="l"/>
                          <a:tab pos="5614988" algn="l"/>
                          <a:tab pos="6064250" algn="l"/>
                          <a:tab pos="6513513" algn="l"/>
                          <a:tab pos="6962775" algn="l"/>
                          <a:tab pos="7412038" algn="l"/>
                          <a:tab pos="7861300" algn="l"/>
                          <a:tab pos="8310563" algn="l"/>
                          <a:tab pos="8759825" algn="l"/>
                          <a:tab pos="9209088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Gothic" panose="020B0609070205080204" pitchFamily="49" charset="-128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225425" algn="l"/>
                          <a:tab pos="673100" algn="l"/>
                          <a:tab pos="1122363" algn="l"/>
                          <a:tab pos="1571625" algn="l"/>
                          <a:tab pos="2020888" algn="l"/>
                          <a:tab pos="2470150" algn="l"/>
                          <a:tab pos="2919413" algn="l"/>
                          <a:tab pos="3368675" algn="l"/>
                          <a:tab pos="3817938" algn="l"/>
                          <a:tab pos="4267200" algn="l"/>
                          <a:tab pos="4716463" algn="l"/>
                          <a:tab pos="5165725" algn="l"/>
                          <a:tab pos="5614988" algn="l"/>
                          <a:tab pos="6064250" algn="l"/>
                          <a:tab pos="6513513" algn="l"/>
                          <a:tab pos="6962775" algn="l"/>
                          <a:tab pos="7412038" algn="l"/>
                          <a:tab pos="7861300" algn="l"/>
                          <a:tab pos="8310563" algn="l"/>
                          <a:tab pos="8759825" algn="l"/>
                          <a:tab pos="9209088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Gothic" panose="020B0609070205080204" pitchFamily="49" charset="-128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225425" algn="l"/>
                          <a:tab pos="673100" algn="l"/>
                          <a:tab pos="1122363" algn="l"/>
                          <a:tab pos="1571625" algn="l"/>
                          <a:tab pos="2020888" algn="l"/>
                          <a:tab pos="2470150" algn="l"/>
                          <a:tab pos="2919413" algn="l"/>
                          <a:tab pos="3368675" algn="l"/>
                          <a:tab pos="3817938" algn="l"/>
                          <a:tab pos="4267200" algn="l"/>
                          <a:tab pos="4716463" algn="l"/>
                          <a:tab pos="5165725" algn="l"/>
                          <a:tab pos="5614988" algn="l"/>
                          <a:tab pos="6064250" algn="l"/>
                          <a:tab pos="6513513" algn="l"/>
                          <a:tab pos="6962775" algn="l"/>
                          <a:tab pos="7412038" algn="l"/>
                          <a:tab pos="7861300" algn="l"/>
                          <a:tab pos="8310563" algn="l"/>
                          <a:tab pos="8759825" algn="l"/>
                          <a:tab pos="9209088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Gothic" panose="020B0609070205080204" pitchFamily="49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225425" algn="l"/>
                          <a:tab pos="673100" algn="l"/>
                          <a:tab pos="1122363" algn="l"/>
                          <a:tab pos="1571625" algn="l"/>
                          <a:tab pos="2020888" algn="l"/>
                          <a:tab pos="2470150" algn="l"/>
                          <a:tab pos="2919413" algn="l"/>
                          <a:tab pos="3368675" algn="l"/>
                          <a:tab pos="3817938" algn="l"/>
                          <a:tab pos="4267200" algn="l"/>
                          <a:tab pos="4716463" algn="l"/>
                          <a:tab pos="5165725" algn="l"/>
                          <a:tab pos="5614988" algn="l"/>
                          <a:tab pos="6064250" algn="l"/>
                          <a:tab pos="6513513" algn="l"/>
                          <a:tab pos="6962775" algn="l"/>
                          <a:tab pos="7412038" algn="l"/>
                          <a:tab pos="7861300" algn="l"/>
                          <a:tab pos="8310563" algn="l"/>
                          <a:tab pos="8759825" algn="l"/>
                          <a:tab pos="9209088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Gothic" panose="020B0609070205080204" pitchFamily="49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225425" algn="l"/>
                          <a:tab pos="673100" algn="l"/>
                          <a:tab pos="1122363" algn="l"/>
                          <a:tab pos="1571625" algn="l"/>
                          <a:tab pos="2020888" algn="l"/>
                          <a:tab pos="2470150" algn="l"/>
                          <a:tab pos="2919413" algn="l"/>
                          <a:tab pos="3368675" algn="l"/>
                          <a:tab pos="3817938" algn="l"/>
                          <a:tab pos="4267200" algn="l"/>
                          <a:tab pos="4716463" algn="l"/>
                          <a:tab pos="5165725" algn="l"/>
                          <a:tab pos="5614988" algn="l"/>
                          <a:tab pos="6064250" algn="l"/>
                          <a:tab pos="6513513" algn="l"/>
                          <a:tab pos="6962775" algn="l"/>
                          <a:tab pos="7412038" algn="l"/>
                          <a:tab pos="7861300" algn="l"/>
                          <a:tab pos="8310563" algn="l"/>
                          <a:tab pos="8759825" algn="l"/>
                          <a:tab pos="9209088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Gothic" panose="020B0609070205080204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225425" algn="l"/>
                          <a:tab pos="673100" algn="l"/>
                          <a:tab pos="1122363" algn="l"/>
                          <a:tab pos="1571625" algn="l"/>
                          <a:tab pos="2020888" algn="l"/>
                          <a:tab pos="2470150" algn="l"/>
                          <a:tab pos="2919413" algn="l"/>
                          <a:tab pos="3368675" algn="l"/>
                          <a:tab pos="3817938" algn="l"/>
                          <a:tab pos="4267200" algn="l"/>
                          <a:tab pos="4716463" algn="l"/>
                          <a:tab pos="5165725" algn="l"/>
                          <a:tab pos="5614988" algn="l"/>
                          <a:tab pos="6064250" algn="l"/>
                          <a:tab pos="6513513" algn="l"/>
                          <a:tab pos="6962775" algn="l"/>
                          <a:tab pos="7412038" algn="l"/>
                          <a:tab pos="7861300" algn="l"/>
                          <a:tab pos="8310563" algn="l"/>
                          <a:tab pos="8759825" algn="l"/>
                          <a:tab pos="9209088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Gothic" panose="020B0609070205080204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225425" algn="l"/>
                          <a:tab pos="673100" algn="l"/>
                          <a:tab pos="1122363" algn="l"/>
                          <a:tab pos="1571625" algn="l"/>
                          <a:tab pos="2020888" algn="l"/>
                          <a:tab pos="2470150" algn="l"/>
                          <a:tab pos="2919413" algn="l"/>
                          <a:tab pos="3368675" algn="l"/>
                          <a:tab pos="3817938" algn="l"/>
                          <a:tab pos="4267200" algn="l"/>
                          <a:tab pos="4716463" algn="l"/>
                          <a:tab pos="5165725" algn="l"/>
                          <a:tab pos="5614988" algn="l"/>
                          <a:tab pos="6064250" algn="l"/>
                          <a:tab pos="6513513" algn="l"/>
                          <a:tab pos="6962775" algn="l"/>
                          <a:tab pos="7412038" algn="l"/>
                          <a:tab pos="7861300" algn="l"/>
                          <a:tab pos="8310563" algn="l"/>
                          <a:tab pos="8759825" algn="l"/>
                          <a:tab pos="9209088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Gothic" panose="020B0609070205080204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225425" algn="l"/>
                          <a:tab pos="673100" algn="l"/>
                          <a:tab pos="1122363" algn="l"/>
                          <a:tab pos="1571625" algn="l"/>
                          <a:tab pos="2020888" algn="l"/>
                          <a:tab pos="2470150" algn="l"/>
                          <a:tab pos="2919413" algn="l"/>
                          <a:tab pos="3368675" algn="l"/>
                          <a:tab pos="3817938" algn="l"/>
                          <a:tab pos="4267200" algn="l"/>
                          <a:tab pos="4716463" algn="l"/>
                          <a:tab pos="5165725" algn="l"/>
                          <a:tab pos="5614988" algn="l"/>
                          <a:tab pos="6064250" algn="l"/>
                          <a:tab pos="6513513" algn="l"/>
                          <a:tab pos="6962775" algn="l"/>
                          <a:tab pos="7412038" algn="l"/>
                          <a:tab pos="7861300" algn="l"/>
                          <a:tab pos="8310563" algn="l"/>
                          <a:tab pos="8759825" algn="l"/>
                          <a:tab pos="9209088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Gothic" panose="020B0609070205080204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225425" algn="l"/>
                          <a:tab pos="673100" algn="l"/>
                          <a:tab pos="1122363" algn="l"/>
                          <a:tab pos="1571625" algn="l"/>
                          <a:tab pos="2020888" algn="l"/>
                          <a:tab pos="2470150" algn="l"/>
                          <a:tab pos="2919413" algn="l"/>
                          <a:tab pos="3368675" algn="l"/>
                          <a:tab pos="3817938" algn="l"/>
                          <a:tab pos="4267200" algn="l"/>
                          <a:tab pos="4716463" algn="l"/>
                          <a:tab pos="5165725" algn="l"/>
                          <a:tab pos="5614988" algn="l"/>
                          <a:tab pos="6064250" algn="l"/>
                          <a:tab pos="6513513" algn="l"/>
                          <a:tab pos="6962775" algn="l"/>
                          <a:tab pos="7412038" algn="l"/>
                          <a:tab pos="7861300" algn="l"/>
                          <a:tab pos="8310563" algn="l"/>
                          <a:tab pos="8759825" algn="l"/>
                          <a:tab pos="9209088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Gothic" panose="020B0609070205080204" pitchFamily="49" charset="-128"/>
                        </a:defRPr>
                      </a:lvl9pPr>
                    </a:lstStyle>
                    <a:p>
                      <a:r>
                        <a:rPr lang="it-IT" sz="2800" b="1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MS Gothic" panose="020B0609070205080204" pitchFamily="49" charset="-128"/>
                          <a:cs typeface="+mn-cs"/>
                        </a:rPr>
                        <a:t>Scuola Estiva</a:t>
                      </a:r>
                      <a:endParaRPr lang="it-IT" sz="2800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+mn-cs"/>
                      </a:endParaRPr>
                    </a:p>
                    <a:p>
                      <a:r>
                        <a:rPr lang="it-IT" sz="2800" b="1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MS Gothic" panose="020B0609070205080204" pitchFamily="49" charset="-128"/>
                          <a:cs typeface="+mn-cs"/>
                        </a:rPr>
                        <a:t>di Sviluppo Locale </a:t>
                      </a:r>
                      <a:endParaRPr lang="it-IT" sz="2800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+mn-cs"/>
                      </a:endParaRPr>
                    </a:p>
                    <a:p>
                      <a:r>
                        <a:rPr lang="it-IT" sz="2800" b="1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MS Gothic" panose="020B0609070205080204" pitchFamily="49" charset="-128"/>
                          <a:cs typeface="+mn-cs"/>
                        </a:rPr>
                        <a:t>Sebastiano Brusco</a:t>
                      </a:r>
                    </a:p>
                    <a:p>
                      <a:r>
                        <a:rPr lang="it-IT" sz="1600" b="0" i="1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MS Gothic" panose="020B0609070205080204" pitchFamily="49" charset="-128"/>
                          <a:cs typeface="+mn-cs"/>
                        </a:rPr>
                        <a:t>Tredicesima edizione</a:t>
                      </a:r>
                    </a:p>
                    <a:p>
                      <a:r>
                        <a:rPr lang="it-IT" sz="2800" b="1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MS Gothic" panose="020B0609070205080204" pitchFamily="49" charset="-128"/>
                          <a:cs typeface="+mn-cs"/>
                        </a:rPr>
                        <a:t> </a:t>
                      </a:r>
                      <a:endParaRPr lang="it-IT" sz="2800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+mn-cs"/>
                      </a:endParaRPr>
                    </a:p>
                    <a:p>
                      <a:r>
                        <a:rPr lang="it-IT" sz="280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MS Gothic" panose="020B0609070205080204" pitchFamily="49" charset="-128"/>
                          <a:cs typeface="+mn-cs"/>
                        </a:rPr>
                        <a:t>  </a:t>
                      </a:r>
                      <a:r>
                        <a:rPr lang="it-IT" sz="32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MS Gothic" panose="020B0609070205080204" pitchFamily="49" charset="-128"/>
                          <a:cs typeface="+mn-cs"/>
                        </a:rPr>
                        <a:t>PROMETEA</a:t>
                      </a:r>
                    </a:p>
                    <a:p>
                      <a:r>
                        <a:rPr lang="it-IT" sz="3200" b="1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MS Gothic" panose="020B0609070205080204" pitchFamily="49" charset="-128"/>
                          <a:cs typeface="+mn-cs"/>
                        </a:rPr>
                        <a:t>  “Percorsi agro-turistici nelle aree interne e costiere della Sardegna”</a:t>
                      </a:r>
                    </a:p>
                    <a:p>
                      <a:endParaRPr kumimoji="0" lang="it-IT" altLang="it-IT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+mn-cs"/>
                      </a:endParaRPr>
                    </a:p>
                    <a:p>
                      <a:endParaRPr kumimoji="0" lang="it-IT" altLang="it-IT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+mn-cs"/>
                      </a:endParaRPr>
                    </a:p>
                    <a:p>
                      <a:r>
                        <a:rPr kumimoji="0" lang="it-IT" altLang="it-IT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MS Gothic" panose="020B0609070205080204" pitchFamily="49" charset="-128"/>
                          <a:cs typeface="+mn-cs"/>
                        </a:rPr>
                        <a:t>Erika Sois - per SPOL </a:t>
                      </a:r>
                      <a:r>
                        <a:rPr kumimoji="0" lang="it-IT" altLang="it-IT" sz="20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MS Gothic" panose="020B0609070205080204" pitchFamily="49" charset="-128"/>
                          <a:cs typeface="+mn-cs"/>
                        </a:rPr>
                        <a:t>UniCa</a:t>
                      </a:r>
                      <a:endParaRPr kumimoji="0" lang="it-IT" altLang="it-IT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+mn-cs"/>
                      </a:endParaRPr>
                    </a:p>
                  </a:txBody>
                  <a:tcPr marL="55440" marR="55440" marT="16021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>
                      <a:lvl1pPr marL="225425" indent="-220663">
                        <a:spcBef>
                          <a:spcPts val="800"/>
                        </a:spcBef>
                        <a:tabLst>
                          <a:tab pos="225425" algn="l"/>
                          <a:tab pos="673100" algn="l"/>
                          <a:tab pos="1122363" algn="l"/>
                          <a:tab pos="1571625" algn="l"/>
                          <a:tab pos="2020888" algn="l"/>
                          <a:tab pos="2470150" algn="l"/>
                          <a:tab pos="2919413" algn="l"/>
                          <a:tab pos="3368675" algn="l"/>
                          <a:tab pos="3817938" algn="l"/>
                          <a:tab pos="4267200" algn="l"/>
                          <a:tab pos="4716463" algn="l"/>
                          <a:tab pos="5165725" algn="l"/>
                          <a:tab pos="5614988" algn="l"/>
                          <a:tab pos="6064250" algn="l"/>
                          <a:tab pos="6513513" algn="l"/>
                          <a:tab pos="6962775" algn="l"/>
                          <a:tab pos="7412038" algn="l"/>
                          <a:tab pos="7861300" algn="l"/>
                          <a:tab pos="8310563" algn="l"/>
                          <a:tab pos="8759825" algn="l"/>
                          <a:tab pos="9209088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Gothic" panose="020B0609070205080204" pitchFamily="49" charset="-128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225425" algn="l"/>
                          <a:tab pos="673100" algn="l"/>
                          <a:tab pos="1122363" algn="l"/>
                          <a:tab pos="1571625" algn="l"/>
                          <a:tab pos="2020888" algn="l"/>
                          <a:tab pos="2470150" algn="l"/>
                          <a:tab pos="2919413" algn="l"/>
                          <a:tab pos="3368675" algn="l"/>
                          <a:tab pos="3817938" algn="l"/>
                          <a:tab pos="4267200" algn="l"/>
                          <a:tab pos="4716463" algn="l"/>
                          <a:tab pos="5165725" algn="l"/>
                          <a:tab pos="5614988" algn="l"/>
                          <a:tab pos="6064250" algn="l"/>
                          <a:tab pos="6513513" algn="l"/>
                          <a:tab pos="6962775" algn="l"/>
                          <a:tab pos="7412038" algn="l"/>
                          <a:tab pos="7861300" algn="l"/>
                          <a:tab pos="8310563" algn="l"/>
                          <a:tab pos="8759825" algn="l"/>
                          <a:tab pos="9209088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Gothic" panose="020B0609070205080204" pitchFamily="49" charset="-128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225425" algn="l"/>
                          <a:tab pos="673100" algn="l"/>
                          <a:tab pos="1122363" algn="l"/>
                          <a:tab pos="1571625" algn="l"/>
                          <a:tab pos="2020888" algn="l"/>
                          <a:tab pos="2470150" algn="l"/>
                          <a:tab pos="2919413" algn="l"/>
                          <a:tab pos="3368675" algn="l"/>
                          <a:tab pos="3817938" algn="l"/>
                          <a:tab pos="4267200" algn="l"/>
                          <a:tab pos="4716463" algn="l"/>
                          <a:tab pos="5165725" algn="l"/>
                          <a:tab pos="5614988" algn="l"/>
                          <a:tab pos="6064250" algn="l"/>
                          <a:tab pos="6513513" algn="l"/>
                          <a:tab pos="6962775" algn="l"/>
                          <a:tab pos="7412038" algn="l"/>
                          <a:tab pos="7861300" algn="l"/>
                          <a:tab pos="8310563" algn="l"/>
                          <a:tab pos="8759825" algn="l"/>
                          <a:tab pos="9209088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Gothic" panose="020B0609070205080204" pitchFamily="49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225425" algn="l"/>
                          <a:tab pos="673100" algn="l"/>
                          <a:tab pos="1122363" algn="l"/>
                          <a:tab pos="1571625" algn="l"/>
                          <a:tab pos="2020888" algn="l"/>
                          <a:tab pos="2470150" algn="l"/>
                          <a:tab pos="2919413" algn="l"/>
                          <a:tab pos="3368675" algn="l"/>
                          <a:tab pos="3817938" algn="l"/>
                          <a:tab pos="4267200" algn="l"/>
                          <a:tab pos="4716463" algn="l"/>
                          <a:tab pos="5165725" algn="l"/>
                          <a:tab pos="5614988" algn="l"/>
                          <a:tab pos="6064250" algn="l"/>
                          <a:tab pos="6513513" algn="l"/>
                          <a:tab pos="6962775" algn="l"/>
                          <a:tab pos="7412038" algn="l"/>
                          <a:tab pos="7861300" algn="l"/>
                          <a:tab pos="8310563" algn="l"/>
                          <a:tab pos="8759825" algn="l"/>
                          <a:tab pos="9209088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Gothic" panose="020B0609070205080204" pitchFamily="49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225425" algn="l"/>
                          <a:tab pos="673100" algn="l"/>
                          <a:tab pos="1122363" algn="l"/>
                          <a:tab pos="1571625" algn="l"/>
                          <a:tab pos="2020888" algn="l"/>
                          <a:tab pos="2470150" algn="l"/>
                          <a:tab pos="2919413" algn="l"/>
                          <a:tab pos="3368675" algn="l"/>
                          <a:tab pos="3817938" algn="l"/>
                          <a:tab pos="4267200" algn="l"/>
                          <a:tab pos="4716463" algn="l"/>
                          <a:tab pos="5165725" algn="l"/>
                          <a:tab pos="5614988" algn="l"/>
                          <a:tab pos="6064250" algn="l"/>
                          <a:tab pos="6513513" algn="l"/>
                          <a:tab pos="6962775" algn="l"/>
                          <a:tab pos="7412038" algn="l"/>
                          <a:tab pos="7861300" algn="l"/>
                          <a:tab pos="8310563" algn="l"/>
                          <a:tab pos="8759825" algn="l"/>
                          <a:tab pos="9209088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Gothic" panose="020B0609070205080204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225425" algn="l"/>
                          <a:tab pos="673100" algn="l"/>
                          <a:tab pos="1122363" algn="l"/>
                          <a:tab pos="1571625" algn="l"/>
                          <a:tab pos="2020888" algn="l"/>
                          <a:tab pos="2470150" algn="l"/>
                          <a:tab pos="2919413" algn="l"/>
                          <a:tab pos="3368675" algn="l"/>
                          <a:tab pos="3817938" algn="l"/>
                          <a:tab pos="4267200" algn="l"/>
                          <a:tab pos="4716463" algn="l"/>
                          <a:tab pos="5165725" algn="l"/>
                          <a:tab pos="5614988" algn="l"/>
                          <a:tab pos="6064250" algn="l"/>
                          <a:tab pos="6513513" algn="l"/>
                          <a:tab pos="6962775" algn="l"/>
                          <a:tab pos="7412038" algn="l"/>
                          <a:tab pos="7861300" algn="l"/>
                          <a:tab pos="8310563" algn="l"/>
                          <a:tab pos="8759825" algn="l"/>
                          <a:tab pos="9209088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Gothic" panose="020B0609070205080204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225425" algn="l"/>
                          <a:tab pos="673100" algn="l"/>
                          <a:tab pos="1122363" algn="l"/>
                          <a:tab pos="1571625" algn="l"/>
                          <a:tab pos="2020888" algn="l"/>
                          <a:tab pos="2470150" algn="l"/>
                          <a:tab pos="2919413" algn="l"/>
                          <a:tab pos="3368675" algn="l"/>
                          <a:tab pos="3817938" algn="l"/>
                          <a:tab pos="4267200" algn="l"/>
                          <a:tab pos="4716463" algn="l"/>
                          <a:tab pos="5165725" algn="l"/>
                          <a:tab pos="5614988" algn="l"/>
                          <a:tab pos="6064250" algn="l"/>
                          <a:tab pos="6513513" algn="l"/>
                          <a:tab pos="6962775" algn="l"/>
                          <a:tab pos="7412038" algn="l"/>
                          <a:tab pos="7861300" algn="l"/>
                          <a:tab pos="8310563" algn="l"/>
                          <a:tab pos="8759825" algn="l"/>
                          <a:tab pos="9209088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Gothic" panose="020B0609070205080204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225425" algn="l"/>
                          <a:tab pos="673100" algn="l"/>
                          <a:tab pos="1122363" algn="l"/>
                          <a:tab pos="1571625" algn="l"/>
                          <a:tab pos="2020888" algn="l"/>
                          <a:tab pos="2470150" algn="l"/>
                          <a:tab pos="2919413" algn="l"/>
                          <a:tab pos="3368675" algn="l"/>
                          <a:tab pos="3817938" algn="l"/>
                          <a:tab pos="4267200" algn="l"/>
                          <a:tab pos="4716463" algn="l"/>
                          <a:tab pos="5165725" algn="l"/>
                          <a:tab pos="5614988" algn="l"/>
                          <a:tab pos="6064250" algn="l"/>
                          <a:tab pos="6513513" algn="l"/>
                          <a:tab pos="6962775" algn="l"/>
                          <a:tab pos="7412038" algn="l"/>
                          <a:tab pos="7861300" algn="l"/>
                          <a:tab pos="8310563" algn="l"/>
                          <a:tab pos="8759825" algn="l"/>
                          <a:tab pos="9209088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Gothic" panose="020B0609070205080204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225425" algn="l"/>
                          <a:tab pos="673100" algn="l"/>
                          <a:tab pos="1122363" algn="l"/>
                          <a:tab pos="1571625" algn="l"/>
                          <a:tab pos="2020888" algn="l"/>
                          <a:tab pos="2470150" algn="l"/>
                          <a:tab pos="2919413" algn="l"/>
                          <a:tab pos="3368675" algn="l"/>
                          <a:tab pos="3817938" algn="l"/>
                          <a:tab pos="4267200" algn="l"/>
                          <a:tab pos="4716463" algn="l"/>
                          <a:tab pos="5165725" algn="l"/>
                          <a:tab pos="5614988" algn="l"/>
                          <a:tab pos="6064250" algn="l"/>
                          <a:tab pos="6513513" algn="l"/>
                          <a:tab pos="6962775" algn="l"/>
                          <a:tab pos="7412038" algn="l"/>
                          <a:tab pos="7861300" algn="l"/>
                          <a:tab pos="8310563" algn="l"/>
                          <a:tab pos="8759825" algn="l"/>
                          <a:tab pos="9209088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Gothic" panose="020B0609070205080204" pitchFamily="49" charset="-128"/>
                        </a:defRPr>
                      </a:lvl9pPr>
                    </a:lstStyle>
                    <a:p>
                      <a:pPr marL="225425" marR="0" lvl="0" indent="-220663" algn="just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225425" algn="l"/>
                          <a:tab pos="673100" algn="l"/>
                          <a:tab pos="1122363" algn="l"/>
                          <a:tab pos="1571625" algn="l"/>
                          <a:tab pos="2020888" algn="l"/>
                          <a:tab pos="2470150" algn="l"/>
                          <a:tab pos="2919413" algn="l"/>
                          <a:tab pos="3368675" algn="l"/>
                          <a:tab pos="3817938" algn="l"/>
                          <a:tab pos="4267200" algn="l"/>
                          <a:tab pos="4716463" algn="l"/>
                          <a:tab pos="5165725" algn="l"/>
                          <a:tab pos="5614988" algn="l"/>
                          <a:tab pos="6064250" algn="l"/>
                          <a:tab pos="6513513" algn="l"/>
                          <a:tab pos="6962775" algn="l"/>
                          <a:tab pos="7412038" algn="l"/>
                          <a:tab pos="7861300" algn="l"/>
                          <a:tab pos="8310563" algn="l"/>
                          <a:tab pos="8759825" algn="l"/>
                          <a:tab pos="9209088" algn="l"/>
                        </a:tabLst>
                      </a:pPr>
                      <a:endParaRPr kumimoji="0" lang="it-IT" altLang="it-IT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55440" marR="55440" marT="16021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9700" name="Rectangle 4">
            <a:extLst>
              <a:ext uri="{FF2B5EF4-FFF2-40B4-BE49-F238E27FC236}">
                <a16:creationId xmlns:a16="http://schemas.microsoft.com/office/drawing/2014/main" id="{6E1EB8D6-F77D-E394-1000-6CB61D162F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150" y="5649913"/>
            <a:ext cx="7146925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indent="4286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endParaRPr lang="it-IT" altLang="it-IT" sz="1800" b="1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endParaRPr lang="it-IT" altLang="it-IT" sz="1800" b="1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400" b="1">
                <a:solidFill>
                  <a:srgbClr val="FFFFFF"/>
                </a:solidFill>
                <a:latin typeface="Arial" panose="020B0604020202020204" pitchFamily="34" charset="0"/>
              </a:rPr>
              <a:t>5-9 Luglio, Seneghe, Casa Aragonese</a:t>
            </a: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C086AE9C-F231-1227-806E-C7B84B43F5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4131173"/>
              </p:ext>
            </p:extLst>
          </p:nvPr>
        </p:nvGraphicFramePr>
        <p:xfrm>
          <a:off x="128523" y="5649913"/>
          <a:ext cx="8853551" cy="10391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535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50710">
                <a:tc>
                  <a:txBody>
                    <a:bodyPr/>
                    <a:lstStyle/>
                    <a:p>
                      <a:pPr marL="292100" indent="-226695" algn="ctr">
                        <a:lnSpc>
                          <a:spcPct val="115000"/>
                        </a:lnSpc>
                      </a:pPr>
                      <a:endParaRPr lang="it-IT" sz="1200" b="1" dirty="0">
                        <a:effectLst/>
                      </a:endParaRPr>
                    </a:p>
                    <a:p>
                      <a:pPr marL="292100" indent="-226695" algn="ctr">
                        <a:lnSpc>
                          <a:spcPct val="115000"/>
                        </a:lnSpc>
                      </a:pPr>
                      <a:r>
                        <a:rPr lang="it-IT" sz="1800" b="1" dirty="0">
                          <a:effectLst/>
                        </a:rPr>
                        <a:t>Turismo sostenibile e aree interne. A partire da un progetto pilota </a:t>
                      </a:r>
                    </a:p>
                    <a:p>
                      <a:pPr marL="292100" indent="-226695" algn="ctr">
                        <a:lnSpc>
                          <a:spcPct val="115000"/>
                        </a:lnSpc>
                      </a:pPr>
                      <a:r>
                        <a:rPr lang="it-IT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5-9 Luglio – Seneghe, Casa Aragonese </a:t>
                      </a:r>
                    </a:p>
                    <a:p>
                      <a:pPr marL="292100" indent="-226695" algn="ctr">
                        <a:lnSpc>
                          <a:spcPct val="115000"/>
                        </a:lnSpc>
                      </a:pPr>
                      <a:endParaRPr lang="it-IT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01367BA-891E-4408-0C93-E9FF1DB13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A49ED-08EC-47E4-B93E-DEA1C21B2BE8}" type="slidenum">
              <a:rPr lang="it-IT" smtClean="0"/>
              <a:pPr>
                <a:defRPr/>
              </a:pPr>
              <a:t>1</a:t>
            </a:fld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2"/>
          <p:cNvSpPr txBox="1"/>
          <p:nvPr/>
        </p:nvSpPr>
        <p:spPr>
          <a:xfrm>
            <a:off x="251520" y="928124"/>
            <a:ext cx="864096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it-IT" dirty="0"/>
          </a:p>
          <a:p>
            <a:pPr algn="just"/>
            <a:r>
              <a:rPr lang="it-IT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 questo lavoro complessivo ci ha consentito: </a:t>
            </a:r>
          </a:p>
          <a:p>
            <a:pPr algn="just"/>
            <a:endParaRPr lang="it-IT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 </a:t>
            </a:r>
            <a:r>
              <a:rPr lang="it-IT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far emergere </a:t>
            </a:r>
            <a:r>
              <a:rPr lang="it-I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ciò che già esiste sui territori coinvolti 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it-I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 risorse sulle quali far leva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it-I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 azioni concrete già in essere presso diverse aziende</a:t>
            </a:r>
          </a:p>
          <a:p>
            <a:pPr lvl="1" algn="just"/>
            <a:endParaRPr lang="it-IT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 algn="just"/>
            <a:endParaRPr lang="it-IT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 conseguenza, aspirare a </a:t>
            </a:r>
            <a:r>
              <a:rPr lang="it-IT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mettere il tutto a sistema </a:t>
            </a:r>
            <a:r>
              <a:rPr lang="it-I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attraverso la elaborazione di alcune semplici “</a:t>
            </a: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ipotesi di percorso</a:t>
            </a:r>
            <a:r>
              <a:rPr lang="it-I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”, su cui lavorare ulteriormente insieme alle aziende disponibili, che hanno dimostrato di avere una qualche esperienza</a:t>
            </a:r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82F077E-B4C1-EEB0-3651-FA3C40F16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A49ED-08EC-47E4-B93E-DEA1C21B2BE8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  <p:sp>
        <p:nvSpPr>
          <p:cNvPr id="9" name="Text Box 1">
            <a:extLst>
              <a:ext uri="{FF2B5EF4-FFF2-40B4-BE49-F238E27FC236}">
                <a16:creationId xmlns:a16="http://schemas.microsoft.com/office/drawing/2014/main" id="{918D88DA-4799-31C0-13E0-C8D87F0903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454253"/>
          </a:xfrm>
          <a:prstGeom prst="rect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9pPr>
          </a:lstStyle>
          <a:p>
            <a:pPr algn="just"/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ESITI</a:t>
            </a:r>
          </a:p>
        </p:txBody>
      </p:sp>
    </p:spTree>
    <p:extLst>
      <p:ext uri="{BB962C8B-B14F-4D97-AF65-F5344CB8AC3E}">
        <p14:creationId xmlns:p14="http://schemas.microsoft.com/office/powerpoint/2010/main" val="3850754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52446" y="1329482"/>
            <a:ext cx="8639108" cy="5053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it-IT" sz="2000" b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FASE 2 – INDIVIDUAZIONE, DEFINIZIONE DEI PERCORSI</a:t>
            </a:r>
          </a:p>
          <a:p>
            <a:pPr lvl="1" algn="just"/>
            <a:endParaRPr lang="it-IT" sz="1600" dirty="0">
              <a:solidFill>
                <a:srgbClr val="F66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 algn="just"/>
            <a:endParaRPr lang="it-IT" sz="1600" dirty="0">
              <a:solidFill>
                <a:srgbClr val="F66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 algn="just"/>
            <a:r>
              <a:rPr lang="it-IT" sz="2000" dirty="0">
                <a:solidFill>
                  <a:srgbClr val="F66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Prima embrionale elaborazione dei percorsi esperienziali</a:t>
            </a:r>
          </a:p>
          <a:p>
            <a:pPr lvl="1" algn="just"/>
            <a:endParaRPr lang="it-IT" sz="2000" dirty="0">
              <a:solidFill>
                <a:srgbClr val="F66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 algn="just"/>
            <a:r>
              <a:rPr lang="it-IT" sz="2000" dirty="0">
                <a:solidFill>
                  <a:srgbClr val="F66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Confronto con alcuni osservatori privilegiati: </a:t>
            </a:r>
          </a:p>
          <a:p>
            <a:pPr lvl="1" algn="just"/>
            <a:r>
              <a:rPr lang="it-IT" sz="2000" dirty="0">
                <a:solidFill>
                  <a:srgbClr val="F66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prima discussione delle ipotesi di percorso e loro riformulazione -con evoluzione prime ipotesi di percorso</a:t>
            </a:r>
          </a:p>
          <a:p>
            <a:pPr lvl="1" algn="just"/>
            <a:endParaRPr lang="it-IT" sz="2000" dirty="0">
              <a:solidFill>
                <a:srgbClr val="F66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 algn="just"/>
            <a:r>
              <a:rPr lang="it-IT" sz="2000" dirty="0">
                <a:solidFill>
                  <a:srgbClr val="F66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 Focus Group di approfondimento con le imprese ed altri stakeholder, </a:t>
            </a:r>
            <a:r>
              <a:rPr lang="it-IT" dirty="0">
                <a:solidFill>
                  <a:srgbClr val="F66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all’interno del Percorso di Formazione per l’introduzione del Manager di Rete (T.3.1.3 - </a:t>
            </a:r>
            <a:r>
              <a:rPr lang="it-IT" sz="2000" dirty="0">
                <a:solidFill>
                  <a:srgbClr val="F66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 conseguente evoluzione delle ipotesi di percorso (ulteriormente riviste/integrate)</a:t>
            </a:r>
          </a:p>
          <a:p>
            <a:pPr lvl="1" algn="just"/>
            <a:r>
              <a:rPr lang="it-IT" sz="2000" dirty="0">
                <a:solidFill>
                  <a:srgbClr val="F66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</a:t>
            </a:r>
          </a:p>
          <a:p>
            <a:pPr lvl="1" algn="just"/>
            <a:r>
              <a:rPr lang="it-IT" sz="2000" dirty="0">
                <a:solidFill>
                  <a:srgbClr val="F66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4. Percorsi eco-turistici esperienziali a Catalogo</a:t>
            </a:r>
          </a:p>
          <a:p>
            <a:pPr lvl="1" algn="just"/>
            <a:endParaRPr lang="it-IT" sz="14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200150" lvl="2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it-IT" sz="14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290CD2F-4A0C-E9F9-5A45-6A29BB4D4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A49ED-08EC-47E4-B93E-DEA1C21B2BE8}" type="slidenum">
              <a:rPr lang="it-IT" smtClean="0"/>
              <a:pPr>
                <a:defRPr/>
              </a:pPr>
              <a:t>11</a:t>
            </a:fld>
            <a:endParaRPr lang="it-IT"/>
          </a:p>
        </p:txBody>
      </p:sp>
      <p:sp>
        <p:nvSpPr>
          <p:cNvPr id="8" name="Text Box 1">
            <a:extLst>
              <a:ext uri="{FF2B5EF4-FFF2-40B4-BE49-F238E27FC236}">
                <a16:creationId xmlns:a16="http://schemas.microsoft.com/office/drawing/2014/main" id="{506F4B51-202A-720D-2ACE-2093A03B16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902122"/>
          </a:xfrm>
          <a:prstGeom prst="rect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9pPr>
          </a:lstStyle>
          <a:p>
            <a:pPr algn="ctr"/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DALLA FASE I  (Ricerca sul campo ed analisi) </a:t>
            </a:r>
          </a:p>
          <a:p>
            <a:pPr algn="ctr"/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ALLA FASE II</a:t>
            </a:r>
          </a:p>
        </p:txBody>
      </p:sp>
    </p:spTree>
    <p:extLst>
      <p:ext uri="{BB962C8B-B14F-4D97-AF65-F5344CB8AC3E}">
        <p14:creationId xmlns:p14="http://schemas.microsoft.com/office/powerpoint/2010/main" val="917689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2"/>
          <p:cNvSpPr txBox="1"/>
          <p:nvPr/>
        </p:nvSpPr>
        <p:spPr>
          <a:xfrm>
            <a:off x="179512" y="140148"/>
            <a:ext cx="842493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rabicPeriod"/>
            </a:pPr>
            <a:r>
              <a:rPr lang="it-IT" sz="2000" dirty="0">
                <a:solidFill>
                  <a:srgbClr val="F66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Prima embrionale elaborazione dei percorsi esperienziali</a:t>
            </a:r>
          </a:p>
          <a:p>
            <a:pPr algn="just"/>
            <a:endParaRPr lang="it-IT" sz="2000" b="1" dirty="0">
              <a:solidFill>
                <a:srgbClr val="F66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it-IT" sz="2000" b="1" dirty="0">
                <a:solidFill>
                  <a:srgbClr val="F66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Quali  PRIME IPOTESI DI PERCORSO abbiamo discusso con le aziende?</a:t>
            </a:r>
          </a:p>
          <a:p>
            <a:pPr algn="just"/>
            <a:endParaRPr lang="it-IT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it-IT" sz="19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IPOTESI 1: “</a:t>
            </a:r>
            <a:r>
              <a:rPr lang="it-IT" sz="19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Montiferru&amp;Planargia</a:t>
            </a:r>
            <a:r>
              <a:rPr lang="it-IT" sz="19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tra vitigni nuragici e prodotti tipici”</a:t>
            </a:r>
          </a:p>
          <a:p>
            <a:pPr algn="just"/>
            <a:endParaRPr lang="it-IT" sz="19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Tour enogastronomico di 3/4 giorni- alla scoperta di autentici tesori, dedicato agli appassionati di </a:t>
            </a:r>
            <a:r>
              <a:rPr lang="it-IT" sz="1600" b="1" dirty="0">
                <a:solidFill>
                  <a:srgbClr val="F66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produzioni tipiche ed artigianali</a:t>
            </a:r>
            <a:r>
              <a:rPr lang="it-IT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Un racconto del territorio che vede come elementi centrali </a:t>
            </a:r>
            <a:r>
              <a:rPr lang="it-IT" sz="1600" b="1" dirty="0">
                <a:solidFill>
                  <a:srgbClr val="F66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due vitigni autoctoni risalenti all’epoca nuragica</a:t>
            </a:r>
            <a:r>
              <a:rPr lang="it-IT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it-IT" sz="1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vernaccia &amp; malvasia</a:t>
            </a:r>
            <a:r>
              <a:rPr lang="it-IT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Punto di partenza </a:t>
            </a:r>
            <a:r>
              <a:rPr lang="it-IT" sz="1600" b="1" dirty="0">
                <a:solidFill>
                  <a:srgbClr val="F66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l’Ecomuseo del Vernaccia</a:t>
            </a:r>
            <a:r>
              <a:rPr lang="it-IT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con visita in vigna e poi in cantina, degustazione.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D’obbligo scoprire altri prodotti anch’essi simbolo del territorio: </a:t>
            </a:r>
            <a:r>
              <a:rPr lang="it-IT" sz="1600" b="1" dirty="0">
                <a:solidFill>
                  <a:srgbClr val="F66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l’olio extra vergine</a:t>
            </a:r>
            <a:r>
              <a:rPr lang="it-IT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 Seneghe; la splendida </a:t>
            </a:r>
            <a:r>
              <a:rPr lang="it-IT" sz="1600" b="1" dirty="0">
                <a:solidFill>
                  <a:srgbClr val="F66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razza Sardo-Modicana </a:t>
            </a:r>
            <a:r>
              <a:rPr lang="it-IT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(le carni del Bue Rosso ed il </a:t>
            </a:r>
            <a:r>
              <a:rPr lang="it-IT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Casizolu</a:t>
            </a:r>
            <a:r>
              <a:rPr lang="it-IT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), ecc.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visitatori potranno alloggiare in </a:t>
            </a:r>
            <a:r>
              <a:rPr lang="it-IT" sz="1600" b="1" dirty="0">
                <a:solidFill>
                  <a:srgbClr val="F66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agri-campeggio</a:t>
            </a:r>
            <a:r>
              <a:rPr lang="it-IT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oppure nell’</a:t>
            </a:r>
            <a:r>
              <a:rPr lang="it-IT" sz="1600" b="1" dirty="0">
                <a:solidFill>
                  <a:srgbClr val="F66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albergo diffuso</a:t>
            </a:r>
            <a:r>
              <a:rPr lang="it-IT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Dalle terre del vernaccia alla </a:t>
            </a:r>
            <a:r>
              <a:rPr lang="it-IT" sz="1600" b="1" dirty="0">
                <a:solidFill>
                  <a:srgbClr val="F66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Strada della Malvasia</a:t>
            </a:r>
            <a:r>
              <a:rPr lang="it-IT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Giunti nella Planargia due sono le tappe fondamentali: Magomadas e Bosa, </a:t>
            </a:r>
            <a:r>
              <a:rPr lang="it-IT" sz="1600" b="1" dirty="0">
                <a:solidFill>
                  <a:srgbClr val="F66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visita guidata tra i filari ed in cantina, </a:t>
            </a:r>
            <a:r>
              <a:rPr lang="it-IT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 immancabile </a:t>
            </a:r>
            <a:r>
              <a:rPr lang="it-IT" sz="1600" b="1" dirty="0">
                <a:solidFill>
                  <a:srgbClr val="F66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degustazione</a:t>
            </a:r>
            <a:r>
              <a:rPr lang="it-IT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Completa l’offerta una visita all’antico Borgo di Bosa (alloggio presso </a:t>
            </a:r>
            <a:r>
              <a:rPr lang="it-IT" sz="1600" b="1" dirty="0">
                <a:solidFill>
                  <a:srgbClr val="F66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l’albergo diffuso </a:t>
            </a:r>
            <a:r>
              <a:rPr lang="it-IT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Bosa -Tresnuraghes). </a:t>
            </a:r>
          </a:p>
          <a:p>
            <a:pPr algn="just"/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	</a:t>
            </a:r>
          </a:p>
          <a:p>
            <a:pPr algn="r"/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 primo approfondimento a partire dalle seguenti                 </a:t>
            </a:r>
          </a:p>
          <a:p>
            <a:pPr algn="just"/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                             aziende: SPM11 (Famiglia </a:t>
            </a:r>
            <a:r>
              <a:rPr lang="it-IT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Orro</a:t>
            </a: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), SPM12 (Columbu)</a:t>
            </a:r>
          </a:p>
        </p:txBody>
      </p:sp>
      <p:sp>
        <p:nvSpPr>
          <p:cNvPr id="3" name="Freccia a destra 2"/>
          <p:cNvSpPr/>
          <p:nvPr/>
        </p:nvSpPr>
        <p:spPr>
          <a:xfrm>
            <a:off x="1403648" y="6053487"/>
            <a:ext cx="864096" cy="365125"/>
          </a:xfrm>
          <a:prstGeom prst="rightArrow">
            <a:avLst/>
          </a:prstGeom>
          <a:solidFill>
            <a:srgbClr val="C00000"/>
          </a:solidFill>
          <a:ln>
            <a:solidFill>
              <a:srgbClr val="F66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E60485A-FD0A-7963-5512-2CF5CF015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A49ED-08EC-47E4-B93E-DEA1C21B2BE8}" type="slidenum">
              <a:rPr lang="it-IT" smtClean="0"/>
              <a:pPr>
                <a:defRPr/>
              </a:pPr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2000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2"/>
          <p:cNvSpPr txBox="1"/>
          <p:nvPr/>
        </p:nvSpPr>
        <p:spPr>
          <a:xfrm>
            <a:off x="179512" y="133974"/>
            <a:ext cx="8424936" cy="5332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dirty="0">
              <a:solidFill>
                <a:srgbClr val="C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it-IT" sz="19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IPOTESI 2: “A Cavallo tra mare e montagna”    </a:t>
            </a:r>
          </a:p>
          <a:p>
            <a:r>
              <a:rPr lang="it-IT" sz="1900" b="1" i="1" dirty="0">
                <a:solidFill>
                  <a:srgbClr val="F66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    </a:t>
            </a:r>
            <a:r>
              <a:rPr lang="it-IT" sz="19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lang="it-IT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                 </a:t>
            </a:r>
            <a:endParaRPr lang="it-IT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Tour alla scoperta delle </a:t>
            </a:r>
            <a:r>
              <a:rPr lang="it-IT" sz="1700" b="1" dirty="0">
                <a:solidFill>
                  <a:srgbClr val="F66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diversità dei paesaggi</a:t>
            </a:r>
            <a:r>
              <a:rPr lang="it-IT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dedicato agli appassionati del cavallo, che poggia sulla </a:t>
            </a:r>
            <a:r>
              <a:rPr lang="it-IT" sz="1700" b="1" dirty="0">
                <a:solidFill>
                  <a:srgbClr val="F66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grande storia e cultura del cavallo in un areale ampio</a:t>
            </a:r>
            <a:r>
              <a:rPr lang="it-IT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da Santu Lussurgiu ad Abbasanta (sede di Tanca Regia), Ghilarza, Sedilo ecc. Perno fondamentale l’azienda Mandra Edera, che realizza lunghe escursioni a cavallo (anche di più giornate -</a:t>
            </a:r>
            <a:r>
              <a:rPr lang="it-IT" sz="1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Guilcer</a:t>
            </a:r>
            <a:r>
              <a:rPr lang="it-IT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Montiferru, Sinis).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L’ipotesi: </a:t>
            </a:r>
            <a:r>
              <a:rPr lang="it-IT" sz="1700" b="1" dirty="0">
                <a:solidFill>
                  <a:srgbClr val="F66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mettere a sistema la competenza specifica </a:t>
            </a:r>
            <a:r>
              <a:rPr lang="it-IT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 questa azienda, con le sue reti di relazione; </a:t>
            </a:r>
            <a:r>
              <a:rPr lang="it-IT" sz="1700" b="1" dirty="0">
                <a:solidFill>
                  <a:srgbClr val="F66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riuscire a recuperare un pregevole lavoro lasciato incompiuto</a:t>
            </a:r>
            <a:r>
              <a:rPr lang="it-IT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relativo all’ippoturismo ed alla definizione delle </a:t>
            </a:r>
            <a:r>
              <a:rPr lang="it-IT" sz="1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Ippovie</a:t>
            </a:r>
            <a:r>
              <a:rPr lang="it-IT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(Progetto Sardegna Cavalli della CCIAA di Oristano) e delle </a:t>
            </a:r>
            <a:r>
              <a:rPr lang="it-IT" sz="1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Ippovie</a:t>
            </a:r>
            <a:r>
              <a:rPr lang="it-IT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italiane certificate® (ENGEA Sardegna).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 traccia uno specifico percorso sul solco delle </a:t>
            </a:r>
            <a:r>
              <a:rPr lang="it-IT" sz="1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ippovie</a:t>
            </a:r>
            <a:r>
              <a:rPr lang="it-IT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già segnalate: </a:t>
            </a:r>
            <a:r>
              <a:rPr lang="it-IT" sz="1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Ippovia</a:t>
            </a:r>
            <a:r>
              <a:rPr lang="it-IT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Sardegna Cavalli Asse Planargia - Montiferru - Sinis (KM 79); </a:t>
            </a:r>
            <a:r>
              <a:rPr lang="it-IT" sz="1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Ippovia</a:t>
            </a:r>
            <a:r>
              <a:rPr lang="it-IT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Sardegna Cavalli Asse Alto Oristanese (KM 48); </a:t>
            </a:r>
            <a:r>
              <a:rPr lang="it-IT" sz="1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Ippovia</a:t>
            </a:r>
            <a:r>
              <a:rPr lang="it-IT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ENGEA La rotta dei grifoni (min.3gg.) </a:t>
            </a:r>
          </a:p>
          <a:p>
            <a:endParaRPr lang="it-IT" sz="10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4"/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 primo approfondimento a partire dalle seguenti aziende:</a:t>
            </a:r>
          </a:p>
          <a:p>
            <a:pPr lvl="4"/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SPM06 (Mandra Edera), SPM21 (</a:t>
            </a:r>
            <a:r>
              <a:rPr lang="it-IT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Elighes</a:t>
            </a: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‘</a:t>
            </a:r>
            <a:r>
              <a:rPr lang="it-IT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Uttiosos</a:t>
            </a: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</p:txBody>
      </p:sp>
      <p:sp>
        <p:nvSpPr>
          <p:cNvPr id="3" name="Freccia a destra 2"/>
          <p:cNvSpPr/>
          <p:nvPr/>
        </p:nvSpPr>
        <p:spPr>
          <a:xfrm>
            <a:off x="971600" y="4941168"/>
            <a:ext cx="757507" cy="288032"/>
          </a:xfrm>
          <a:prstGeom prst="rightArrow">
            <a:avLst/>
          </a:prstGeom>
          <a:solidFill>
            <a:srgbClr val="C00000"/>
          </a:solidFill>
          <a:ln>
            <a:solidFill>
              <a:srgbClr val="F66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6802244-0899-49D9-81F8-58A8DF836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A49ED-08EC-47E4-B93E-DEA1C21B2BE8}" type="slidenum">
              <a:rPr lang="it-IT" smtClean="0"/>
              <a:pPr>
                <a:defRPr/>
              </a:pPr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1909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2"/>
          <p:cNvSpPr txBox="1"/>
          <p:nvPr/>
        </p:nvSpPr>
        <p:spPr>
          <a:xfrm>
            <a:off x="179512" y="133974"/>
            <a:ext cx="864096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it-IT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it-IT" sz="19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IPOTESI 3: “Nella Nurra tra le meraviglie del Parco”</a:t>
            </a:r>
          </a:p>
          <a:p>
            <a:pPr algn="just"/>
            <a:r>
              <a:rPr lang="it-IT" sz="19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Partendo dalla valorizzazione del </a:t>
            </a:r>
            <a:r>
              <a:rPr lang="it-IT" sz="1700" b="1" dirty="0">
                <a:solidFill>
                  <a:srgbClr val="F66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grande patrimonio naturalistico offerto dal Parco di Porto Conte</a:t>
            </a:r>
            <a:r>
              <a:rPr lang="it-IT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si fa leva su quelle </a:t>
            </a:r>
            <a:r>
              <a:rPr lang="it-IT" sz="1700" b="1" dirty="0">
                <a:solidFill>
                  <a:srgbClr val="F66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reti di relazione esistenti </a:t>
            </a:r>
            <a:r>
              <a:rPr lang="it-IT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che vedono un insieme di nostre aziende come già aderenti -con i loro prodotti- al </a:t>
            </a:r>
            <a:r>
              <a:rPr lang="it-IT" sz="1700" b="1" dirty="0">
                <a:solidFill>
                  <a:srgbClr val="F66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Marchio del Parco Regionale di Porto Conte</a:t>
            </a:r>
            <a:r>
              <a:rPr lang="it-IT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nonché alla </a:t>
            </a:r>
            <a:r>
              <a:rPr lang="it-IT" sz="1700" b="1" dirty="0">
                <a:solidFill>
                  <a:srgbClr val="F66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Rete Ecoturismo Alghero.</a:t>
            </a:r>
            <a:r>
              <a:rPr lang="it-IT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 Percorso offre al visitatore la possibilità di vivere delle esperienze sul territorio della </a:t>
            </a:r>
            <a:r>
              <a:rPr lang="it-IT" sz="1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Nurra</a:t>
            </a:r>
            <a:r>
              <a:rPr lang="it-IT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all’insegna della </a:t>
            </a:r>
            <a:r>
              <a:rPr lang="it-IT" sz="1700" b="1" dirty="0">
                <a:solidFill>
                  <a:srgbClr val="F66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natura </a:t>
            </a:r>
            <a:r>
              <a:rPr lang="it-IT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 delle sue </a:t>
            </a:r>
            <a:r>
              <a:rPr lang="it-IT" sz="1700" b="1" dirty="0">
                <a:solidFill>
                  <a:srgbClr val="F66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bellezze incontaminate</a:t>
            </a:r>
            <a:r>
              <a:rPr lang="it-IT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Potrà prevedere un itinerario di 2/3 giornate i cui contenuti, grazie al supporto di guide esperte e di una biologa marina, sono rappresentati da </a:t>
            </a:r>
            <a:r>
              <a:rPr lang="it-IT" sz="1700" b="1" dirty="0">
                <a:solidFill>
                  <a:srgbClr val="F66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passeggiate naturalistiche</a:t>
            </a:r>
            <a:r>
              <a:rPr lang="it-IT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 vere e proprie </a:t>
            </a:r>
            <a:r>
              <a:rPr lang="it-IT" sz="1700" b="1" dirty="0">
                <a:solidFill>
                  <a:srgbClr val="F66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escursioni</a:t>
            </a:r>
            <a:r>
              <a:rPr lang="it-IT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all’interno del parco, </a:t>
            </a:r>
            <a:r>
              <a:rPr lang="it-IT" sz="1700" b="1" dirty="0">
                <a:solidFill>
                  <a:srgbClr val="F66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trekking, attività subacquea, birdwatching, visite archeologiche e equitazione, rally ecc</a:t>
            </a:r>
            <a:r>
              <a:rPr lang="it-IT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Completano l’offerta le </a:t>
            </a:r>
            <a:r>
              <a:rPr lang="it-IT" sz="1700" b="1" dirty="0">
                <a:solidFill>
                  <a:srgbClr val="F66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visite guidate in azienda </a:t>
            </a:r>
            <a:r>
              <a:rPr lang="it-IT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(con dimostrazione di alcune delle fasi dei cicli di produzione) ed il </a:t>
            </a:r>
            <a:r>
              <a:rPr lang="it-IT" sz="1700" b="1" dirty="0">
                <a:solidFill>
                  <a:srgbClr val="F66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buon cibo </a:t>
            </a:r>
            <a:r>
              <a:rPr lang="it-IT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(pranzi, cene e degustazioni a base di prodotti del territorio), servito e </a:t>
            </a:r>
            <a:r>
              <a:rPr lang="it-IT" sz="1700" b="1" dirty="0">
                <a:solidFill>
                  <a:srgbClr val="F66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raccontato</a:t>
            </a:r>
            <a:r>
              <a:rPr lang="it-IT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dagli stessi produttori. Le aziende garantiscono anche il pernotto ed eventualmente l’attività di relax presso una SPA.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828800" lvl="8" algn="just"/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 primo approfondimento a partire dalle seguenti aziende:</a:t>
            </a:r>
          </a:p>
          <a:p>
            <a:pPr lvl="4" algn="just"/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SN04 (Sa Mandra)</a:t>
            </a:r>
          </a:p>
        </p:txBody>
      </p:sp>
      <p:sp>
        <p:nvSpPr>
          <p:cNvPr id="10" name="Freccia a destra 9"/>
          <p:cNvSpPr/>
          <p:nvPr/>
        </p:nvSpPr>
        <p:spPr>
          <a:xfrm>
            <a:off x="899592" y="5301208"/>
            <a:ext cx="792088" cy="360040"/>
          </a:xfrm>
          <a:prstGeom prst="rightArrow">
            <a:avLst/>
          </a:prstGeom>
          <a:solidFill>
            <a:srgbClr val="C00000"/>
          </a:solidFill>
          <a:ln>
            <a:solidFill>
              <a:srgbClr val="F66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0073E796-20B0-86E9-73A4-E925BC1D2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A49ED-08EC-47E4-B93E-DEA1C21B2BE8}" type="slidenum">
              <a:rPr lang="it-IT" smtClean="0"/>
              <a:pPr>
                <a:defRPr/>
              </a:pPr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12009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2"/>
          <p:cNvSpPr txBox="1"/>
          <p:nvPr/>
        </p:nvSpPr>
        <p:spPr>
          <a:xfrm>
            <a:off x="179512" y="138554"/>
            <a:ext cx="8732458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it-IT" sz="2000" dirty="0">
                <a:solidFill>
                  <a:srgbClr val="F66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Confronto con alcuni osservatori privilegiati: prima discussione delle ipotesi di percorso e loro evoluzione/ riformulazione</a:t>
            </a:r>
          </a:p>
          <a:p>
            <a:pPr lvl="1" algn="just"/>
            <a:endParaRPr lang="it-IT" sz="2000" b="1" dirty="0">
              <a:solidFill>
                <a:srgbClr val="F66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 algn="just"/>
            <a:r>
              <a:rPr lang="it-IT" sz="2400" b="1" dirty="0">
                <a:solidFill>
                  <a:srgbClr val="F66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 le aziende: sviluppo delle IPOTESI di PERCORSO</a:t>
            </a:r>
          </a:p>
          <a:p>
            <a:pPr algn="just"/>
            <a:endParaRPr lang="it-IT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it-IT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Obiettivo</a:t>
            </a:r>
            <a:r>
              <a:rPr lang="it-I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creare una proposta organica utile al visitatore</a:t>
            </a:r>
          </a:p>
          <a:p>
            <a:pPr algn="just"/>
            <a:endParaRPr lang="it-IT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 parte da </a:t>
            </a:r>
            <a:r>
              <a:rPr lang="it-IT" b="1" dirty="0">
                <a:solidFill>
                  <a:srgbClr val="F66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ciò che ciascuna azienda </a:t>
            </a: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coinvolta</a:t>
            </a:r>
            <a:r>
              <a:rPr lang="it-IT" b="1" dirty="0">
                <a:solidFill>
                  <a:srgbClr val="F66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già fa </a:t>
            </a: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 conto proprio (esperienze concrete, quotidiane).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 assume come esempio il caso del portale toscano -</a:t>
            </a:r>
            <a:r>
              <a:rPr lang="it-IT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Booking Amiata</a:t>
            </a: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cercando di formulare delle </a:t>
            </a:r>
            <a:r>
              <a:rPr lang="it-IT" b="1" dirty="0">
                <a:solidFill>
                  <a:srgbClr val="F66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esperienze modulabili </a:t>
            </a: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sulla base del fattore tempo a disposizione del visitatore.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b="1" dirty="0">
                <a:solidFill>
                  <a:srgbClr val="F66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 procede coinvolgendo </a:t>
            </a: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eventuali </a:t>
            </a:r>
            <a:r>
              <a:rPr lang="it-IT" b="1" dirty="0">
                <a:solidFill>
                  <a:srgbClr val="F66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altre aziende </a:t>
            </a: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che operano nel mondo agro-turistico e turistico, con le quali già si intrattengono rapporti di collaborazione (che potrebbero offrire un positivo ulteriore contributo).</a:t>
            </a:r>
          </a:p>
          <a:p>
            <a:pPr algn="just"/>
            <a:r>
              <a:rPr lang="it-I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</a:p>
          <a:p>
            <a:pPr marL="742950" lvl="1" indent="-285750" algn="just">
              <a:buFont typeface="Wingdings" panose="05000000000000000000" pitchFamily="2" charset="2"/>
              <a:buChar char="v"/>
            </a:pPr>
            <a:r>
              <a:rPr lang="it-I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Alla base la </a:t>
            </a: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fiducia</a:t>
            </a:r>
            <a:r>
              <a:rPr lang="it-I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tra imprese come elemento fondamentale della </a:t>
            </a:r>
          </a:p>
          <a:p>
            <a:pPr algn="just"/>
            <a:r>
              <a:rPr lang="it-I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</a:p>
          <a:p>
            <a:pPr algn="r"/>
            <a:r>
              <a:rPr lang="it-IT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</a:t>
            </a:r>
            <a:r>
              <a:rPr lang="it-IT" sz="2000" b="1" i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 mio percorso lo immagino in questo modo…</a:t>
            </a:r>
            <a:endParaRPr lang="it-IT" sz="2000" i="1" dirty="0">
              <a:solidFill>
                <a:srgbClr val="C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Freccia a destra 2"/>
          <p:cNvSpPr/>
          <p:nvPr/>
        </p:nvSpPr>
        <p:spPr>
          <a:xfrm>
            <a:off x="1835696" y="5665448"/>
            <a:ext cx="1007114" cy="432048"/>
          </a:xfrm>
          <a:prstGeom prst="rightArrow">
            <a:avLst/>
          </a:prstGeom>
          <a:solidFill>
            <a:srgbClr val="C00000"/>
          </a:solidFill>
          <a:ln>
            <a:solidFill>
              <a:srgbClr val="F66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018DC15-0B52-9CBB-BF35-D8A2A37F6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A49ED-08EC-47E4-B93E-DEA1C21B2BE8}" type="slidenum">
              <a:rPr lang="it-IT" smtClean="0"/>
              <a:pPr>
                <a:defRPr/>
              </a:pPr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76688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2"/>
          <p:cNvSpPr txBox="1"/>
          <p:nvPr/>
        </p:nvSpPr>
        <p:spPr>
          <a:xfrm>
            <a:off x="179512" y="138554"/>
            <a:ext cx="896448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2400" b="1" dirty="0">
                <a:solidFill>
                  <a:srgbClr val="F66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RISULTATO DEL CONFRONTO</a:t>
            </a:r>
          </a:p>
          <a:p>
            <a:pPr algn="ctr"/>
            <a:endParaRPr lang="it-IT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lang="it-IT" b="1" i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 mio percorso lo immagino in questo modo…</a:t>
            </a:r>
          </a:p>
          <a:p>
            <a:endParaRPr lang="it-IT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it-IT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IPOTESI 1 “</a:t>
            </a:r>
            <a:r>
              <a:rPr lang="it-IT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Montiferru&amp;Planargia</a:t>
            </a:r>
            <a:r>
              <a:rPr lang="it-IT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tra vitigni nuragici e prodotti tipici” </a:t>
            </a:r>
          </a:p>
          <a:p>
            <a:endParaRPr lang="it-IT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AutoNum type="arabicPeriod"/>
            </a:pP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Alla scoperta del Vernaccia (2 gg. -1 </a:t>
            </a:r>
            <a:r>
              <a:rPr lang="it-IT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pom</a:t>
            </a: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.+ 1 </a:t>
            </a:r>
            <a:r>
              <a:rPr lang="it-IT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</a:t>
            </a: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.)</a:t>
            </a:r>
          </a:p>
          <a:p>
            <a:pPr marL="342900" indent="-342900">
              <a:buAutoNum type="arabicPeriod"/>
            </a:pP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Alla scoperta del Malvasia (2 gg. -1 </a:t>
            </a:r>
            <a:r>
              <a:rPr lang="it-IT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pom</a:t>
            </a: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.+ 1 </a:t>
            </a:r>
            <a:r>
              <a:rPr lang="it-IT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</a:t>
            </a: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.)</a:t>
            </a:r>
          </a:p>
          <a:p>
            <a:pPr marL="342900" indent="-342900">
              <a:buAutoNum type="arabicPeriod"/>
            </a:pP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 vitigni nuragici: dal Vernaccia al Malvasia (2 gg. -1 </a:t>
            </a:r>
            <a:r>
              <a:rPr lang="it-IT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pom</a:t>
            </a: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.+ 1 </a:t>
            </a:r>
            <a:r>
              <a:rPr lang="it-IT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</a:t>
            </a: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.)</a:t>
            </a:r>
          </a:p>
          <a:p>
            <a:endParaRPr lang="it-IT" b="1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it-IT" b="1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it-IT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IPOTESI 2 “A Cavallo tra mare e montagna” </a:t>
            </a: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 </a:t>
            </a:r>
          </a:p>
          <a:p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   </a:t>
            </a:r>
            <a:r>
              <a:rPr lang="it-IT" sz="20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lang="it-IT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                   </a:t>
            </a:r>
            <a:endParaRPr lang="it-IT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lvl="0" indent="-342900">
              <a:buAutoNum type="arabicPeriod"/>
            </a:pPr>
            <a:r>
              <a:rPr lang="it-IT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Guilcer</a:t>
            </a: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-Montiferru -Sinis (3 gg.)</a:t>
            </a:r>
          </a:p>
          <a:p>
            <a:pPr marL="342900" lvl="0" indent="-342900">
              <a:buAutoNum type="arabicPeriod"/>
            </a:pP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Percorso Montiferru (2gg.)</a:t>
            </a:r>
          </a:p>
          <a:p>
            <a:pPr marL="342900" lvl="0" indent="-342900">
              <a:buAutoNum type="arabicPeriod"/>
            </a:pP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Percorso Sinis- Montiferru (2gg.)</a:t>
            </a:r>
          </a:p>
          <a:p>
            <a:pPr marL="342900" lvl="0" indent="-342900">
              <a:buAutoNum type="arabicPeriod"/>
            </a:pP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Percorso Montiferru -Sinis (2gg.)</a:t>
            </a:r>
          </a:p>
          <a:p>
            <a:pPr marL="342900" lvl="0" indent="-342900">
              <a:buAutoNum type="arabicPeriod"/>
            </a:pP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Percorso Sinis (1g.)</a:t>
            </a:r>
          </a:p>
          <a:p>
            <a:pPr marL="342900" indent="-342900">
              <a:buFontTx/>
              <a:buAutoNum type="arabicPeriod"/>
            </a:pP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Verso il Sinis (1 </a:t>
            </a:r>
            <a:r>
              <a:rPr lang="it-IT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sett</a:t>
            </a: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.)</a:t>
            </a:r>
          </a:p>
          <a:p>
            <a:pPr marL="342900" lvl="0" indent="-342900">
              <a:buAutoNum type="arabicPeriod"/>
            </a:pP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Verso Sedilo [</a:t>
            </a:r>
            <a:r>
              <a:rPr lang="it-IT" sz="14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ipotesi di non immediata realizzazione - da valutare</a:t>
            </a: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]</a:t>
            </a:r>
          </a:p>
          <a:p>
            <a:endParaRPr lang="it-IT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C04B44B9-59B2-9A04-6449-F01C494C5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A49ED-08EC-47E4-B93E-DEA1C21B2BE8}" type="slidenum">
              <a:rPr lang="it-IT" smtClean="0"/>
              <a:pPr>
                <a:defRPr/>
              </a:pPr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43533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2"/>
          <p:cNvSpPr txBox="1"/>
          <p:nvPr/>
        </p:nvSpPr>
        <p:spPr>
          <a:xfrm>
            <a:off x="261864" y="332656"/>
            <a:ext cx="842493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it-IT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it-IT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IPOTESI 3 - Il tour dei formaggi (2gg.) </a:t>
            </a:r>
          </a:p>
          <a:p>
            <a:pPr algn="just"/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 ipotizza un ulteriore percorso attraverso differenti tipologie casearie del territorio.</a:t>
            </a:r>
          </a:p>
          <a:p>
            <a:pPr algn="just"/>
            <a:endParaRPr lang="it-IT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Prima tappa presso </a:t>
            </a:r>
            <a:r>
              <a:rPr lang="it-IT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Elighes</a:t>
            </a: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Uttiosos</a:t>
            </a: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Alla scoperta del </a:t>
            </a:r>
            <a:r>
              <a:rPr lang="it-IT" b="1" dirty="0" err="1">
                <a:solidFill>
                  <a:srgbClr val="F66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Casizolu</a:t>
            </a: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dal latte del Bue Rosso un formaggio a pasta filata, simbolo del Montiferru. Visita in azienda: gli animali al pascolo, il processo di trasformazione. </a:t>
            </a:r>
          </a:p>
          <a:p>
            <a:pPr algn="just"/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Possibile variante -visita al frantoio oleario di Seneghe.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Seconda tappa, alla scoperta dei </a:t>
            </a:r>
            <a:r>
              <a:rPr lang="it-IT" b="1" dirty="0">
                <a:solidFill>
                  <a:srgbClr val="F66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pecorini</a:t>
            </a: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presso Agriturismo Franca </a:t>
            </a:r>
            <a:r>
              <a:rPr lang="it-IT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Adu</a:t>
            </a: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Santu Lussurgiu.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Terza tappa, sempre sui </a:t>
            </a:r>
            <a:r>
              <a:rPr lang="it-IT" b="1" dirty="0">
                <a:solidFill>
                  <a:srgbClr val="F66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pecorini ed altri derivati </a:t>
            </a: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-presso Agriturismo Montiferru, Scano di Montiferro ai confini con il Marghine.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Ultima tappa, sul mare nel Sinis - non solo pecorini, </a:t>
            </a:r>
            <a:r>
              <a:rPr lang="it-IT" b="1" dirty="0">
                <a:solidFill>
                  <a:srgbClr val="F66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dal latte ovino tipologie innovative</a:t>
            </a: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(es. </a:t>
            </a:r>
            <a:r>
              <a:rPr lang="it-IT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cacioricotta</a:t>
            </a: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), presso Agriturismo S’</a:t>
            </a:r>
            <a:r>
              <a:rPr lang="it-IT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Ispiga</a:t>
            </a: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Cuglieri.</a:t>
            </a:r>
          </a:p>
          <a:p>
            <a:pPr algn="just"/>
            <a:endParaRPr lang="it-IT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endParaRPr lang="it-IT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7F9A021B-9651-2F81-DF31-88DF1D50D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A49ED-08EC-47E4-B93E-DEA1C21B2BE8}" type="slidenum">
              <a:rPr lang="it-IT" smtClean="0"/>
              <a:pPr>
                <a:defRPr/>
              </a:pPr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4608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2"/>
          <p:cNvSpPr txBox="1"/>
          <p:nvPr/>
        </p:nvSpPr>
        <p:spPr>
          <a:xfrm>
            <a:off x="193034" y="138555"/>
            <a:ext cx="8669764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it-IT" sz="2000" dirty="0">
                <a:solidFill>
                  <a:srgbClr val="F66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 Focus Group di approfondimento con le imprese ed altri stakeholder</a:t>
            </a:r>
          </a:p>
          <a:p>
            <a:pPr lvl="1" algn="just"/>
            <a:endParaRPr lang="it-IT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endParaRPr lang="it-IT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it-I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Nell’ambito del </a:t>
            </a:r>
          </a:p>
          <a:p>
            <a:pPr lvl="2" algn="just"/>
            <a:r>
              <a:rPr lang="it-IT" sz="20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Percorso di formazione per l’introduzione del  			          Manager di rete (</a:t>
            </a:r>
            <a:r>
              <a:rPr lang="it-I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T.3.1.3</a:t>
            </a:r>
            <a:r>
              <a:rPr lang="it-IT" sz="20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endParaRPr lang="it-IT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it-I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</a:t>
            </a:r>
          </a:p>
          <a:p>
            <a:pPr algn="just"/>
            <a:r>
              <a:rPr lang="it-I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Attraverso il 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FOCUS GROUP</a:t>
            </a:r>
          </a:p>
          <a:p>
            <a:pPr algn="just"/>
            <a:endParaRPr lang="it-IT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endParaRPr lang="it-IT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it-I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Le </a:t>
            </a: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ipotesi</a:t>
            </a:r>
            <a:r>
              <a:rPr lang="it-I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formulate sino a quel momento sono state   </a:t>
            </a:r>
          </a:p>
          <a:p>
            <a:pPr algn="just"/>
            <a:r>
              <a:rPr lang="it-I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sottoposte ad ulteriore approfondimento, </a:t>
            </a:r>
          </a:p>
          <a:p>
            <a:pPr algn="just"/>
            <a:r>
              <a:rPr lang="it-I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dunque riviste/integrate</a:t>
            </a:r>
          </a:p>
          <a:p>
            <a:pPr algn="just"/>
            <a:endParaRPr lang="it-IT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it-I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</a:t>
            </a:r>
            <a:r>
              <a:rPr lang="it-IT" sz="20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FINALITÀ</a:t>
            </a:r>
            <a:r>
              <a:rPr lang="it-IT" sz="20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it-I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giungere ad una </a:t>
            </a:r>
            <a:r>
              <a:rPr lang="it-IT" sz="2000" b="1" dirty="0">
                <a:solidFill>
                  <a:srgbClr val="F66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FORMULAZIONE</a:t>
            </a:r>
            <a:r>
              <a:rPr lang="it-I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algn="just"/>
            <a:r>
              <a:rPr lang="it-I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                più </a:t>
            </a:r>
            <a:r>
              <a:rPr lang="it-IT" sz="2000" b="1" dirty="0">
                <a:solidFill>
                  <a:srgbClr val="F66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STRUTTURATA</a:t>
            </a:r>
            <a:endParaRPr lang="it-IT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it-I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                dei </a:t>
            </a:r>
            <a:r>
              <a:rPr lang="it-IT" sz="2000" b="1" dirty="0">
                <a:solidFill>
                  <a:srgbClr val="F66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PERCORSI ESPERINZIALI</a:t>
            </a:r>
            <a:endParaRPr lang="it-IT" dirty="0">
              <a:solidFill>
                <a:srgbClr val="F664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Freccia a destra 6"/>
          <p:cNvSpPr/>
          <p:nvPr/>
        </p:nvSpPr>
        <p:spPr>
          <a:xfrm>
            <a:off x="281202" y="1355840"/>
            <a:ext cx="740673" cy="393791"/>
          </a:xfrm>
          <a:prstGeom prst="rightArrow">
            <a:avLst/>
          </a:prstGeom>
          <a:solidFill>
            <a:srgbClr val="C00000"/>
          </a:solidFill>
          <a:ln>
            <a:solidFill>
              <a:srgbClr val="F66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Freccia circolare a destra 2"/>
          <p:cNvSpPr/>
          <p:nvPr/>
        </p:nvSpPr>
        <p:spPr>
          <a:xfrm>
            <a:off x="249650" y="2704447"/>
            <a:ext cx="552759" cy="864096"/>
          </a:xfrm>
          <a:prstGeom prst="curvedRightArrow">
            <a:avLst/>
          </a:prstGeom>
          <a:solidFill>
            <a:srgbClr val="C00000"/>
          </a:solidFill>
          <a:ln>
            <a:solidFill>
              <a:srgbClr val="F66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3278A03-CDF0-9625-9A7E-621A274E1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A49ED-08EC-47E4-B93E-DEA1C21B2BE8}" type="slidenum">
              <a:rPr lang="it-IT" smtClean="0"/>
              <a:pPr>
                <a:defRPr/>
              </a:pPr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91442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FD99B9EA-2084-EC6B-A972-309FB027D5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9769"/>
            <a:ext cx="6984776" cy="6291964"/>
          </a:xfrm>
          <a:prstGeom prst="rect">
            <a:avLst/>
          </a:prstGeom>
          <a:noFill/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B936CEC-E701-3A48-C9C9-F1BF0A9E5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A49ED-08EC-47E4-B93E-DEA1C21B2BE8}" type="slidenum">
              <a:rPr lang="it-IT" smtClean="0"/>
              <a:pPr>
                <a:defRPr/>
              </a:pPr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0972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96616" y="1047966"/>
            <a:ext cx="7455088" cy="64807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3200" b="1" cap="small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PROMETEA</a:t>
            </a:r>
            <a:endParaRPr lang="it-IT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1" name="Picture 9" descr="Z:\PROGETTI_EUROPEI\TRIG-EAU\loghi_partner\Logo_unige_.jpe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-12063526" y="-6348482"/>
            <a:ext cx="804796" cy="490542"/>
          </a:xfrm>
          <a:prstGeom prst="rect">
            <a:avLst/>
          </a:prstGeom>
          <a:noFill/>
        </p:spPr>
      </p:pic>
      <p:sp>
        <p:nvSpPr>
          <p:cNvPr id="19" name="Sottotitolo 2"/>
          <p:cNvSpPr txBox="1">
            <a:spLocks/>
          </p:cNvSpPr>
          <p:nvPr/>
        </p:nvSpPr>
        <p:spPr bwMode="auto">
          <a:xfrm>
            <a:off x="5173376" y="5046208"/>
            <a:ext cx="3944410" cy="559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  <a:tabLst>
                <a:tab pos="3060065" algn="ctr"/>
                <a:tab pos="6120130" algn="r"/>
              </a:tabLst>
            </a:pPr>
            <a:r>
              <a:rPr lang="it-IT" sz="110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  La cooperazione al cuore del Mediterraneo</a:t>
            </a:r>
          </a:p>
          <a:p>
            <a:pPr>
              <a:spcAft>
                <a:spcPts val="0"/>
              </a:spcAft>
              <a:tabLst>
                <a:tab pos="3060065" algn="ctr"/>
                <a:tab pos="6120130" algn="r"/>
              </a:tabLst>
            </a:pPr>
            <a:r>
              <a:rPr lang="it-IT" sz="110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   La </a:t>
            </a:r>
            <a:r>
              <a:rPr lang="it-IT" sz="1100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coopération</a:t>
            </a:r>
            <a:r>
              <a:rPr lang="it-IT" sz="110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100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</a:t>
            </a:r>
            <a:r>
              <a:rPr lang="it-IT" sz="110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100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cœur</a:t>
            </a:r>
            <a:r>
              <a:rPr lang="it-IT" sz="110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la </a:t>
            </a:r>
            <a:r>
              <a:rPr lang="it-IT" sz="1100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Méditerranée</a:t>
            </a:r>
            <a:endParaRPr lang="it-IT" sz="11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Sottotitolo 2"/>
          <p:cNvSpPr txBox="1">
            <a:spLocks/>
          </p:cNvSpPr>
          <p:nvPr/>
        </p:nvSpPr>
        <p:spPr bwMode="auto">
          <a:xfrm>
            <a:off x="555234" y="1658876"/>
            <a:ext cx="8286750" cy="54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PROmozione della Multifunzionalità </a:t>
            </a:r>
            <a:r>
              <a:rPr lang="it-IT" sz="22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dEl</a:t>
            </a:r>
            <a:r>
              <a:rPr lang="it-IT" sz="2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22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seTtorE</a:t>
            </a:r>
            <a:r>
              <a:rPr lang="it-IT" sz="2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Agro-turistico</a:t>
            </a:r>
          </a:p>
          <a:p>
            <a:endParaRPr lang="it-IT" sz="2000" b="1" i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26" name="Picture 2" descr="Y:\Pole Cooperation\Projets en cours\4. PROMETEA\2. Communication\Loghi_partner\AVITEM_COMPLET_FR_B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461" y="5661248"/>
            <a:ext cx="1171330" cy="78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Y:\Pole Cooperation\Projets en cours\4. PROMETEA\2. Communication\Loghi_partner\Laore Bilingu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733256"/>
            <a:ext cx="874426" cy="85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Y:\Pole Cooperation\Projets en cours\4. PROMETEA\2. Communication\Loghi_partner\QUIN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733256"/>
            <a:ext cx="1672010" cy="51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Y:\Pole Cooperation\Projets en cours\4. PROMETEA\2. Communication\Loghi_partner\Ajacci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733256"/>
            <a:ext cx="786382" cy="91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Y:\Pole Cooperation\Projets en cours\4. PROMETEA\2. Communication\Loghi_partner\Sassari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262" y="5733256"/>
            <a:ext cx="954871" cy="954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Y:\Pole Cooperation\Projets en cours\4. PROMETEA\2. Communication\Loghi_partner\Regione_Toscana - copi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37" y="5805264"/>
            <a:ext cx="545409" cy="909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Y:\Pole Cooperation\Projets en cours\4. PROMETEA\2. Communication\PROMETEA - logo Version Finale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8" y="105914"/>
            <a:ext cx="4549242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241" y="912"/>
            <a:ext cx="1706545" cy="162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ottotitolo 8">
            <a:extLst>
              <a:ext uri="{FF2B5EF4-FFF2-40B4-BE49-F238E27FC236}">
                <a16:creationId xmlns:a16="http://schemas.microsoft.com/office/drawing/2014/main" id="{229A3298-5EBA-8A01-51FB-0231E46E97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5234" y="3693165"/>
            <a:ext cx="8149557" cy="845917"/>
          </a:xfrm>
        </p:spPr>
        <p:txBody>
          <a:bodyPr/>
          <a:lstStyle/>
          <a:p>
            <a:r>
              <a:rPr lang="it-IT" sz="2800" b="1" i="0" u="none" strike="noStrike" baseline="0" dirty="0">
                <a:solidFill>
                  <a:srgbClr val="F76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“Percorsi agro-turistici nelle aree interne e costiere della Sardegna”</a:t>
            </a:r>
            <a:endParaRPr lang="it-IT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2BC97C37-569B-45F4-0220-C10DFBFFFBFE}"/>
              </a:ext>
            </a:extLst>
          </p:cNvPr>
          <p:cNvSpPr txBox="1"/>
          <p:nvPr/>
        </p:nvSpPr>
        <p:spPr>
          <a:xfrm>
            <a:off x="679637" y="2505670"/>
            <a:ext cx="81623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1" i="0" u="none" strike="noStrike" baseline="0" dirty="0">
                <a:solidFill>
                  <a:srgbClr val="548E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T3.2.5 Catalogo digitale promozionale di percorsi eco-turistici</a:t>
            </a:r>
          </a:p>
          <a:p>
            <a:pPr algn="ctr"/>
            <a:r>
              <a:rPr lang="it-IT" sz="2000" b="1" i="0" u="none" strike="noStrike" baseline="0" dirty="0">
                <a:solidFill>
                  <a:srgbClr val="548E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transfrontalieri integrati</a:t>
            </a:r>
            <a:endParaRPr lang="it-IT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F021929-E843-13C4-1CA1-6F19B60B8F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6525"/>
            <a:ext cx="6984776" cy="6644670"/>
          </a:xfrm>
          <a:prstGeom prst="rect">
            <a:avLst/>
          </a:prstGeom>
          <a:noFill/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2FE0458-07BD-11CC-7C68-79E36C068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A49ED-08EC-47E4-B93E-DEA1C21B2BE8}" type="slidenum">
              <a:rPr lang="it-IT" smtClean="0"/>
              <a:pPr>
                <a:defRPr/>
              </a:pPr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82357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81EF609-20A3-76FB-8019-B86C4728FB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343" y="102480"/>
            <a:ext cx="6946064" cy="6134832"/>
          </a:xfrm>
          <a:prstGeom prst="rect">
            <a:avLst/>
          </a:prstGeom>
          <a:noFill/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3F1D773-1171-3043-78BA-35EF89964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A49ED-08EC-47E4-B93E-DEA1C21B2BE8}" type="slidenum">
              <a:rPr lang="it-IT" smtClean="0"/>
              <a:pPr>
                <a:defRPr/>
              </a:pPr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32122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692F319A-5A55-C02D-00B1-BC9199BF6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02392"/>
            <a:ext cx="8004891" cy="5145615"/>
          </a:xfrm>
          <a:prstGeom prst="rect">
            <a:avLst/>
          </a:prstGeom>
          <a:noFill/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216829F-75C1-1F89-8269-DFACAA8A1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A49ED-08EC-47E4-B93E-DEA1C21B2BE8}" type="slidenum">
              <a:rPr lang="it-IT" smtClean="0"/>
              <a:pPr>
                <a:defRPr/>
              </a:pPr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73181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A6D116BB-F86C-03EF-1E81-887DAA38A2FC}"/>
              </a:ext>
            </a:extLst>
          </p:cNvPr>
          <p:cNvSpPr txBox="1"/>
          <p:nvPr/>
        </p:nvSpPr>
        <p:spPr>
          <a:xfrm>
            <a:off x="179512" y="159015"/>
            <a:ext cx="619268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800" b="1" dirty="0">
                <a:solidFill>
                  <a:srgbClr val="C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L’obiettivo del focus group</a:t>
            </a:r>
            <a:r>
              <a:rPr lang="it-IT" sz="1800" dirty="0">
                <a:solidFill>
                  <a:srgbClr val="C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8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è stato quello di stimolare la riflessione delle imprese partecipanti intorno alla costruzione e condivisione di percorsi esperienziali integrati nei territori del </a:t>
            </a:r>
            <a:r>
              <a:rPr lang="it-IT" sz="18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Montiferru-Planargia</a:t>
            </a:r>
            <a:r>
              <a:rPr lang="it-IT" sz="18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 della Nurra.</a:t>
            </a:r>
            <a:endParaRPr lang="it-IT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88E40D0-8DD7-CCA3-4F3F-97AE25490687}"/>
              </a:ext>
            </a:extLst>
          </p:cNvPr>
          <p:cNvSpPr txBox="1"/>
          <p:nvPr/>
        </p:nvSpPr>
        <p:spPr>
          <a:xfrm>
            <a:off x="4666210" y="1631520"/>
            <a:ext cx="439248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8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</a:t>
            </a:r>
            <a:r>
              <a:rPr lang="it-IT" sz="1800" b="1" dirty="0">
                <a:solidFill>
                  <a:srgbClr val="C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trasversalità</a:t>
            </a:r>
            <a:r>
              <a:rPr lang="it-IT" sz="18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 tale collocazione è un risultato da sottolineare con particolare enfasi. Le aziende non si sono proposte all’interno di percorsi longitudinali, fissi, strutturati; hanno invece ragionato in modo trasversale </a:t>
            </a:r>
            <a:r>
              <a:rPr lang="it-IT" sz="1800" b="1" dirty="0">
                <a:solidFill>
                  <a:srgbClr val="C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identificandosi e scegliendo un percorso a partire dalla proposta di una propria attività</a:t>
            </a:r>
            <a:r>
              <a:rPr lang="it-IT" sz="1800" dirty="0">
                <a:solidFill>
                  <a:srgbClr val="C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8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che ben si può adattare a un percorso tematico o essere replicata in più percorsi</a:t>
            </a:r>
            <a:endParaRPr lang="it-IT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C773A50-5716-52AC-AE3C-AFD0A73D2E1F}"/>
              </a:ext>
            </a:extLst>
          </p:cNvPr>
          <p:cNvSpPr txBox="1"/>
          <p:nvPr/>
        </p:nvSpPr>
        <p:spPr>
          <a:xfrm>
            <a:off x="150618" y="3038887"/>
            <a:ext cx="4392488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8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 soprattutto emerge chiaramente il fatto che tra di loro </a:t>
            </a:r>
            <a:r>
              <a:rPr lang="it-IT" sz="1800" b="1" dirty="0">
                <a:solidFill>
                  <a:srgbClr val="C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collaborano regolarmente</a:t>
            </a:r>
            <a:r>
              <a:rPr lang="it-IT" sz="18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all’interno di </a:t>
            </a:r>
            <a:r>
              <a:rPr lang="it-IT" sz="1800" b="1" dirty="0">
                <a:solidFill>
                  <a:srgbClr val="C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meccanismi di fiducia reciproca </a:t>
            </a:r>
            <a:r>
              <a:rPr lang="it-IT" sz="18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 conoscenza approfondita delle attività delle altre imprese. La </a:t>
            </a:r>
            <a:r>
              <a:rPr lang="it-IT" sz="1800" b="1" dirty="0">
                <a:solidFill>
                  <a:srgbClr val="C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trasversalità</a:t>
            </a:r>
            <a:r>
              <a:rPr lang="it-IT" sz="1800" dirty="0">
                <a:solidFill>
                  <a:srgbClr val="C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8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è l’espressione delle </a:t>
            </a:r>
            <a:r>
              <a:rPr lang="it-IT" sz="1800" b="1" dirty="0">
                <a:solidFill>
                  <a:srgbClr val="C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tipologie di relazioni</a:t>
            </a:r>
            <a:r>
              <a:rPr lang="it-IT" sz="1800" dirty="0">
                <a:solidFill>
                  <a:srgbClr val="C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8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che connotano i territori. A parte le dovute eccezioni, si tratta, infatti, di solide relazioni </a:t>
            </a:r>
            <a:r>
              <a:rPr lang="it-IT" sz="1800" b="1" dirty="0">
                <a:solidFill>
                  <a:srgbClr val="C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durevoli</a:t>
            </a:r>
            <a:r>
              <a:rPr lang="it-IT" sz="1800" dirty="0">
                <a:solidFill>
                  <a:srgbClr val="C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8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nel tempo, che seppur informali sono fortemente basate sulla fiducia e sullo scambio.</a:t>
            </a:r>
            <a:endParaRPr lang="it-IT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E3267288-101F-EB6C-6AE8-BFE5FF76C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A49ED-08EC-47E4-B93E-DEA1C21B2BE8}" type="slidenum">
              <a:rPr lang="it-IT" smtClean="0"/>
              <a:pPr>
                <a:defRPr/>
              </a:pPr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99888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15037" y="1105747"/>
            <a:ext cx="8505435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b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FASE 2 – INDIVIDUAZIONE e DEFINIZIONE PERCORSI</a:t>
            </a:r>
          </a:p>
          <a:p>
            <a:pPr lvl="1"/>
            <a:r>
              <a:rPr lang="it-IT" dirty="0">
                <a:solidFill>
                  <a:srgbClr val="F66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</a:t>
            </a:r>
          </a:p>
          <a:p>
            <a:pPr lvl="1"/>
            <a:r>
              <a:rPr lang="it-IT" sz="2800" b="1" dirty="0">
                <a:solidFill>
                  <a:srgbClr val="F66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4. Percorsi eco-turistici esperienziali a Catalogo</a:t>
            </a:r>
          </a:p>
          <a:p>
            <a:pPr lvl="1"/>
            <a:endParaRPr lang="it-IT" sz="3200" b="1" dirty="0">
              <a:solidFill>
                <a:srgbClr val="F66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 i </a:t>
            </a:r>
            <a:r>
              <a:rPr lang="it-IT" b="1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TEMATISMI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fondamentali</a:t>
            </a:r>
          </a:p>
          <a:p>
            <a:pPr lvl="1"/>
            <a:endParaRPr lang="it-IT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Principio della «</a:t>
            </a:r>
            <a:r>
              <a:rPr lang="it-IT" b="1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modularità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» dei servizi offerti (disp. Tempo/Danaro)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it-IT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it-IT" b="1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Trasversalità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della collocazione di ciascuna azienda nei Percorsi</a:t>
            </a:r>
          </a:p>
          <a:p>
            <a:pPr lvl="1"/>
            <a:endParaRPr lang="it-IT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it-IT" b="1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Esperienze «centrali» 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&amp; </a:t>
            </a:r>
            <a:r>
              <a:rPr lang="it-IT" b="1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Esperienze «extra»</a:t>
            </a:r>
          </a:p>
          <a:p>
            <a:pPr lvl="1"/>
            <a:endParaRPr lang="it-IT" b="1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it-IT" b="1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Unicità dell’esperienza 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formulata da ciascun visitatore</a:t>
            </a:r>
          </a:p>
          <a:p>
            <a:pPr lvl="1"/>
            <a:endParaRPr lang="it-IT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1DBAD99-1DB2-125A-1198-6CA46E5A2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A49ED-08EC-47E4-B93E-DEA1C21B2BE8}" type="slidenum">
              <a:rPr lang="it-IT" smtClean="0"/>
              <a:pPr>
                <a:defRPr/>
              </a:pPr>
              <a:t>24</a:t>
            </a:fld>
            <a:endParaRPr lang="it-IT"/>
          </a:p>
        </p:txBody>
      </p:sp>
      <p:sp>
        <p:nvSpPr>
          <p:cNvPr id="8" name="Text Box 1">
            <a:extLst>
              <a:ext uri="{FF2B5EF4-FFF2-40B4-BE49-F238E27FC236}">
                <a16:creationId xmlns:a16="http://schemas.microsoft.com/office/drawing/2014/main" id="{BBFE414B-FE7B-AE2E-B683-D43D77D3B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720080"/>
          </a:xfrm>
          <a:prstGeom prst="rect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CHIUSURA FASE II</a:t>
            </a:r>
          </a:p>
        </p:txBody>
      </p:sp>
    </p:spTree>
    <p:extLst>
      <p:ext uri="{BB962C8B-B14F-4D97-AF65-F5344CB8AC3E}">
        <p14:creationId xmlns:p14="http://schemas.microsoft.com/office/powerpoint/2010/main" val="37451852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F12BC80A-279A-E4DA-3287-B0AFA6B05D79}"/>
              </a:ext>
            </a:extLst>
          </p:cNvPr>
          <p:cNvSpPr txBox="1"/>
          <p:nvPr/>
        </p:nvSpPr>
        <p:spPr>
          <a:xfrm>
            <a:off x="1709912" y="712416"/>
            <a:ext cx="69847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2000" b="1" i="0" u="none" strike="noStrike" baseline="0" dirty="0">
                <a:solidFill>
                  <a:srgbClr val="548E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T3.2.5 Catalogo digitale promozionale di percorsi eco-turistici transfrontalieri integrati</a:t>
            </a:r>
            <a:endParaRPr lang="it-IT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FD5EC02-789F-0188-5D0F-8BB1FB79F12A}"/>
              </a:ext>
            </a:extLst>
          </p:cNvPr>
          <p:cNvSpPr txBox="1"/>
          <p:nvPr/>
        </p:nvSpPr>
        <p:spPr>
          <a:xfrm>
            <a:off x="167521" y="1696854"/>
            <a:ext cx="457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i="1" u="none" strike="noStrike" baseline="0" dirty="0">
                <a:solidFill>
                  <a:srgbClr val="F764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Percorsi agro-turistici nelle aree interne e costiere della Sardegna</a:t>
            </a:r>
            <a:endParaRPr lang="it-IT" sz="20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E7D38E1-2495-91D6-594D-8975960A8E6C}"/>
              </a:ext>
            </a:extLst>
          </p:cNvPr>
          <p:cNvSpPr txBox="1"/>
          <p:nvPr/>
        </p:nvSpPr>
        <p:spPr>
          <a:xfrm>
            <a:off x="184718" y="2293287"/>
            <a:ext cx="834927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it-IT" sz="1800" b="0" i="0" u="none" strike="noStrike" baseline="0" dirty="0">
              <a:solidFill>
                <a:srgbClr val="C1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r>
              <a:rPr lang="it-IT" sz="18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</a:t>
            </a:r>
            <a:r>
              <a:rPr lang="it-IT" sz="1800" b="0" i="0" u="none" strike="noStrike" baseline="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INTRODUZIONE AI TERRITORI</a:t>
            </a:r>
            <a:r>
              <a:rPr lang="it-IT" sz="18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LORO DESCRIZIONE </a:t>
            </a:r>
          </a:p>
          <a:p>
            <a:pPr algn="l"/>
            <a:r>
              <a:rPr lang="it-IT" sz="18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1.1 Il </a:t>
            </a:r>
            <a:r>
              <a:rPr lang="it-IT" sz="1800" b="0" i="0" u="none" strike="noStrike" baseline="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Montiferru</a:t>
            </a:r>
            <a:r>
              <a:rPr lang="it-IT" sz="18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</a:t>
            </a:r>
            <a:r>
              <a:rPr lang="it-IT" sz="1800" b="0" i="0" u="none" strike="noStrike" baseline="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Planargia</a:t>
            </a:r>
            <a:r>
              <a:rPr lang="it-IT" sz="18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algn="l"/>
            <a:r>
              <a:rPr lang="it-IT" sz="18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1.2 La Nurra </a:t>
            </a:r>
          </a:p>
          <a:p>
            <a:pPr algn="l"/>
            <a:endParaRPr lang="it-IT" sz="1800" b="0" i="0" u="none" strike="noStrike" baseline="0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r>
              <a:rPr lang="it-IT" sz="18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</a:t>
            </a:r>
            <a:r>
              <a:rPr lang="it-IT" sz="1800" b="0" i="0" u="none" strike="noStrike" baseline="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PRESENTAZIONE PERCORSI ESPERIENZIALI </a:t>
            </a:r>
          </a:p>
          <a:p>
            <a:pPr algn="l"/>
            <a:r>
              <a:rPr lang="it-IT" sz="18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2.1 Percorso “A Cavallo tra mare e montagna” </a:t>
            </a:r>
          </a:p>
          <a:p>
            <a:pPr algn="l"/>
            <a:r>
              <a:rPr lang="it-IT" sz="18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2.2 Percorso “Vitigni nuragici: tra </a:t>
            </a:r>
            <a:r>
              <a:rPr lang="it-IT" sz="1800" b="0" i="0" u="none" strike="noStrike" baseline="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Montiferru</a:t>
            </a:r>
            <a:r>
              <a:rPr lang="it-IT" sz="18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it-IT" sz="1800" b="0" i="0" u="none" strike="noStrike" baseline="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Planargia</a:t>
            </a:r>
            <a:r>
              <a:rPr lang="it-IT" sz="18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 Sinis” </a:t>
            </a:r>
          </a:p>
          <a:p>
            <a:pPr algn="l"/>
            <a:r>
              <a:rPr lang="it-IT" sz="18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2.3 Percorso “Paesaggi pastorali e la via dei formaggi” </a:t>
            </a:r>
          </a:p>
          <a:p>
            <a:pPr algn="l"/>
            <a:r>
              <a:rPr lang="it-IT" sz="18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2.4 Percorso “Nella Nurra tra le meraviglie del parco” </a:t>
            </a:r>
            <a:endParaRPr lang="it-IT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endParaRPr lang="it-IT" sz="1800" b="0" i="0" u="none" strike="noStrike" baseline="0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r>
              <a:rPr lang="it-IT" sz="18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 ALLEGATI: </a:t>
            </a:r>
            <a:r>
              <a:rPr lang="it-IT" sz="1800" b="0" i="0" u="none" strike="noStrike" baseline="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SCHEDE DI RILEVAZIONE AZIENDALI</a:t>
            </a:r>
          </a:p>
          <a:p>
            <a:pPr algn="l"/>
            <a:endParaRPr lang="it-IT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r>
              <a:rPr lang="it-IT" sz="18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 action="ppaction://hlinkfile"/>
              </a:rPr>
              <a:t>intervento\scheda_rilevazione.docx</a:t>
            </a:r>
            <a:endParaRPr lang="it-IT" sz="1800" b="0" i="0" u="none" strike="noStrike" baseline="0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FE489C5F-5785-4EE4-33A8-30BE6BD2F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A49ED-08EC-47E4-B93E-DEA1C21B2BE8}" type="slidenum">
              <a:rPr lang="it-IT" smtClean="0"/>
              <a:pPr>
                <a:defRPr/>
              </a:pPr>
              <a:t>25</a:t>
            </a:fld>
            <a:endParaRPr lang="it-IT"/>
          </a:p>
        </p:txBody>
      </p:sp>
      <p:sp>
        <p:nvSpPr>
          <p:cNvPr id="7" name="Freccia a destra 6">
            <a:extLst>
              <a:ext uri="{FF2B5EF4-FFF2-40B4-BE49-F238E27FC236}">
                <a16:creationId xmlns:a16="http://schemas.microsoft.com/office/drawing/2014/main" id="{850AF9B1-C66A-2C67-195C-3E3A6D16AE12}"/>
              </a:ext>
            </a:extLst>
          </p:cNvPr>
          <p:cNvSpPr/>
          <p:nvPr/>
        </p:nvSpPr>
        <p:spPr>
          <a:xfrm>
            <a:off x="323528" y="712416"/>
            <a:ext cx="920193" cy="520062"/>
          </a:xfrm>
          <a:prstGeom prst="rightArrow">
            <a:avLst/>
          </a:prstGeom>
          <a:solidFill>
            <a:srgbClr val="C00000"/>
          </a:solidFill>
          <a:ln>
            <a:solidFill>
              <a:srgbClr val="F66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08129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53372" y="171554"/>
            <a:ext cx="8433428" cy="6069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spcAft>
                <a:spcPts val="0"/>
              </a:spcAft>
              <a:buClr>
                <a:srgbClr val="C00000"/>
              </a:buClr>
              <a:buSzPts val="1200"/>
              <a:buFont typeface="Wingdings"/>
              <a:buChar char=""/>
              <a:tabLst>
                <a:tab pos="685800" algn="l"/>
              </a:tabLst>
            </a:pPr>
            <a:r>
              <a:rPr lang="it-IT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PERCORSO 1. “A cavallo tra mare e montagna” </a:t>
            </a:r>
            <a:endParaRPr lang="it-IT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685800" algn="l"/>
              </a:tabLst>
            </a:pPr>
            <a:r>
              <a:rPr lang="it-IT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Tema:</a:t>
            </a: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Cultura equestre, percorsi escursionistici a cavallo, collegamento tra aree interne e costa (</a:t>
            </a:r>
            <a:r>
              <a:rPr lang="it-IT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Guilcer</a:t>
            </a: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Montiferru, Sinis), prodotti agro-alimentari di eccellenza del territorio.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685800" algn="l"/>
              </a:tabLst>
            </a:pPr>
            <a:endParaRPr lang="it-IT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lvl="0" indent="-342900" algn="just">
              <a:spcAft>
                <a:spcPts val="0"/>
              </a:spcAft>
              <a:buClr>
                <a:srgbClr val="C00000"/>
              </a:buClr>
              <a:buSzPts val="1200"/>
              <a:buFont typeface="Wingdings"/>
              <a:buChar char=""/>
              <a:tabLst>
                <a:tab pos="685800" algn="l"/>
              </a:tabLst>
            </a:pPr>
            <a:r>
              <a:rPr lang="it-IT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PERCORSO 2. “Vitigni nuragici: tra Montiferru, Planargia e Sinis. Alla scoperta del vernaccia e del malvasia”</a:t>
            </a:r>
            <a:endParaRPr lang="it-IT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685800" algn="l"/>
              </a:tabLst>
            </a:pPr>
            <a:r>
              <a:rPr lang="it-IT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Tema:</a:t>
            </a: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Vini Ossidativi- Malvasia e Vernaccia; Produzione vino dall’epoca nuragica; Prodotti artigianali del territorio (lavorazione della canna, lavorazione orafa, filato); Prodotti agroalimentari del territorio.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685800" algn="l"/>
              </a:tabLst>
            </a:pPr>
            <a:endParaRPr lang="it-IT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lvl="0" indent="-342900" algn="just">
              <a:spcAft>
                <a:spcPts val="0"/>
              </a:spcAft>
              <a:buClr>
                <a:srgbClr val="C00000"/>
              </a:buClr>
              <a:buSzPts val="1200"/>
              <a:buFont typeface="Wingdings"/>
              <a:buChar char=""/>
              <a:tabLst>
                <a:tab pos="685800" algn="l"/>
              </a:tabLst>
            </a:pPr>
            <a:r>
              <a:rPr lang="it-IT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PERCORSO 3. “Paesaggi pastorali e la via dei formaggi”</a:t>
            </a:r>
            <a:endParaRPr lang="it-IT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685800" algn="l"/>
              </a:tabLst>
            </a:pPr>
            <a:r>
              <a:rPr lang="it-IT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Tema: </a:t>
            </a: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Paesaggi pastorali; cultura lattiero-casearia; come si producono i formaggi artigianali; prodotti agroalimentari del territorio.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685800" algn="l"/>
              </a:tabLst>
            </a:pPr>
            <a:endParaRPr lang="it-IT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lvl="0" indent="-342900" algn="just">
              <a:spcAft>
                <a:spcPts val="0"/>
              </a:spcAft>
              <a:buClr>
                <a:srgbClr val="C00000"/>
              </a:buClr>
              <a:buSzPts val="1200"/>
              <a:buFont typeface="Wingdings"/>
              <a:buChar char=""/>
              <a:tabLst>
                <a:tab pos="685800" algn="l"/>
              </a:tabLst>
            </a:pPr>
            <a:r>
              <a:rPr lang="it-IT" sz="12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PERCORSO 4. “Nella </a:t>
            </a:r>
            <a:r>
              <a:rPr lang="it-IT" sz="1200" b="1" dirty="0" err="1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Nurra</a:t>
            </a:r>
            <a:r>
              <a:rPr lang="it-IT" sz="12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tra le meraviglie del parco” </a:t>
            </a:r>
            <a:endParaRPr lang="it-IT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685800" algn="l"/>
              </a:tabLst>
            </a:pPr>
            <a:r>
              <a:rPr lang="it-IT" sz="12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Tema: </a:t>
            </a:r>
            <a:r>
              <a:rPr lang="it-IT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Parco Regionale Naturale di Porto Conte; escursionismo e passeggiate naturalistiche; escursionismo sulla costa (es. snorkeling ecc.); sport all’aria aperta; didattica e racconto sui prodotti del territorio.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FA1A2AE-3DAF-CB17-934D-D83D183EE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A49ED-08EC-47E4-B93E-DEA1C21B2BE8}" type="slidenum">
              <a:rPr lang="it-IT" smtClean="0"/>
              <a:pPr>
                <a:defRPr/>
              </a:pPr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79333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033C056F-187A-D524-E06E-D14EF991D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8500547"/>
              </p:ext>
            </p:extLst>
          </p:nvPr>
        </p:nvGraphicFramePr>
        <p:xfrm>
          <a:off x="323528" y="136525"/>
          <a:ext cx="8424936" cy="6234517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003670">
                  <a:extLst>
                    <a:ext uri="{9D8B030D-6E8A-4147-A177-3AD203B41FA5}">
                      <a16:colId xmlns:a16="http://schemas.microsoft.com/office/drawing/2014/main" val="1209535668"/>
                    </a:ext>
                  </a:extLst>
                </a:gridCol>
                <a:gridCol w="2071120">
                  <a:extLst>
                    <a:ext uri="{9D8B030D-6E8A-4147-A177-3AD203B41FA5}">
                      <a16:colId xmlns:a16="http://schemas.microsoft.com/office/drawing/2014/main" val="2230202176"/>
                    </a:ext>
                  </a:extLst>
                </a:gridCol>
                <a:gridCol w="2175073">
                  <a:extLst>
                    <a:ext uri="{9D8B030D-6E8A-4147-A177-3AD203B41FA5}">
                      <a16:colId xmlns:a16="http://schemas.microsoft.com/office/drawing/2014/main" val="3177654027"/>
                    </a:ext>
                  </a:extLst>
                </a:gridCol>
                <a:gridCol w="2175073">
                  <a:extLst>
                    <a:ext uri="{9D8B030D-6E8A-4147-A177-3AD203B41FA5}">
                      <a16:colId xmlns:a16="http://schemas.microsoft.com/office/drawing/2014/main" val="31385412"/>
                    </a:ext>
                  </a:extLst>
                </a:gridCol>
              </a:tblGrid>
              <a:tr h="305076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effectLst/>
                        </a:rPr>
                        <a:t>A CAVALLO TRA MARE E MONTAGNA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1450035"/>
                  </a:ext>
                </a:extLst>
              </a:tr>
              <a:tr h="1064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effectLst/>
                        </a:rPr>
                        <a:t>Itinerario 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effectLst/>
                        </a:rPr>
                        <a:t>Sinis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effectLst/>
                        </a:rPr>
                        <a:t>1/2 g.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effectLst/>
                        </a:rPr>
                        <a:t>Luogo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effectLst/>
                        </a:rPr>
                        <a:t>Attori Coinvolti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04559385"/>
                  </a:ext>
                </a:extLst>
              </a:tr>
              <a:tr h="497877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effectLst/>
                        </a:rPr>
                        <a:t>Attività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>
                          <a:effectLst/>
                        </a:rPr>
                        <a:t>Transfert da Punto di arrivo a Abbasanta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>
                          <a:effectLst/>
                        </a:rPr>
                        <a:t>Abbasanta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11333463"/>
                  </a:ext>
                </a:extLst>
              </a:tr>
              <a:tr h="75432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>
                          <a:effectLst/>
                        </a:rPr>
                        <a:t>Percorso a cavallo da Abbasanta al Sinis, con guida  (andata)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>
                          <a:effectLst/>
                        </a:rPr>
                        <a:t>Abbasanta -Cabras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dirty="0">
                          <a:effectLst/>
                        </a:rPr>
                        <a:t>Mandra Edera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73237295"/>
                  </a:ext>
                </a:extLst>
              </a:tr>
              <a:tr h="101077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>
                          <a:effectLst/>
                        </a:rPr>
                        <a:t>Pranzo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>
                          <a:effectLst/>
                        </a:rPr>
                        <a:t>Al sacco oppure frugale con il pastore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dirty="0">
                          <a:effectLst/>
                        </a:rPr>
                        <a:t>Mandra Edera in collaborazione con Fratelli Salaris (in </a:t>
                      </a:r>
                      <a:r>
                        <a:rPr lang="it-IT" sz="1400" dirty="0" err="1">
                          <a:effectLst/>
                        </a:rPr>
                        <a:t>loc</a:t>
                      </a:r>
                      <a:r>
                        <a:rPr lang="it-IT" sz="1400" dirty="0">
                          <a:effectLst/>
                        </a:rPr>
                        <a:t>. “Conche e mele”)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67625951"/>
                  </a:ext>
                </a:extLst>
              </a:tr>
              <a:tr h="75432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>
                          <a:effectLst/>
                        </a:rPr>
                        <a:t>Percorso a cavallo dal Sinis a Abbasanta, con guida  (ritorno)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>
                          <a:effectLst/>
                        </a:rPr>
                        <a:t>Cabras -Abbasanta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dirty="0">
                          <a:effectLst/>
                        </a:rPr>
                        <a:t>Mandra Edera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95275635"/>
                  </a:ext>
                </a:extLst>
              </a:tr>
              <a:tr h="18333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effectLst/>
                        </a:rPr>
                        <a:t>Attività extra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effectLst/>
                        </a:rPr>
                        <a:t>“Esperienza enologica” 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dirty="0">
                          <a:effectLst/>
                        </a:rPr>
                        <a:t>Visita in cantina/vigna con degustazione (versione leggera/ricca)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dirty="0">
                          <a:effectLst/>
                        </a:rPr>
                        <a:t>Visita all’Ecomuseo del vernaccia di Oristano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>
                          <a:effectLst/>
                        </a:rPr>
                        <a:t>Tramatza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dirty="0">
                          <a:effectLst/>
                        </a:rPr>
                        <a:t>Famiglia </a:t>
                      </a:r>
                      <a:r>
                        <a:rPr lang="it-IT" sz="1400" dirty="0" err="1">
                          <a:effectLst/>
                        </a:rPr>
                        <a:t>Orro</a:t>
                      </a:r>
                      <a:endParaRPr lang="it-IT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dirty="0">
                          <a:effectLst/>
                        </a:rPr>
                        <a:t>Ecomuseo del vernaccia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7663804"/>
                  </a:ext>
                </a:extLst>
              </a:tr>
            </a:tbl>
          </a:graphicData>
        </a:graphic>
      </p:graphicFrame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1EF8246-DBC2-772F-BE45-C30CBC2A3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A49ED-08EC-47E4-B93E-DEA1C21B2BE8}" type="slidenum">
              <a:rPr lang="it-IT" smtClean="0"/>
              <a:pPr>
                <a:defRPr/>
              </a:pPr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5255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6BEA7EED-C784-5AF4-902C-B8C804CF4D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994789"/>
              </p:ext>
            </p:extLst>
          </p:nvPr>
        </p:nvGraphicFramePr>
        <p:xfrm>
          <a:off x="251520" y="198586"/>
          <a:ext cx="8568952" cy="6536987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037921">
                  <a:extLst>
                    <a:ext uri="{9D8B030D-6E8A-4147-A177-3AD203B41FA5}">
                      <a16:colId xmlns:a16="http://schemas.microsoft.com/office/drawing/2014/main" val="595133957"/>
                    </a:ext>
                  </a:extLst>
                </a:gridCol>
                <a:gridCol w="2106525">
                  <a:extLst>
                    <a:ext uri="{9D8B030D-6E8A-4147-A177-3AD203B41FA5}">
                      <a16:colId xmlns:a16="http://schemas.microsoft.com/office/drawing/2014/main" val="3930127663"/>
                    </a:ext>
                  </a:extLst>
                </a:gridCol>
                <a:gridCol w="2212253">
                  <a:extLst>
                    <a:ext uri="{9D8B030D-6E8A-4147-A177-3AD203B41FA5}">
                      <a16:colId xmlns:a16="http://schemas.microsoft.com/office/drawing/2014/main" val="882587863"/>
                    </a:ext>
                  </a:extLst>
                </a:gridCol>
                <a:gridCol w="2212253">
                  <a:extLst>
                    <a:ext uri="{9D8B030D-6E8A-4147-A177-3AD203B41FA5}">
                      <a16:colId xmlns:a16="http://schemas.microsoft.com/office/drawing/2014/main" val="618484391"/>
                    </a:ext>
                  </a:extLst>
                </a:gridCol>
              </a:tblGrid>
              <a:tr h="261934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effectLst/>
                        </a:rPr>
                        <a:t>A CAVALLO TRA MARE E MONTAGNA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55" marR="60555" marT="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88853"/>
                  </a:ext>
                </a:extLst>
              </a:tr>
              <a:tr h="10706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effectLst/>
                        </a:rPr>
                        <a:t>Itinerario 1 -bis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effectLst/>
                        </a:rPr>
                        <a:t>Sinis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effectLst/>
                        </a:rPr>
                        <a:t>1-2 gg.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55" marR="60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</a:rPr>
                        <a:t> 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55" marR="60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b="1" dirty="0">
                          <a:effectLst/>
                        </a:rPr>
                        <a:t>Luogo</a:t>
                      </a:r>
                      <a:endParaRPr lang="it-IT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55" marR="60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b="1" dirty="0">
                          <a:effectLst/>
                        </a:rPr>
                        <a:t>Attori Coinvolti</a:t>
                      </a:r>
                      <a:endParaRPr lang="it-IT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55" marR="60555" marT="0" marB="0" anchor="ctr"/>
                </a:tc>
                <a:extLst>
                  <a:ext uri="{0D108BD9-81ED-4DB2-BD59-A6C34878D82A}">
                    <a16:rowId xmlns:a16="http://schemas.microsoft.com/office/drawing/2014/main" val="3178403817"/>
                  </a:ext>
                </a:extLst>
              </a:tr>
              <a:tr h="408779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effectLst/>
                        </a:rPr>
                        <a:t>Attività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55" marR="6055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Transfert da Punto di arrivo a Abbasanta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55" marR="60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</a:rPr>
                        <a:t>Abbasanta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55" marR="60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55" marR="60555" marT="0" marB="0" anchor="ctr"/>
                </a:tc>
                <a:extLst>
                  <a:ext uri="{0D108BD9-81ED-4DB2-BD59-A6C34878D82A}">
                    <a16:rowId xmlns:a16="http://schemas.microsoft.com/office/drawing/2014/main" val="1230323564"/>
                  </a:ext>
                </a:extLst>
              </a:tr>
              <a:tr h="99847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</a:rPr>
                        <a:t>Percorso a cavallo dal Sinis, con guida  (andata)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55" marR="60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</a:rPr>
                        <a:t>San Vero Milis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55" marR="6055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</a:rPr>
                        <a:t>In collaborazione con </a:t>
                      </a:r>
                      <a:r>
                        <a:rPr lang="it-IT" sz="1200" dirty="0" err="1">
                          <a:effectLst/>
                        </a:rPr>
                        <a:t>Is</a:t>
                      </a:r>
                      <a:r>
                        <a:rPr lang="it-IT" sz="1200" dirty="0">
                          <a:effectLst/>
                        </a:rPr>
                        <a:t> </a:t>
                      </a:r>
                      <a:r>
                        <a:rPr lang="it-IT" sz="1200" dirty="0" err="1">
                          <a:effectLst/>
                        </a:rPr>
                        <a:t>Benas</a:t>
                      </a:r>
                      <a:endParaRPr lang="it-IT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</a:rPr>
                        <a:t>Mandra Edera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55" marR="60555" marT="0" marB="0" anchor="ctr"/>
                </a:tc>
                <a:extLst>
                  <a:ext uri="{0D108BD9-81ED-4DB2-BD59-A6C34878D82A}">
                    <a16:rowId xmlns:a16="http://schemas.microsoft.com/office/drawing/2014/main" val="3901153499"/>
                  </a:ext>
                </a:extLst>
              </a:tr>
              <a:tr h="19821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Pranzo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55" marR="60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Al sacco 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55" marR="6055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Mandra Edera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55" marR="60555" marT="0" marB="0" anchor="ctr"/>
                </a:tc>
                <a:extLst>
                  <a:ext uri="{0D108BD9-81ED-4DB2-BD59-A6C34878D82A}">
                    <a16:rowId xmlns:a16="http://schemas.microsoft.com/office/drawing/2014/main" val="753274549"/>
                  </a:ext>
                </a:extLst>
              </a:tr>
              <a:tr h="82990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Visita a cavallo presso loc. Is Aruttas ed il sito archeologico di Monte Prama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55" marR="60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</a:rPr>
                        <a:t>Cabras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55" marR="6055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Mandra Edera ed operatori locali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55" marR="60555" marT="0" marB="0" anchor="ctr"/>
                </a:tc>
                <a:extLst>
                  <a:ext uri="{0D108BD9-81ED-4DB2-BD59-A6C34878D82A}">
                    <a16:rowId xmlns:a16="http://schemas.microsoft.com/office/drawing/2014/main" val="1258628549"/>
                  </a:ext>
                </a:extLst>
              </a:tr>
              <a:tr h="61934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Percorso a cavallo dal Sinis a Abbasanta, con guida  (ritorno)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55" marR="60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</a:rPr>
                        <a:t>Cabras -Abbasanta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55" marR="6055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Mandra Edera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55" marR="60555" marT="0" marB="0" anchor="ctr"/>
                </a:tc>
                <a:extLst>
                  <a:ext uri="{0D108BD9-81ED-4DB2-BD59-A6C34878D82A}">
                    <a16:rowId xmlns:a16="http://schemas.microsoft.com/office/drawing/2014/main" val="2417018211"/>
                  </a:ext>
                </a:extLst>
              </a:tr>
              <a:tr h="5402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effectLst/>
                        </a:rPr>
                        <a:t>Attività extra “ristorazione”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55" marR="6055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Pranzo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55" marR="60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</a:rPr>
                        <a:t>Cabras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55" marR="6055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Azienda da individuare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55" marR="60555" marT="0" marB="0" anchor="ctr"/>
                </a:tc>
                <a:extLst>
                  <a:ext uri="{0D108BD9-81ED-4DB2-BD59-A6C34878D82A}">
                    <a16:rowId xmlns:a16="http://schemas.microsoft.com/office/drawing/2014/main" val="2505521214"/>
                  </a:ext>
                </a:extLst>
              </a:tr>
              <a:tr h="15953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effectLst/>
                        </a:rPr>
                        <a:t>Attività extra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effectLst/>
                        </a:rPr>
                        <a:t>“Esperienza enologica” 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55" marR="6055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</a:rPr>
                        <a:t>Visita in cantina/vigna con degustazione (versione leggera/ricca)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</a:rPr>
                        <a:t>Visita all’Ecomuseo del vernaccia di Oristano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55" marR="60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</a:rPr>
                        <a:t>Tramatza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55" marR="6055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</a:rPr>
                        <a:t>Famiglia </a:t>
                      </a:r>
                      <a:r>
                        <a:rPr lang="it-IT" sz="1200" dirty="0" err="1">
                          <a:effectLst/>
                        </a:rPr>
                        <a:t>Orro</a:t>
                      </a:r>
                      <a:endParaRPr lang="it-IT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</a:rPr>
                        <a:t>Ecomuseo del vernaccia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55" marR="60555" marT="0" marB="0" anchor="ctr"/>
                </a:tc>
                <a:extLst>
                  <a:ext uri="{0D108BD9-81ED-4DB2-BD59-A6C34878D82A}">
                    <a16:rowId xmlns:a16="http://schemas.microsoft.com/office/drawing/2014/main" val="1520864519"/>
                  </a:ext>
                </a:extLst>
              </a:tr>
            </a:tbl>
          </a:graphicData>
        </a:graphic>
      </p:graphicFrame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EF85A0A-28E5-5029-A113-E82BB1801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A49ED-08EC-47E4-B93E-DEA1C21B2BE8}" type="slidenum">
              <a:rPr lang="it-IT" smtClean="0"/>
              <a:pPr>
                <a:defRPr/>
              </a:pPr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12206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B43D2BFD-9853-4C48-BB95-6D3A1EDE3C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0399614"/>
              </p:ext>
            </p:extLst>
          </p:nvPr>
        </p:nvGraphicFramePr>
        <p:xfrm>
          <a:off x="107504" y="136527"/>
          <a:ext cx="8856984" cy="6623416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944214">
                  <a:extLst>
                    <a:ext uri="{9D8B030D-6E8A-4147-A177-3AD203B41FA5}">
                      <a16:colId xmlns:a16="http://schemas.microsoft.com/office/drawing/2014/main" val="385811442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4153238599"/>
                    </a:ext>
                  </a:extLst>
                </a:gridCol>
                <a:gridCol w="2304255">
                  <a:extLst>
                    <a:ext uri="{9D8B030D-6E8A-4147-A177-3AD203B41FA5}">
                      <a16:colId xmlns:a16="http://schemas.microsoft.com/office/drawing/2014/main" val="1817677328"/>
                    </a:ext>
                  </a:extLst>
                </a:gridCol>
                <a:gridCol w="2088235">
                  <a:extLst>
                    <a:ext uri="{9D8B030D-6E8A-4147-A177-3AD203B41FA5}">
                      <a16:colId xmlns:a16="http://schemas.microsoft.com/office/drawing/2014/main" val="1881090532"/>
                    </a:ext>
                  </a:extLst>
                </a:gridCol>
              </a:tblGrid>
              <a:tr h="24328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effectLst/>
                        </a:rPr>
                        <a:t>A CAVALLO TRA MARE E MONTAGNA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06" marR="44406" marT="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3519709"/>
                  </a:ext>
                </a:extLst>
              </a:tr>
              <a:tr h="5561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dirty="0">
                          <a:effectLst/>
                        </a:rPr>
                        <a:t>Itinerario 1 -tris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dirty="0">
                          <a:effectLst/>
                        </a:rPr>
                        <a:t>Sinis    5-6 gg.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06" marR="44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</a:rPr>
                        <a:t> 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06" marR="44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b="1">
                          <a:effectLst/>
                        </a:rPr>
                        <a:t>Luogo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06" marR="44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b="1" dirty="0">
                          <a:effectLst/>
                        </a:rPr>
                        <a:t>Attori Coinvolti</a:t>
                      </a:r>
                      <a:endParaRPr lang="it-IT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06" marR="44406" marT="0" marB="0" anchor="ctr"/>
                </a:tc>
                <a:extLst>
                  <a:ext uri="{0D108BD9-81ED-4DB2-BD59-A6C34878D82A}">
                    <a16:rowId xmlns:a16="http://schemas.microsoft.com/office/drawing/2014/main" val="2743399893"/>
                  </a:ext>
                </a:extLst>
              </a:tr>
              <a:tr h="376394">
                <a:tc row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dirty="0">
                          <a:effectLst/>
                        </a:rPr>
                        <a:t>Attività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06" marR="4440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</a:rPr>
                        <a:t>Transfert da Punto di arrivo a Abbasanta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06" marR="44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Abbasanta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06" marR="44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06" marR="44406" marT="0" marB="0" anchor="ctr"/>
                </a:tc>
                <a:extLst>
                  <a:ext uri="{0D108BD9-81ED-4DB2-BD59-A6C34878D82A}">
                    <a16:rowId xmlns:a16="http://schemas.microsoft.com/office/drawing/2014/main" val="4020997801"/>
                  </a:ext>
                </a:extLst>
              </a:tr>
              <a:tr h="68805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</a:rPr>
                        <a:t>Percorso a cavallo dal Abbasanta a Santu Lussurgiu passando per </a:t>
                      </a:r>
                      <a:r>
                        <a:rPr lang="it-IT" sz="1200" dirty="0" err="1">
                          <a:effectLst/>
                        </a:rPr>
                        <a:t>loc</a:t>
                      </a:r>
                      <a:r>
                        <a:rPr lang="it-IT" sz="1200" dirty="0">
                          <a:effectLst/>
                        </a:rPr>
                        <a:t>. San Leonardo, con guida  (andata)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06" marR="44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</a:rPr>
                        <a:t>Abbasanta- San Leonardo- Santu Lussurgiu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06" marR="4440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</a:rPr>
                        <a:t> Mandra Edera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06" marR="44406" marT="0" marB="0" anchor="ctr"/>
                </a:tc>
                <a:extLst>
                  <a:ext uri="{0D108BD9-81ED-4DB2-BD59-A6C34878D82A}">
                    <a16:rowId xmlns:a16="http://schemas.microsoft.com/office/drawing/2014/main" val="4196916225"/>
                  </a:ext>
                </a:extLst>
              </a:tr>
              <a:tr h="51348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Appoggio cavalli + Cena a base di prodotti aziendali e tipici locali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06" marR="44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</a:rPr>
                        <a:t>Santu Lussurgiu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06" marR="4440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Elighes ‘Uttiosos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06" marR="44406" marT="0" marB="0" anchor="ctr"/>
                </a:tc>
                <a:extLst>
                  <a:ext uri="{0D108BD9-81ED-4DB2-BD59-A6C34878D82A}">
                    <a16:rowId xmlns:a16="http://schemas.microsoft.com/office/drawing/2014/main" val="2267779277"/>
                  </a:ext>
                </a:extLst>
              </a:tr>
              <a:tr h="46643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Ripresa percorso a cavallo verso il sito archeologico di Cornus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06" marR="44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Santu Lussurgiu -Cuglieri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06" marR="4440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Mandra Edera ed operatori locali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06" marR="44406" marT="0" marB="0" anchor="ctr"/>
                </a:tc>
                <a:extLst>
                  <a:ext uri="{0D108BD9-81ED-4DB2-BD59-A6C34878D82A}">
                    <a16:rowId xmlns:a16="http://schemas.microsoft.com/office/drawing/2014/main" val="2098252893"/>
                  </a:ext>
                </a:extLst>
              </a:tr>
              <a:tr h="18251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Appoggio cavalli + Cena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06" marR="44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San Vero Milis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06" marR="4440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In collaborazione con Is Benas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06" marR="44406" marT="0" marB="0" anchor="ctr"/>
                </a:tc>
                <a:extLst>
                  <a:ext uri="{0D108BD9-81ED-4DB2-BD59-A6C34878D82A}">
                    <a16:rowId xmlns:a16="http://schemas.microsoft.com/office/drawing/2014/main" val="3556213346"/>
                  </a:ext>
                </a:extLst>
              </a:tr>
              <a:tr h="57026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Ripresa percorso a cavallo verso il Sinis (loc. Su tingiosu, Is Aruttas, Stagno di Cabras)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06" marR="44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San Vero Milis -Cabras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06" marR="4440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Mandra Edera ed operatori locali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06" marR="44406" marT="0" marB="0" anchor="ctr"/>
                </a:tc>
                <a:extLst>
                  <a:ext uri="{0D108BD9-81ED-4DB2-BD59-A6C34878D82A}">
                    <a16:rowId xmlns:a16="http://schemas.microsoft.com/office/drawing/2014/main" val="2608235643"/>
                  </a:ext>
                </a:extLst>
              </a:tr>
              <a:tr h="57026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Ripresa percorso a cavallo da San Vero Milis a Abbasanta, con guida (rientro)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06" marR="44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San Vero Milis - Abbasanta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06" marR="4440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Mandra Edera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06" marR="44406" marT="0" marB="0" anchor="ctr"/>
                </a:tc>
                <a:extLst>
                  <a:ext uri="{0D108BD9-81ED-4DB2-BD59-A6C34878D82A}">
                    <a16:rowId xmlns:a16="http://schemas.microsoft.com/office/drawing/2014/main" val="3081821245"/>
                  </a:ext>
                </a:extLst>
              </a:tr>
              <a:tr h="7823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dirty="0">
                          <a:effectLst/>
                        </a:rPr>
                        <a:t>Attività extra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dirty="0">
                          <a:effectLst/>
                        </a:rPr>
                        <a:t>“Pernotto nell’agri-camping”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06" marR="4440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Pernotto in agri-camping con servizio tenda incluso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06" marR="44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Santu Lussurgiu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06" marR="4440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Elighes ‘Uttiosos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06" marR="44406" marT="0" marB="0" anchor="ctr"/>
                </a:tc>
                <a:extLst>
                  <a:ext uri="{0D108BD9-81ED-4DB2-BD59-A6C34878D82A}">
                    <a16:rowId xmlns:a16="http://schemas.microsoft.com/office/drawing/2014/main" val="2193628667"/>
                  </a:ext>
                </a:extLst>
              </a:tr>
              <a:tr h="439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dirty="0">
                          <a:effectLst/>
                        </a:rPr>
                        <a:t>Attività extra “ristorazione”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06" marR="4440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Pranzo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06" marR="44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Cabras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06" marR="4440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Azienda da individuare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06" marR="44406" marT="0" marB="0" anchor="ctr"/>
                </a:tc>
                <a:extLst>
                  <a:ext uri="{0D108BD9-81ED-4DB2-BD59-A6C34878D82A}">
                    <a16:rowId xmlns:a16="http://schemas.microsoft.com/office/drawing/2014/main" val="2924544413"/>
                  </a:ext>
                </a:extLst>
              </a:tr>
              <a:tr h="9680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dirty="0">
                          <a:effectLst/>
                        </a:rPr>
                        <a:t>Attività extra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dirty="0">
                          <a:effectLst/>
                        </a:rPr>
                        <a:t>“Esperienza enologica” 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06" marR="4440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</a:rPr>
                        <a:t>Visita in cantina/vigna con degustazione (versione leggera/ricca)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</a:rPr>
                        <a:t>Visita all’Ecomuseo del vernaccia di Oristano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06" marR="44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Tramatza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06" marR="4440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</a:rPr>
                        <a:t>Famiglia </a:t>
                      </a:r>
                      <a:r>
                        <a:rPr lang="it-IT" sz="1200" dirty="0" err="1">
                          <a:effectLst/>
                        </a:rPr>
                        <a:t>Orro</a:t>
                      </a:r>
                      <a:endParaRPr lang="it-IT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</a:rPr>
                        <a:t>Ecomuseo del vernaccia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06" marR="44406" marT="0" marB="0" anchor="ctr"/>
                </a:tc>
                <a:extLst>
                  <a:ext uri="{0D108BD9-81ED-4DB2-BD59-A6C34878D82A}">
                    <a16:rowId xmlns:a16="http://schemas.microsoft.com/office/drawing/2014/main" val="3986745190"/>
                  </a:ext>
                </a:extLst>
              </a:tr>
            </a:tbl>
          </a:graphicData>
        </a:graphic>
      </p:graphicFrame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22464E3-5C66-EA40-5AFB-3A09626A7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A49ED-08EC-47E4-B93E-DEA1C21B2BE8}" type="slidenum">
              <a:rPr lang="it-IT" smtClean="0"/>
              <a:pPr>
                <a:defRPr/>
              </a:pPr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1869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2"/>
          <p:cNvSpPr txBox="1">
            <a:spLocks/>
          </p:cNvSpPr>
          <p:nvPr/>
        </p:nvSpPr>
        <p:spPr>
          <a:xfrm>
            <a:off x="436776" y="946681"/>
            <a:ext cx="8289411" cy="4964638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Formulazione di percorsi turistici  esperienziali integrati: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it-IT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Realizzazione di pacchetti, incentivanti, sostenibili, che valorizzino il territorio nella sua globalità e che offrano al turista una sorta di continuità territoriale.</a:t>
            </a:r>
          </a:p>
          <a:p>
            <a:pPr lvl="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it-IT" sz="2400" b="1" dirty="0">
              <a:solidFill>
                <a:schemeClr val="tx2"/>
              </a:solidFill>
              <a:latin typeface="+mn-lt"/>
              <a:cs typeface="+mn-cs"/>
            </a:endParaRPr>
          </a:p>
          <a:p>
            <a:pPr lvl="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it-IT" sz="2400" b="1" dirty="0">
              <a:solidFill>
                <a:schemeClr val="tx2"/>
              </a:solidFill>
              <a:latin typeface="+mn-lt"/>
              <a:cs typeface="+mn-cs"/>
            </a:endParaRPr>
          </a:p>
          <a:p>
            <a:pPr lvl="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it-IT" sz="24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Loro promozione attraverso: </a:t>
            </a:r>
          </a:p>
          <a:p>
            <a:pPr lvl="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it-IT" sz="24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Catalogo digitale promozionale di percorsi eco-turistici transfrontalieri integrati</a:t>
            </a:r>
          </a:p>
          <a:p>
            <a:pPr lvl="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Freccia in giù 12">
            <a:extLst>
              <a:ext uri="{FF2B5EF4-FFF2-40B4-BE49-F238E27FC236}">
                <a16:creationId xmlns:a16="http://schemas.microsoft.com/office/drawing/2014/main" id="{9CC845F2-327C-4943-4881-9E2E0D277A56}"/>
              </a:ext>
            </a:extLst>
          </p:cNvPr>
          <p:cNvSpPr/>
          <p:nvPr/>
        </p:nvSpPr>
        <p:spPr>
          <a:xfrm>
            <a:off x="4334193" y="3415861"/>
            <a:ext cx="494575" cy="792088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Text Box 1">
            <a:extLst>
              <a:ext uri="{FF2B5EF4-FFF2-40B4-BE49-F238E27FC236}">
                <a16:creationId xmlns:a16="http://schemas.microsoft.com/office/drawing/2014/main" id="{5F8140A6-AEB4-A679-E0F5-560116CD9A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1"/>
            <a:ext cx="9144000" cy="1018689"/>
          </a:xfrm>
          <a:prstGeom prst="rect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3600" b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FARE SISTEMA NEL SETTORE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3600" b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AGRO TURISTICO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B5120FB-1197-3CAE-0727-B53FBA6C6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A49ED-08EC-47E4-B93E-DEA1C21B2BE8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34008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9A4096B4-AD73-1D48-8E6B-3AF0579926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3503339"/>
              </p:ext>
            </p:extLst>
          </p:nvPr>
        </p:nvGraphicFramePr>
        <p:xfrm>
          <a:off x="179512" y="136524"/>
          <a:ext cx="8640960" cy="6614401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055047">
                  <a:extLst>
                    <a:ext uri="{9D8B030D-6E8A-4147-A177-3AD203B41FA5}">
                      <a16:colId xmlns:a16="http://schemas.microsoft.com/office/drawing/2014/main" val="2496676355"/>
                    </a:ext>
                  </a:extLst>
                </a:gridCol>
                <a:gridCol w="2124225">
                  <a:extLst>
                    <a:ext uri="{9D8B030D-6E8A-4147-A177-3AD203B41FA5}">
                      <a16:colId xmlns:a16="http://schemas.microsoft.com/office/drawing/2014/main" val="2747865289"/>
                    </a:ext>
                  </a:extLst>
                </a:gridCol>
                <a:gridCol w="2230844">
                  <a:extLst>
                    <a:ext uri="{9D8B030D-6E8A-4147-A177-3AD203B41FA5}">
                      <a16:colId xmlns:a16="http://schemas.microsoft.com/office/drawing/2014/main" val="3338909107"/>
                    </a:ext>
                  </a:extLst>
                </a:gridCol>
                <a:gridCol w="2230844">
                  <a:extLst>
                    <a:ext uri="{9D8B030D-6E8A-4147-A177-3AD203B41FA5}">
                      <a16:colId xmlns:a16="http://schemas.microsoft.com/office/drawing/2014/main" val="4227379948"/>
                    </a:ext>
                  </a:extLst>
                </a:gridCol>
              </a:tblGrid>
              <a:tr h="254722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effectLst/>
                        </a:rPr>
                        <a:t>A CAVALLO TRA MARE E MONTAGNA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7" marR="54737" marT="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7623944"/>
                  </a:ext>
                </a:extLst>
              </a:tr>
              <a:tr h="9157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dirty="0">
                          <a:effectLst/>
                        </a:rPr>
                        <a:t>Itinerario 2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dirty="0" err="1">
                          <a:effectLst/>
                        </a:rPr>
                        <a:t>Montiferru</a:t>
                      </a:r>
                      <a:endParaRPr lang="it-IT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dirty="0">
                          <a:effectLst/>
                        </a:rPr>
                        <a:t>2-3 gg.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7" marR="547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</a:rPr>
                        <a:t> 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7" marR="547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b="1" dirty="0">
                          <a:effectLst/>
                        </a:rPr>
                        <a:t>Luogo</a:t>
                      </a:r>
                      <a:endParaRPr lang="it-IT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7" marR="547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b="1" dirty="0">
                          <a:effectLst/>
                        </a:rPr>
                        <a:t>Attori Coinvolti</a:t>
                      </a:r>
                      <a:endParaRPr lang="it-IT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7" marR="54737" marT="0" marB="0" anchor="ctr"/>
                </a:tc>
                <a:extLst>
                  <a:ext uri="{0D108BD9-81ED-4DB2-BD59-A6C34878D82A}">
                    <a16:rowId xmlns:a16="http://schemas.microsoft.com/office/drawing/2014/main" val="1065509279"/>
                  </a:ext>
                </a:extLst>
              </a:tr>
              <a:tr h="347247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dirty="0">
                          <a:effectLst/>
                        </a:rPr>
                        <a:t>Attività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7" marR="5473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</a:rPr>
                        <a:t>Transfert da Punto di arrivo a Abbasanta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7" marR="547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7" marR="547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7" marR="54737" marT="0" marB="0" anchor="ctr"/>
                </a:tc>
                <a:extLst>
                  <a:ext uri="{0D108BD9-81ED-4DB2-BD59-A6C34878D82A}">
                    <a16:rowId xmlns:a16="http://schemas.microsoft.com/office/drawing/2014/main" val="3184176045"/>
                  </a:ext>
                </a:extLst>
              </a:tr>
              <a:tr h="70242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</a:rPr>
                        <a:t>Percorso a cavallo da Abbasanta a Santu Lussurgiu, con guida (andata)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7" marR="547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</a:rPr>
                        <a:t>Abbasanta- Santu Lussurgiu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7" marR="5473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</a:rPr>
                        <a:t>Mandra Edera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7" marR="54737" marT="0" marB="0" anchor="ctr"/>
                </a:tc>
                <a:extLst>
                  <a:ext uri="{0D108BD9-81ED-4DB2-BD59-A6C34878D82A}">
                    <a16:rowId xmlns:a16="http://schemas.microsoft.com/office/drawing/2014/main" val="3708742119"/>
                  </a:ext>
                </a:extLst>
              </a:tr>
              <a:tr h="52609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</a:rPr>
                        <a:t>Appoggio cavalli + Cena a base di prodotti aziendali e tipici locali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7" marR="547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</a:rPr>
                        <a:t>Santu Lussurgiu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7" marR="5473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Elighes ‘Uttiosos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7" marR="54737" marT="0" marB="0" anchor="ctr"/>
                </a:tc>
                <a:extLst>
                  <a:ext uri="{0D108BD9-81ED-4DB2-BD59-A6C34878D82A}">
                    <a16:rowId xmlns:a16="http://schemas.microsoft.com/office/drawing/2014/main" val="26988514"/>
                  </a:ext>
                </a:extLst>
              </a:tr>
              <a:tr h="52609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</a:rPr>
                        <a:t>Percorso a cavallo da Santu Lussurgiu a Abbasanta, con guida (rientro)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7" marR="547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Santu-Lussurgiu -Abbasanta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7" marR="5473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</a:rPr>
                        <a:t>Mandra Edera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7" marR="54737" marT="0" marB="0" anchor="ctr"/>
                </a:tc>
                <a:extLst>
                  <a:ext uri="{0D108BD9-81ED-4DB2-BD59-A6C34878D82A}">
                    <a16:rowId xmlns:a16="http://schemas.microsoft.com/office/drawing/2014/main" val="2719598115"/>
                  </a:ext>
                </a:extLst>
              </a:tr>
              <a:tr h="6880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dirty="0">
                          <a:effectLst/>
                        </a:rPr>
                        <a:t>Attività extra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dirty="0">
                          <a:effectLst/>
                        </a:rPr>
                        <a:t>“Pernotto nell’agri-camping”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7" marR="5473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</a:rPr>
                        <a:t>Pernotto in agri-camping con servizio tenda incluso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7" marR="547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Santu Lussurgiu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7" marR="5473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 err="1">
                          <a:effectLst/>
                        </a:rPr>
                        <a:t>Elighes</a:t>
                      </a:r>
                      <a:r>
                        <a:rPr lang="it-IT" sz="1200" dirty="0">
                          <a:effectLst/>
                        </a:rPr>
                        <a:t> ‘</a:t>
                      </a:r>
                      <a:r>
                        <a:rPr lang="it-IT" sz="1200" dirty="0" err="1">
                          <a:effectLst/>
                        </a:rPr>
                        <a:t>Uttiosos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7" marR="54737" marT="0" marB="0" anchor="ctr"/>
                </a:tc>
                <a:extLst>
                  <a:ext uri="{0D108BD9-81ED-4DB2-BD59-A6C34878D82A}">
                    <a16:rowId xmlns:a16="http://schemas.microsoft.com/office/drawing/2014/main" val="2232944592"/>
                  </a:ext>
                </a:extLst>
              </a:tr>
              <a:tr h="20683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dirty="0">
                          <a:effectLst/>
                        </a:rPr>
                        <a:t>Attività extra “Cultura materiale del borgo”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7" marR="5473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Attraversamento del Borgo e eventuale sosta per visite a botteghe artigiane, Museo locale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7" marR="547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</a:rPr>
                        <a:t>Santu Lussurgiu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7" marR="5473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</a:rPr>
                        <a:t>In collaborazione con Antonio Deiana e/o </a:t>
                      </a:r>
                      <a:r>
                        <a:rPr lang="it-IT" sz="1200" dirty="0" err="1">
                          <a:effectLst/>
                        </a:rPr>
                        <a:t>Az.Taccone</a:t>
                      </a:r>
                      <a:r>
                        <a:rPr lang="it-IT" sz="1200" dirty="0">
                          <a:effectLst/>
                        </a:rPr>
                        <a:t> [da definire]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</a:rPr>
                        <a:t>Botteghe artigiane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</a:rPr>
                        <a:t>Museo della Tecnologia contadina Francesco Salis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7" marR="54737" marT="0" marB="0" anchor="ctr"/>
                </a:tc>
                <a:extLst>
                  <a:ext uri="{0D108BD9-81ED-4DB2-BD59-A6C34878D82A}">
                    <a16:rowId xmlns:a16="http://schemas.microsoft.com/office/drawing/2014/main" val="1135653882"/>
                  </a:ext>
                </a:extLst>
              </a:tr>
            </a:tbl>
          </a:graphicData>
        </a:graphic>
      </p:graphicFrame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9CC2A6A-3B11-C73D-CDD8-F35B1C63C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A49ED-08EC-47E4-B93E-DEA1C21B2BE8}" type="slidenum">
              <a:rPr lang="it-IT" smtClean="0"/>
              <a:pPr>
                <a:defRPr/>
              </a:pPr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80337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84AB6B5D-0E74-07C3-F963-3E70DCBFA9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0437200"/>
              </p:ext>
            </p:extLst>
          </p:nvPr>
        </p:nvGraphicFramePr>
        <p:xfrm>
          <a:off x="251520" y="260648"/>
          <a:ext cx="8712969" cy="6336703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072172">
                  <a:extLst>
                    <a:ext uri="{9D8B030D-6E8A-4147-A177-3AD203B41FA5}">
                      <a16:colId xmlns:a16="http://schemas.microsoft.com/office/drawing/2014/main" val="1797599544"/>
                    </a:ext>
                  </a:extLst>
                </a:gridCol>
                <a:gridCol w="2141927">
                  <a:extLst>
                    <a:ext uri="{9D8B030D-6E8A-4147-A177-3AD203B41FA5}">
                      <a16:colId xmlns:a16="http://schemas.microsoft.com/office/drawing/2014/main" val="3377232823"/>
                    </a:ext>
                  </a:extLst>
                </a:gridCol>
                <a:gridCol w="2249435">
                  <a:extLst>
                    <a:ext uri="{9D8B030D-6E8A-4147-A177-3AD203B41FA5}">
                      <a16:colId xmlns:a16="http://schemas.microsoft.com/office/drawing/2014/main" val="2739228491"/>
                    </a:ext>
                  </a:extLst>
                </a:gridCol>
                <a:gridCol w="2249435">
                  <a:extLst>
                    <a:ext uri="{9D8B030D-6E8A-4147-A177-3AD203B41FA5}">
                      <a16:colId xmlns:a16="http://schemas.microsoft.com/office/drawing/2014/main" val="2224614066"/>
                    </a:ext>
                  </a:extLst>
                </a:gridCol>
              </a:tblGrid>
              <a:tr h="41989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effectLst/>
                        </a:rPr>
                        <a:t>A CAVALLO TRA MARE E MONTAGNA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3933363"/>
                  </a:ext>
                </a:extLst>
              </a:tr>
              <a:tr h="1377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effectLst/>
                        </a:rPr>
                        <a:t>Itinerario 2 -bis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 err="1">
                          <a:effectLst/>
                        </a:rPr>
                        <a:t>Montiferru</a:t>
                      </a:r>
                      <a:endParaRPr lang="it-IT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effectLst/>
                        </a:rPr>
                        <a:t>2-3 gg.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 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effectLst/>
                        </a:rPr>
                        <a:t>Luogo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effectLst/>
                        </a:rPr>
                        <a:t>Attori Coinvolti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35756519"/>
                  </a:ext>
                </a:extLst>
              </a:tr>
              <a:tr h="571007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effectLst/>
                        </a:rPr>
                        <a:t>Attività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Transfert da Punto di arrivo a Abbasanta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05278818"/>
                  </a:ext>
                </a:extLst>
              </a:tr>
              <a:tr h="86514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Percorso a cavallo da Abbasanta a Santu Lussurgiu, con guida (andata)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Abbasanta- Santu Lussurgiu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Mandra Edera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22519013"/>
                  </a:ext>
                </a:extLst>
              </a:tr>
              <a:tr h="86514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Appoggio cavalli + Cena a base di prodotti aziendali e tipici locali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Santu Lussurgiu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Elighes ‘Uttiosos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3159012"/>
                  </a:ext>
                </a:extLst>
              </a:tr>
              <a:tr h="115927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</a:rPr>
                        <a:t>Percorso a cavallo da Santu Lussurgiu a Abbasanta, passando lungo mare per il Sinis, con guida (rientro)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Santu-Lussurgiu -Abbasanta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Mandra Edera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54383177"/>
                  </a:ext>
                </a:extLst>
              </a:tr>
              <a:tr h="10782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effectLst/>
                        </a:rPr>
                        <a:t>Attività extra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effectLst/>
                        </a:rPr>
                        <a:t>“Pernotto nell’agri-camping”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Pernotto in agri-camping con servizio tenda incluso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Santu Lussurgiu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 err="1">
                          <a:effectLst/>
                        </a:rPr>
                        <a:t>Elighes</a:t>
                      </a:r>
                      <a:r>
                        <a:rPr lang="it-IT" sz="1200" dirty="0">
                          <a:effectLst/>
                        </a:rPr>
                        <a:t> ‘</a:t>
                      </a:r>
                      <a:r>
                        <a:rPr lang="it-IT" sz="1200" dirty="0" err="1">
                          <a:effectLst/>
                        </a:rPr>
                        <a:t>Uttiosos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07020198"/>
                  </a:ext>
                </a:extLst>
              </a:tr>
            </a:tbl>
          </a:graphicData>
        </a:graphic>
      </p:graphicFrame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D7E89B9-DDF7-DBDC-AEBB-89AD7872B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A49ED-08EC-47E4-B93E-DEA1C21B2BE8}" type="slidenum">
              <a:rPr lang="it-IT" smtClean="0"/>
              <a:pPr>
                <a:defRPr/>
              </a:pPr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50724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1C471E14-BE5D-EC7A-6781-36920F43A0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598467"/>
              </p:ext>
            </p:extLst>
          </p:nvPr>
        </p:nvGraphicFramePr>
        <p:xfrm>
          <a:off x="251520" y="260648"/>
          <a:ext cx="8640961" cy="6336703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055047">
                  <a:extLst>
                    <a:ext uri="{9D8B030D-6E8A-4147-A177-3AD203B41FA5}">
                      <a16:colId xmlns:a16="http://schemas.microsoft.com/office/drawing/2014/main" val="2461837661"/>
                    </a:ext>
                  </a:extLst>
                </a:gridCol>
                <a:gridCol w="2124226">
                  <a:extLst>
                    <a:ext uri="{9D8B030D-6E8A-4147-A177-3AD203B41FA5}">
                      <a16:colId xmlns:a16="http://schemas.microsoft.com/office/drawing/2014/main" val="2103247474"/>
                    </a:ext>
                  </a:extLst>
                </a:gridCol>
                <a:gridCol w="2230844">
                  <a:extLst>
                    <a:ext uri="{9D8B030D-6E8A-4147-A177-3AD203B41FA5}">
                      <a16:colId xmlns:a16="http://schemas.microsoft.com/office/drawing/2014/main" val="3145879695"/>
                    </a:ext>
                  </a:extLst>
                </a:gridCol>
                <a:gridCol w="2230844">
                  <a:extLst>
                    <a:ext uri="{9D8B030D-6E8A-4147-A177-3AD203B41FA5}">
                      <a16:colId xmlns:a16="http://schemas.microsoft.com/office/drawing/2014/main" val="2631985664"/>
                    </a:ext>
                  </a:extLst>
                </a:gridCol>
              </a:tblGrid>
              <a:tr h="390591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effectLst/>
                        </a:rPr>
                        <a:t>A CAVALLO TRA MARE E MONTAGNA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489372"/>
                  </a:ext>
                </a:extLst>
              </a:tr>
              <a:tr h="12818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effectLst/>
                        </a:rPr>
                        <a:t>Itinerario 3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effectLst/>
                        </a:rPr>
                        <a:t>Sinis </a:t>
                      </a:r>
                      <a:r>
                        <a:rPr lang="it-IT" sz="1600" dirty="0" err="1">
                          <a:effectLst/>
                        </a:rPr>
                        <a:t>Montiferru</a:t>
                      </a:r>
                      <a:endParaRPr lang="it-IT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effectLst/>
                        </a:rPr>
                        <a:t>2-3 gg.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</a:rPr>
                        <a:t> 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b="1" dirty="0">
                          <a:effectLst/>
                        </a:rPr>
                        <a:t>Luogo</a:t>
                      </a:r>
                      <a:endParaRPr lang="it-IT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b="1" dirty="0">
                          <a:effectLst/>
                        </a:rPr>
                        <a:t>Attori Coinvolti</a:t>
                      </a:r>
                      <a:endParaRPr lang="it-IT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63707842"/>
                  </a:ext>
                </a:extLst>
              </a:tr>
              <a:tr h="531165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effectLst/>
                        </a:rPr>
                        <a:t>Attività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Transfert da Punto di arrivo a Abbasanta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</a:rPr>
                        <a:t>Abbasanta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7225524"/>
                  </a:ext>
                </a:extLst>
              </a:tr>
              <a:tr h="120131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Percorso a cavallo dal Sinis a Santu Lussurgiu, con guida (andata) 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</a:rPr>
                        <a:t>San Vero Milis - Santu Lussurgiu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In collaborazione con Is Benas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Mandra Edera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95141642"/>
                  </a:ext>
                </a:extLst>
              </a:tr>
              <a:tr h="31921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Pranzo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</a:rPr>
                        <a:t>Al sacco 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Mandra Edera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33924574"/>
                  </a:ext>
                </a:extLst>
              </a:tr>
              <a:tr h="80477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Appoggio cavalli + Cena a base di prodotti aziendali e tipici locali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</a:rPr>
                        <a:t>Santu Lussurgiu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Elighes ‘Uttiosos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25645560"/>
                  </a:ext>
                </a:extLst>
              </a:tr>
              <a:tr h="80477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Percorso a cavallo da Santu Lussurgiu a Abbasanta, con guida (rientro)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</a:rPr>
                        <a:t>Santu Lussurgiu -Abbasanta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</a:rPr>
                        <a:t>Mandra Edera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2249319"/>
                  </a:ext>
                </a:extLst>
              </a:tr>
              <a:tr h="10030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effectLst/>
                        </a:rPr>
                        <a:t>Attività extra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effectLst/>
                        </a:rPr>
                        <a:t>“Pernotto nell’agri-camping”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Pernotto in agri-camping con servizio tenda incluso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Santu Lussurgiu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 err="1">
                          <a:effectLst/>
                        </a:rPr>
                        <a:t>Elighes</a:t>
                      </a:r>
                      <a:r>
                        <a:rPr lang="it-IT" sz="1200" dirty="0">
                          <a:effectLst/>
                        </a:rPr>
                        <a:t> ‘</a:t>
                      </a:r>
                      <a:r>
                        <a:rPr lang="it-IT" sz="1200" dirty="0" err="1">
                          <a:effectLst/>
                        </a:rPr>
                        <a:t>Uttiosos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43966128"/>
                  </a:ext>
                </a:extLst>
              </a:tr>
            </a:tbl>
          </a:graphicData>
        </a:graphic>
      </p:graphicFrame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98383C-EA86-A39E-CB78-AF3DB121D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A49ED-08EC-47E4-B93E-DEA1C21B2BE8}" type="slidenum">
              <a:rPr lang="it-IT" smtClean="0"/>
              <a:pPr>
                <a:defRPr/>
              </a:pPr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99794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10B0017A-F7F5-1634-42DF-A5CC910C96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66495"/>
              </p:ext>
            </p:extLst>
          </p:nvPr>
        </p:nvGraphicFramePr>
        <p:xfrm>
          <a:off x="323527" y="136525"/>
          <a:ext cx="8496945" cy="6465302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020795">
                  <a:extLst>
                    <a:ext uri="{9D8B030D-6E8A-4147-A177-3AD203B41FA5}">
                      <a16:colId xmlns:a16="http://schemas.microsoft.com/office/drawing/2014/main" val="2731649029"/>
                    </a:ext>
                  </a:extLst>
                </a:gridCol>
                <a:gridCol w="2088822">
                  <a:extLst>
                    <a:ext uri="{9D8B030D-6E8A-4147-A177-3AD203B41FA5}">
                      <a16:colId xmlns:a16="http://schemas.microsoft.com/office/drawing/2014/main" val="3750255250"/>
                    </a:ext>
                  </a:extLst>
                </a:gridCol>
                <a:gridCol w="2193664">
                  <a:extLst>
                    <a:ext uri="{9D8B030D-6E8A-4147-A177-3AD203B41FA5}">
                      <a16:colId xmlns:a16="http://schemas.microsoft.com/office/drawing/2014/main" val="2827601515"/>
                    </a:ext>
                  </a:extLst>
                </a:gridCol>
                <a:gridCol w="2193664">
                  <a:extLst>
                    <a:ext uri="{9D8B030D-6E8A-4147-A177-3AD203B41FA5}">
                      <a16:colId xmlns:a16="http://schemas.microsoft.com/office/drawing/2014/main" val="4172144487"/>
                    </a:ext>
                  </a:extLst>
                </a:gridCol>
              </a:tblGrid>
              <a:tr h="238356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effectLst/>
                        </a:rPr>
                        <a:t>A CAVALLO TRA MARE E MONTAGNA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53" marR="53653" marT="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9441625"/>
                  </a:ext>
                </a:extLst>
              </a:tr>
              <a:tr h="8742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dirty="0">
                          <a:effectLst/>
                        </a:rPr>
                        <a:t>Itinerario 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dirty="0" err="1">
                          <a:effectLst/>
                        </a:rPr>
                        <a:t>Guilcer</a:t>
                      </a:r>
                      <a:r>
                        <a:rPr lang="it-IT" sz="1400" dirty="0">
                          <a:effectLst/>
                        </a:rPr>
                        <a:t> </a:t>
                      </a:r>
                      <a:r>
                        <a:rPr lang="it-IT" sz="1400" dirty="0" err="1">
                          <a:effectLst/>
                        </a:rPr>
                        <a:t>Montiferru</a:t>
                      </a:r>
                      <a:r>
                        <a:rPr lang="it-IT" sz="1400" dirty="0">
                          <a:effectLst/>
                        </a:rPr>
                        <a:t> Sinis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dirty="0">
                          <a:effectLst/>
                        </a:rPr>
                        <a:t>3-4 gg.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53" marR="536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</a:rPr>
                        <a:t> 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53" marR="536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b="1" dirty="0">
                          <a:effectLst/>
                        </a:rPr>
                        <a:t>Luogo</a:t>
                      </a:r>
                      <a:endParaRPr lang="it-IT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53" marR="536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b="1" dirty="0">
                          <a:effectLst/>
                        </a:rPr>
                        <a:t>Attori Coinvolti</a:t>
                      </a:r>
                      <a:endParaRPr lang="it-IT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53" marR="53653" marT="0" marB="0" anchor="ctr"/>
                </a:tc>
                <a:extLst>
                  <a:ext uri="{0D108BD9-81ED-4DB2-BD59-A6C34878D82A}">
                    <a16:rowId xmlns:a16="http://schemas.microsoft.com/office/drawing/2014/main" val="2548629865"/>
                  </a:ext>
                </a:extLst>
              </a:tr>
              <a:tr h="400902"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dirty="0">
                          <a:effectLst/>
                        </a:rPr>
                        <a:t>Attività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53" marR="5365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</a:rPr>
                        <a:t>Transfert da Punto di arrivo a Abbasanta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53" marR="536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53" marR="536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53" marR="53653" marT="0" marB="0" anchor="ctr"/>
                </a:tc>
                <a:extLst>
                  <a:ext uri="{0D108BD9-81ED-4DB2-BD59-A6C34878D82A}">
                    <a16:rowId xmlns:a16="http://schemas.microsoft.com/office/drawing/2014/main" val="1713788140"/>
                  </a:ext>
                </a:extLst>
              </a:tr>
              <a:tr h="67298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Percorso a cavallo da Abbasanta a Santu Lussurgiu, con guida (andata)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53" marR="536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</a:rPr>
                        <a:t>Abbasanta- Santu Lussurgiu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53" marR="5365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Mandra Edera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53" marR="53653" marT="0" marB="0" anchor="ctr"/>
                </a:tc>
                <a:extLst>
                  <a:ext uri="{0D108BD9-81ED-4DB2-BD59-A6C34878D82A}">
                    <a16:rowId xmlns:a16="http://schemas.microsoft.com/office/drawing/2014/main" val="3315766220"/>
                  </a:ext>
                </a:extLst>
              </a:tr>
              <a:tr h="60740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</a:rPr>
                        <a:t>Appoggio cavalli + Cena a base di prodotti aziendali e tipici locali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53" marR="536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</a:rPr>
                        <a:t>Santu Lussurgiu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53" marR="5365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Elighes ‘Uttiosos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53" marR="53653" marT="0" marB="0" anchor="ctr"/>
                </a:tc>
                <a:extLst>
                  <a:ext uri="{0D108BD9-81ED-4DB2-BD59-A6C34878D82A}">
                    <a16:rowId xmlns:a16="http://schemas.microsoft.com/office/drawing/2014/main" val="2437926583"/>
                  </a:ext>
                </a:extLst>
              </a:tr>
              <a:tr h="60740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Percorso a cavallo da Santu Lussurgiu a San Vero Milis, con guida (prosieguo)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53" marR="536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Santu Lussurgiu - San Vero Milis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53" marR="5365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Mandra Edera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53" marR="53653" marT="0" marB="0" anchor="ctr"/>
                </a:tc>
                <a:extLst>
                  <a:ext uri="{0D108BD9-81ED-4DB2-BD59-A6C34878D82A}">
                    <a16:rowId xmlns:a16="http://schemas.microsoft.com/office/drawing/2014/main" val="2202979459"/>
                  </a:ext>
                </a:extLst>
              </a:tr>
              <a:tr h="19479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Appoggio cavalli + Cena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53" marR="536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San Vero Milis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53" marR="5365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In collaborazione con Is Benas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53" marR="53653" marT="0" marB="0" anchor="ctr"/>
                </a:tc>
                <a:extLst>
                  <a:ext uri="{0D108BD9-81ED-4DB2-BD59-A6C34878D82A}">
                    <a16:rowId xmlns:a16="http://schemas.microsoft.com/office/drawing/2014/main" val="2866623755"/>
                  </a:ext>
                </a:extLst>
              </a:tr>
              <a:tr h="60740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Percorso a cavallo da San Vero Milis a Abbasanta, con guida (rientro)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53" marR="536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</a:rPr>
                        <a:t>San Vero Milis - Abbasanta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53" marR="5365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Mandra Edera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53" marR="53653" marT="0" marB="0" anchor="ctr"/>
                </a:tc>
                <a:extLst>
                  <a:ext uri="{0D108BD9-81ED-4DB2-BD59-A6C34878D82A}">
                    <a16:rowId xmlns:a16="http://schemas.microsoft.com/office/drawing/2014/main" val="2296637022"/>
                  </a:ext>
                </a:extLst>
              </a:tr>
              <a:tr h="12419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dirty="0">
                          <a:effectLst/>
                        </a:rPr>
                        <a:t>Attività extra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dirty="0">
                          <a:effectLst/>
                        </a:rPr>
                        <a:t>“Esperienza enologica” 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53" marR="5365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</a:rPr>
                        <a:t>Visita in cantina/vigna con degustazione (versione leggera/ricca)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</a:rPr>
                        <a:t>Visita all’Ecomuseo del vernaccia di Oristano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53" marR="536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Tramatza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53" marR="5365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</a:rPr>
                        <a:t>Famiglia </a:t>
                      </a:r>
                      <a:r>
                        <a:rPr lang="it-IT" sz="1200" dirty="0" err="1">
                          <a:effectLst/>
                        </a:rPr>
                        <a:t>Orro</a:t>
                      </a:r>
                      <a:endParaRPr lang="it-IT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</a:rPr>
                        <a:t>Ecomuseo del vernaccia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53" marR="53653" marT="0" marB="0" anchor="ctr"/>
                </a:tc>
                <a:extLst>
                  <a:ext uri="{0D108BD9-81ED-4DB2-BD59-A6C34878D82A}">
                    <a16:rowId xmlns:a16="http://schemas.microsoft.com/office/drawing/2014/main" val="2086979066"/>
                  </a:ext>
                </a:extLst>
              </a:tr>
              <a:tr h="6568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dirty="0">
                          <a:effectLst/>
                        </a:rPr>
                        <a:t>Attività extra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dirty="0">
                          <a:effectLst/>
                        </a:rPr>
                        <a:t>“Pernotto nell’agri-camping”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53" marR="5365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Pernotto in agri-camping con servizio tenda incluso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53" marR="536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Santu Lussurgiu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53" marR="5365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 err="1">
                          <a:effectLst/>
                        </a:rPr>
                        <a:t>Elighes</a:t>
                      </a:r>
                      <a:r>
                        <a:rPr lang="it-IT" sz="1200" dirty="0">
                          <a:effectLst/>
                        </a:rPr>
                        <a:t> ‘</a:t>
                      </a:r>
                      <a:r>
                        <a:rPr lang="it-IT" sz="1200" dirty="0" err="1">
                          <a:effectLst/>
                        </a:rPr>
                        <a:t>Uttiosos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53" marR="53653" marT="0" marB="0" anchor="ctr"/>
                </a:tc>
                <a:extLst>
                  <a:ext uri="{0D108BD9-81ED-4DB2-BD59-A6C34878D82A}">
                    <a16:rowId xmlns:a16="http://schemas.microsoft.com/office/drawing/2014/main" val="43132995"/>
                  </a:ext>
                </a:extLst>
              </a:tr>
            </a:tbl>
          </a:graphicData>
        </a:graphic>
      </p:graphicFrame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F2D312E-8CA7-858C-6A70-E8251A284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A49ED-08EC-47E4-B93E-DEA1C21B2BE8}" type="slidenum">
              <a:rPr lang="it-IT" smtClean="0"/>
              <a:pPr>
                <a:defRPr/>
              </a:pPr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58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33FAF731-D359-5E7F-ED8E-4215B7829E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7506485"/>
              </p:ext>
            </p:extLst>
          </p:nvPr>
        </p:nvGraphicFramePr>
        <p:xfrm>
          <a:off x="215517" y="150430"/>
          <a:ext cx="8676964" cy="638969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063609">
                  <a:extLst>
                    <a:ext uri="{9D8B030D-6E8A-4147-A177-3AD203B41FA5}">
                      <a16:colId xmlns:a16="http://schemas.microsoft.com/office/drawing/2014/main" val="860871559"/>
                    </a:ext>
                  </a:extLst>
                </a:gridCol>
                <a:gridCol w="2133077">
                  <a:extLst>
                    <a:ext uri="{9D8B030D-6E8A-4147-A177-3AD203B41FA5}">
                      <a16:colId xmlns:a16="http://schemas.microsoft.com/office/drawing/2014/main" val="399542891"/>
                    </a:ext>
                  </a:extLst>
                </a:gridCol>
                <a:gridCol w="2240139">
                  <a:extLst>
                    <a:ext uri="{9D8B030D-6E8A-4147-A177-3AD203B41FA5}">
                      <a16:colId xmlns:a16="http://schemas.microsoft.com/office/drawing/2014/main" val="3323894393"/>
                    </a:ext>
                  </a:extLst>
                </a:gridCol>
                <a:gridCol w="2240139">
                  <a:extLst>
                    <a:ext uri="{9D8B030D-6E8A-4147-A177-3AD203B41FA5}">
                      <a16:colId xmlns:a16="http://schemas.microsoft.com/office/drawing/2014/main" val="417703982"/>
                    </a:ext>
                  </a:extLst>
                </a:gridCol>
              </a:tblGrid>
              <a:tr h="411223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effectLst/>
                        </a:rPr>
                        <a:t>A CAVALLO TRA MARE E MONTAGNA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3642541"/>
                  </a:ext>
                </a:extLst>
              </a:tr>
              <a:tr h="13495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effectLst/>
                        </a:rPr>
                        <a:t>Itinerario 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effectLst/>
                        </a:rPr>
                        <a:t>San Leonardo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effectLst/>
                        </a:rPr>
                        <a:t>2 gg.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</a:rPr>
                        <a:t> 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effectLst/>
                        </a:rPr>
                        <a:t>Luogo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effectLst/>
                        </a:rPr>
                        <a:t>Attori Coinvolti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3910479"/>
                  </a:ext>
                </a:extLst>
              </a:tr>
              <a:tr h="559222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effectLst/>
                        </a:rPr>
                        <a:t>Attività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Transfert da Punto di arrivo a Abbasanta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Abbasanta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 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25179496"/>
                  </a:ext>
                </a:extLst>
              </a:tr>
              <a:tr h="142341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Percorso a cavallo da Abbasanta a San Leonardo (ippovia Bosa -San Leonardo lato Monte Sant’Antonio) con guida (andata) 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Abbasanta- Scano di Montiferro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Mandra Edera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87335042"/>
                  </a:ext>
                </a:extLst>
              </a:tr>
              <a:tr h="84728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</a:rPr>
                        <a:t>Appoggio cavalli + Cena a base di prodotti aziendali e tipici locali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Scano di Montiferro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Agriturismo Montiferru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52546413"/>
                  </a:ext>
                </a:extLst>
              </a:tr>
              <a:tr h="84728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Percorso a cavallo da Scano di Montiferro a Abbasanta con guida (andata)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Scano di Montiferro- Abbasanta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Mandra Edera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96137128"/>
                  </a:ext>
                </a:extLst>
              </a:tr>
              <a:tr h="7679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effectLst/>
                        </a:rPr>
                        <a:t>Attività extra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effectLst/>
                        </a:rPr>
                        <a:t>“Esperienza enologica”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Menù degustazione a base di Vernaccia e Malvasia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Scano di Montiferro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</a:rPr>
                        <a:t>Agriturismo </a:t>
                      </a:r>
                      <a:r>
                        <a:rPr lang="it-IT" sz="1200" dirty="0" err="1">
                          <a:effectLst/>
                        </a:rPr>
                        <a:t>Montiferru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7938322"/>
                  </a:ext>
                </a:extLst>
              </a:tr>
            </a:tbl>
          </a:graphicData>
        </a:graphic>
      </p:graphicFrame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82F9981-0814-0664-999D-5D201A273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A49ED-08EC-47E4-B93E-DEA1C21B2BE8}" type="slidenum">
              <a:rPr lang="it-IT" smtClean="0"/>
              <a:pPr>
                <a:defRPr/>
              </a:pPr>
              <a:t>34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80538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162834"/>
              </p:ext>
            </p:extLst>
          </p:nvPr>
        </p:nvGraphicFramePr>
        <p:xfrm>
          <a:off x="251520" y="212088"/>
          <a:ext cx="8640960" cy="6433824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055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42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08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08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2129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VITIGNI NURAGICI: TRA MONTIFERRU, PLANARGIA E SINIS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82" marR="61082" marT="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66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Itinerario 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i="1" dirty="0">
                          <a:effectLst/>
                        </a:rPr>
                        <a:t>Alla scoperta del Vernaccia</a:t>
                      </a:r>
                      <a:r>
                        <a:rPr lang="it-IT" sz="1600" i="1" baseline="0" dirty="0">
                          <a:effectLst/>
                        </a:rPr>
                        <a:t>  </a:t>
                      </a:r>
                      <a:r>
                        <a:rPr lang="it-IT" sz="1600" i="1" dirty="0">
                          <a:effectLst/>
                        </a:rPr>
                        <a:t>1-2 gg.</a:t>
                      </a:r>
                      <a:endParaRPr lang="it-IT" sz="16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82" marR="6108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 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82" marR="6108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</a:rPr>
                        <a:t>Luogo</a:t>
                      </a:r>
                      <a:endParaRPr lang="it-IT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82" marR="6108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</a:rPr>
                        <a:t>Attori Coinvolti</a:t>
                      </a:r>
                      <a:endParaRPr lang="it-IT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82" marR="61082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069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Attività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82" marR="6108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Transfert da Punto di arrivo a Tramatza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82" marR="6108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Tramatza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82" marR="6108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 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82" marR="61082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56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Prima accoglienza e racconto sul processo produttivo della Vernaccia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82" marR="6108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Tramatza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82" marR="6108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Ecomuseo del Vernaccia di Oristano Associazione Culturale Casa Enna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82" marR="61082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757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Visita in vigna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82" marR="6108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Tramatza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82" marR="6108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Azienda Famiglia </a:t>
                      </a:r>
                      <a:r>
                        <a:rPr lang="it-IT" sz="1200" dirty="0" err="1">
                          <a:effectLst/>
                        </a:rPr>
                        <a:t>Orro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82" marR="61082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856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Visita in cantina+ Degustazione (versione leggera/ricca)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82" marR="6108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Tramatza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82" marR="6108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Azienda Famiglia </a:t>
                      </a:r>
                      <a:r>
                        <a:rPr lang="it-IT" sz="1200" dirty="0" err="1">
                          <a:effectLst/>
                        </a:rPr>
                        <a:t>Orro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82" marR="61082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80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Attività extra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“Esperienza olearia”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82" marR="6108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Degustazione + visita</a:t>
                      </a:r>
                      <a:r>
                        <a:rPr lang="it-IT" sz="1200" baseline="0" dirty="0">
                          <a:effectLst/>
                        </a:rPr>
                        <a:t> </a:t>
                      </a:r>
                      <a:r>
                        <a:rPr lang="it-IT" sz="1200" dirty="0">
                          <a:effectLst/>
                        </a:rPr>
                        <a:t>uliveto</a:t>
                      </a:r>
                      <a:r>
                        <a:rPr lang="it-IT" sz="1200" baseline="0" dirty="0">
                          <a:effectLst/>
                        </a:rPr>
                        <a:t> e Frantoio Sociale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82" marR="6108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Seneghe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82" marR="6108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Azienda agricola  </a:t>
                      </a:r>
                      <a:r>
                        <a:rPr lang="it-IT" sz="1200" dirty="0" err="1">
                          <a:effectLst/>
                        </a:rPr>
                        <a:t>Zoccheddu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82" marR="61082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80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Attività extra “Pernotto in B&amp;B”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82" marR="6108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Pernotto in B&amp;B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82" marR="6108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Seneghe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82" marR="6108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B&amp;B Su </a:t>
                      </a:r>
                      <a:r>
                        <a:rPr lang="it-IT" sz="1200" dirty="0" err="1">
                          <a:effectLst/>
                        </a:rPr>
                        <a:t>Riu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82" marR="61082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485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Attività extra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“Pernotto in albergo dif. e ristorazione”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82" marR="6108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Pernotto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Ristorazione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82" marR="6108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Santu Lussurgiu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82" marR="6108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Albergo diffuso “Antica dimora del Gruccione”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82" marR="61082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895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Attività extra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“Laboratori e visite presso artigiani”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82" marR="6108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Laboratorio della pasta, del pane ecc.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Visita presso botteghe artigiane</a:t>
                      </a:r>
                      <a:endParaRPr lang="it-IT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82" marR="6108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Santu Lussurgiu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82" marR="6108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Albergo diffuso “Antica dimora del Gruccione”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Artigiani del coltello; Distillerie Lussurgesi ecc.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82" marR="61082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485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Attività extra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“Laboratorio artigianale”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82" marR="6108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Laboratorio sull’antico pane cerimoniale: Su Pani </a:t>
                      </a:r>
                      <a:r>
                        <a:rPr lang="it-IT" sz="1200" dirty="0" err="1">
                          <a:effectLst/>
                        </a:rPr>
                        <a:t>Pintau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82" marR="6108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Tramatza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82" marR="6108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Azienda Famiglia </a:t>
                      </a:r>
                      <a:r>
                        <a:rPr lang="it-IT" sz="1200" dirty="0" err="1">
                          <a:effectLst/>
                        </a:rPr>
                        <a:t>Orro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82" marR="61082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2A997B9-DC86-C2DB-3E8A-318C30C8F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A49ED-08EC-47E4-B93E-DEA1C21B2BE8}" type="slidenum">
              <a:rPr lang="it-IT" smtClean="0"/>
              <a:pPr>
                <a:defRPr/>
              </a:pPr>
              <a:t>35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78071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7928469"/>
              </p:ext>
            </p:extLst>
          </p:nvPr>
        </p:nvGraphicFramePr>
        <p:xfrm>
          <a:off x="323528" y="260648"/>
          <a:ext cx="8496944" cy="6264696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020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8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36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36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807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VITIGNI NURAGICI: TRA MONTIFERRU, PLANARGIA E SINIS</a:t>
                      </a:r>
                      <a:endParaRPr lang="it-IT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82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Itinerario 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i="1" dirty="0">
                          <a:effectLst/>
                        </a:rPr>
                        <a:t>Alla scoperta del Malvasia</a:t>
                      </a:r>
                      <a:r>
                        <a:rPr lang="it-IT" sz="1600" i="1" baseline="0" dirty="0">
                          <a:effectLst/>
                        </a:rPr>
                        <a:t>  </a:t>
                      </a:r>
                      <a:r>
                        <a:rPr lang="it-IT" sz="1600" dirty="0">
                          <a:effectLst/>
                        </a:rPr>
                        <a:t>1-2 gg.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 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</a:rPr>
                        <a:t>Luogo</a:t>
                      </a:r>
                      <a:endParaRPr lang="it-IT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</a:rPr>
                        <a:t>Attori Coinvolti</a:t>
                      </a:r>
                      <a:endParaRPr lang="it-IT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528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Attività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Transfert da Punto di arrivo a Bosa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Bosa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 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676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Prima accoglienza con visita in Cantina + Degustazione (versione leggera/ricca)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Bosa</a:t>
                      </a:r>
                      <a:endParaRPr lang="it-IT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Azienda Columbu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898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Visita in vigna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Bosa</a:t>
                      </a:r>
                      <a:endParaRPr lang="it-IT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Azienda Columbu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72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Attività extra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“Pernotto”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Pernotto</a:t>
                      </a:r>
                      <a:endParaRPr lang="it-IT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Bosa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err="1">
                          <a:effectLst/>
                        </a:rPr>
                        <a:t>Aghinas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248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Attività extra “Laboratori e visita presso artigiani”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Visita presso bottega orafa per lavorazione filigrana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Visita presso bottega artigiana del filet</a:t>
                      </a:r>
                      <a:endParaRPr lang="it-IT" sz="12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Bosa</a:t>
                      </a:r>
                      <a:endParaRPr lang="it-IT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Associazione </a:t>
                      </a:r>
                      <a:r>
                        <a:rPr lang="it-IT" sz="1200" dirty="0" err="1">
                          <a:effectLst/>
                        </a:rPr>
                        <a:t>Manos</a:t>
                      </a:r>
                      <a:r>
                        <a:rPr lang="it-IT" sz="1200" dirty="0">
                          <a:effectLst/>
                        </a:rPr>
                        <a:t> de oro e varie botteghe artigiane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 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200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Attività extra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“Escursione archeologica”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Visita presso sito </a:t>
                      </a:r>
                      <a:r>
                        <a:rPr lang="it-IT" sz="1200" dirty="0" err="1">
                          <a:effectLst/>
                        </a:rPr>
                        <a:t>Dos</a:t>
                      </a:r>
                      <a:r>
                        <a:rPr lang="it-IT" sz="1200" dirty="0">
                          <a:effectLst/>
                        </a:rPr>
                        <a:t> </a:t>
                      </a:r>
                      <a:r>
                        <a:rPr lang="it-IT" sz="1200" dirty="0" err="1">
                          <a:effectLst/>
                        </a:rPr>
                        <a:t>Nuraghes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Borore</a:t>
                      </a:r>
                      <a:endParaRPr lang="it-IT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Sandalia Green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E23C794-A09A-562E-7C18-422BADAB9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A49ED-08EC-47E4-B93E-DEA1C21B2BE8}" type="slidenum">
              <a:rPr lang="it-IT" smtClean="0"/>
              <a:pPr>
                <a:defRPr/>
              </a:pPr>
              <a:t>36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64945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885BC772-DBB8-BA78-63F5-8B12474002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04865"/>
              </p:ext>
            </p:extLst>
          </p:nvPr>
        </p:nvGraphicFramePr>
        <p:xfrm>
          <a:off x="199728" y="149867"/>
          <a:ext cx="8836769" cy="6591313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101614">
                  <a:extLst>
                    <a:ext uri="{9D8B030D-6E8A-4147-A177-3AD203B41FA5}">
                      <a16:colId xmlns:a16="http://schemas.microsoft.com/office/drawing/2014/main" val="3664313783"/>
                    </a:ext>
                  </a:extLst>
                </a:gridCol>
                <a:gridCol w="2172363">
                  <a:extLst>
                    <a:ext uri="{9D8B030D-6E8A-4147-A177-3AD203B41FA5}">
                      <a16:colId xmlns:a16="http://schemas.microsoft.com/office/drawing/2014/main" val="2454696997"/>
                    </a:ext>
                  </a:extLst>
                </a:gridCol>
                <a:gridCol w="2281396">
                  <a:extLst>
                    <a:ext uri="{9D8B030D-6E8A-4147-A177-3AD203B41FA5}">
                      <a16:colId xmlns:a16="http://schemas.microsoft.com/office/drawing/2014/main" val="3295489605"/>
                    </a:ext>
                  </a:extLst>
                </a:gridCol>
                <a:gridCol w="2281396">
                  <a:extLst>
                    <a:ext uri="{9D8B030D-6E8A-4147-A177-3AD203B41FA5}">
                      <a16:colId xmlns:a16="http://schemas.microsoft.com/office/drawing/2014/main" val="2143517758"/>
                    </a:ext>
                  </a:extLst>
                </a:gridCol>
              </a:tblGrid>
              <a:tr h="271524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effectLst/>
                        </a:rPr>
                        <a:t>PAESAGGI PASTORALI E LA VIA DEI FORMAGGI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4" marR="47084" marT="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2600410"/>
                  </a:ext>
                </a:extLst>
              </a:tr>
              <a:tr h="6697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dirty="0">
                          <a:effectLst/>
                        </a:rPr>
                        <a:t>Itinerario 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i="1" dirty="0" err="1">
                          <a:effectLst/>
                        </a:rPr>
                        <a:t>Casizolu</a:t>
                      </a:r>
                      <a:r>
                        <a:rPr lang="it-IT" sz="1400" dirty="0">
                          <a:effectLst/>
                        </a:rPr>
                        <a:t>    1-2 gg.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4" marR="470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4" marR="470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effectLst/>
                        </a:rPr>
                        <a:t>Luogo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4" marR="470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effectLst/>
                        </a:rPr>
                        <a:t>Attori Coinvolti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4" marR="47084" marT="0" marB="0" anchor="ctr"/>
                </a:tc>
                <a:extLst>
                  <a:ext uri="{0D108BD9-81ED-4DB2-BD59-A6C34878D82A}">
                    <a16:rowId xmlns:a16="http://schemas.microsoft.com/office/drawing/2014/main" val="286890862"/>
                  </a:ext>
                </a:extLst>
              </a:tr>
              <a:tr h="38788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dirty="0">
                          <a:effectLst/>
                        </a:rPr>
                        <a:t>Attività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4" marR="4708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Transfert da Punto di arrivo a Santu Lussurgiu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4" marR="470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Santu Lussurgiu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4" marR="470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4" marR="47084" marT="0" marB="0" anchor="ctr"/>
                </a:tc>
                <a:extLst>
                  <a:ext uri="{0D108BD9-81ED-4DB2-BD59-A6C34878D82A}">
                    <a16:rowId xmlns:a16="http://schemas.microsoft.com/office/drawing/2014/main" val="2673686342"/>
                  </a:ext>
                </a:extLst>
              </a:tr>
              <a:tr h="38788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Alla scoperta del Casizolu: visita in azienda + Degustazione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4" marR="470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Santu Lussurgiu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4" marR="4708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Agricampeggio Elighes ‘Uttiosos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4" marR="47084" marT="0" marB="0" anchor="ctr"/>
                </a:tc>
                <a:extLst>
                  <a:ext uri="{0D108BD9-81ED-4DB2-BD59-A6C34878D82A}">
                    <a16:rowId xmlns:a16="http://schemas.microsoft.com/office/drawing/2014/main" val="1389185522"/>
                  </a:ext>
                </a:extLst>
              </a:tr>
              <a:tr h="8509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>
                          <a:effectLst/>
                        </a:rPr>
                        <a:t>Attività extra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>
                          <a:effectLst/>
                        </a:rPr>
                        <a:t>“Ristorazione e pernottamento”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4" marR="4708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dirty="0">
                          <a:effectLst/>
                        </a:rPr>
                        <a:t>Ristorazione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dirty="0">
                          <a:effectLst/>
                        </a:rPr>
                        <a:t>Pernottamento 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4" marR="470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Santu Lussurgiu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4" marR="4708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Agricampeggio Elighes ‘Uttiosos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4" marR="47084" marT="0" marB="0" anchor="ctr"/>
                </a:tc>
                <a:extLst>
                  <a:ext uri="{0D108BD9-81ED-4DB2-BD59-A6C34878D82A}">
                    <a16:rowId xmlns:a16="http://schemas.microsoft.com/office/drawing/2014/main" val="494332493"/>
                  </a:ext>
                </a:extLst>
              </a:tr>
              <a:tr h="7440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dirty="0">
                          <a:effectLst/>
                        </a:rPr>
                        <a:t>Attività extra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dirty="0">
                          <a:effectLst/>
                        </a:rPr>
                        <a:t>“Ristorazione Pernotto in albergo dif.”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4" marR="4708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dirty="0">
                          <a:effectLst/>
                        </a:rPr>
                        <a:t>Ristorazione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dirty="0">
                          <a:effectLst/>
                        </a:rPr>
                        <a:t>Pernottamento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4" marR="470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Santu Lussurgiu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4" marR="4708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Albergo diffuso “Antica dimora del Gruccione”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4" marR="47084" marT="0" marB="0" anchor="ctr"/>
                </a:tc>
                <a:extLst>
                  <a:ext uri="{0D108BD9-81ED-4DB2-BD59-A6C34878D82A}">
                    <a16:rowId xmlns:a16="http://schemas.microsoft.com/office/drawing/2014/main" val="1812062220"/>
                  </a:ext>
                </a:extLst>
              </a:tr>
              <a:tr h="11113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dirty="0">
                          <a:effectLst/>
                        </a:rPr>
                        <a:t>Attività extra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dirty="0">
                          <a:effectLst/>
                        </a:rPr>
                        <a:t>“Laboratori e visite presso artigiani”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4" marR="4708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dirty="0">
                          <a:effectLst/>
                        </a:rPr>
                        <a:t>Laboratorio di degustazione del vino; Laboratorio della pasta, del pane ecc.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dirty="0">
                          <a:effectLst/>
                        </a:rPr>
                        <a:t>Visita presso botteghe artigiane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4" marR="470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dirty="0">
                          <a:effectLst/>
                        </a:rPr>
                        <a:t>Santu Lussurgiu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4" marR="4708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dirty="0">
                          <a:effectLst/>
                        </a:rPr>
                        <a:t>Albergo diffuso “Antica dimora del Gruccione”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dirty="0">
                          <a:effectLst/>
                        </a:rPr>
                        <a:t>Artigiani del coltello; Distillerie Lussurgesi ecc.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4" marR="47084" marT="0" marB="0" anchor="ctr"/>
                </a:tc>
                <a:extLst>
                  <a:ext uri="{0D108BD9-81ED-4DB2-BD59-A6C34878D82A}">
                    <a16:rowId xmlns:a16="http://schemas.microsoft.com/office/drawing/2014/main" val="3999984084"/>
                  </a:ext>
                </a:extLst>
              </a:tr>
              <a:tr h="5195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dirty="0">
                          <a:effectLst/>
                        </a:rPr>
                        <a:t>Attività extra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dirty="0">
                          <a:effectLst/>
                        </a:rPr>
                        <a:t>“Laboratorio artigianale”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4" marR="4708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Laboratorio sull’antico pane cerimoniale: Su Pani Pintau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4" marR="470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Tramatza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4" marR="4708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Azienda Famiglia Orro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4" marR="47084" marT="0" marB="0" anchor="ctr"/>
                </a:tc>
                <a:extLst>
                  <a:ext uri="{0D108BD9-81ED-4DB2-BD59-A6C34878D82A}">
                    <a16:rowId xmlns:a16="http://schemas.microsoft.com/office/drawing/2014/main" val="2507515304"/>
                  </a:ext>
                </a:extLst>
              </a:tr>
              <a:tr h="5195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dirty="0">
                          <a:effectLst/>
                        </a:rPr>
                        <a:t>Attività extra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dirty="0">
                          <a:effectLst/>
                        </a:rPr>
                        <a:t>“Esperienza olearia”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4" marR="4708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Degustazione + visita in azienda (uliveto)+ visita al Frantoio sociale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4" marR="470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Seneghe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4" marR="4708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Azienda agricola  Zoccheddu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4" marR="47084" marT="0" marB="0" anchor="ctr"/>
                </a:tc>
                <a:extLst>
                  <a:ext uri="{0D108BD9-81ED-4DB2-BD59-A6C34878D82A}">
                    <a16:rowId xmlns:a16="http://schemas.microsoft.com/office/drawing/2014/main" val="3604950740"/>
                  </a:ext>
                </a:extLst>
              </a:tr>
              <a:tr h="5876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dirty="0">
                          <a:effectLst/>
                        </a:rPr>
                        <a:t>Attività extra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dirty="0">
                          <a:effectLst/>
                        </a:rPr>
                        <a:t>“Il mondo delle api”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4" marR="4708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Visita guidata, laboratorio sulla produzione del miele +degustazione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4" marR="470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Seneghe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4" marR="4708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dirty="0">
                          <a:effectLst/>
                        </a:rPr>
                        <a:t>Azienda agricola  </a:t>
                      </a:r>
                      <a:r>
                        <a:rPr lang="it-IT" sz="1100" dirty="0" err="1">
                          <a:effectLst/>
                        </a:rPr>
                        <a:t>Zoccheddu</a:t>
                      </a:r>
                      <a:r>
                        <a:rPr lang="it-IT" sz="1100" dirty="0">
                          <a:effectLst/>
                        </a:rPr>
                        <a:t> in collaborazione con Azienda Antonio Caria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4" marR="47084" marT="0" marB="0" anchor="ctr"/>
                </a:tc>
                <a:extLst>
                  <a:ext uri="{0D108BD9-81ED-4DB2-BD59-A6C34878D82A}">
                    <a16:rowId xmlns:a16="http://schemas.microsoft.com/office/drawing/2014/main" val="2869749612"/>
                  </a:ext>
                </a:extLst>
              </a:tr>
              <a:tr h="2534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Attività extra “Pernotto in B&amp;B”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4" marR="4708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Pernotto in B&amp;B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4" marR="470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Seneghe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4" marR="4708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dirty="0">
                          <a:effectLst/>
                        </a:rPr>
                        <a:t>B&amp;B Su Riu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4" marR="47084" marT="0" marB="0" anchor="ctr"/>
                </a:tc>
                <a:extLst>
                  <a:ext uri="{0D108BD9-81ED-4DB2-BD59-A6C34878D82A}">
                    <a16:rowId xmlns:a16="http://schemas.microsoft.com/office/drawing/2014/main" val="2565653149"/>
                  </a:ext>
                </a:extLst>
              </a:tr>
            </a:tbl>
          </a:graphicData>
        </a:graphic>
      </p:graphicFrame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A013A39-2876-0EA7-DAB1-F97FFE75F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A49ED-08EC-47E4-B93E-DEA1C21B2BE8}" type="slidenum">
              <a:rPr lang="it-IT" smtClean="0"/>
              <a:pPr>
                <a:defRPr/>
              </a:pPr>
              <a:t>37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7583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5CD048B8-892D-7115-55AF-392CC3C06F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227672"/>
              </p:ext>
            </p:extLst>
          </p:nvPr>
        </p:nvGraphicFramePr>
        <p:xfrm>
          <a:off x="179512" y="42945"/>
          <a:ext cx="8784977" cy="6656271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089297">
                  <a:extLst>
                    <a:ext uri="{9D8B030D-6E8A-4147-A177-3AD203B41FA5}">
                      <a16:colId xmlns:a16="http://schemas.microsoft.com/office/drawing/2014/main" val="1061134173"/>
                    </a:ext>
                  </a:extLst>
                </a:gridCol>
                <a:gridCol w="2159632">
                  <a:extLst>
                    <a:ext uri="{9D8B030D-6E8A-4147-A177-3AD203B41FA5}">
                      <a16:colId xmlns:a16="http://schemas.microsoft.com/office/drawing/2014/main" val="2317629513"/>
                    </a:ext>
                  </a:extLst>
                </a:gridCol>
                <a:gridCol w="2268024">
                  <a:extLst>
                    <a:ext uri="{9D8B030D-6E8A-4147-A177-3AD203B41FA5}">
                      <a16:colId xmlns:a16="http://schemas.microsoft.com/office/drawing/2014/main" val="886138591"/>
                    </a:ext>
                  </a:extLst>
                </a:gridCol>
                <a:gridCol w="2268024">
                  <a:extLst>
                    <a:ext uri="{9D8B030D-6E8A-4147-A177-3AD203B41FA5}">
                      <a16:colId xmlns:a16="http://schemas.microsoft.com/office/drawing/2014/main" val="1726519847"/>
                    </a:ext>
                  </a:extLst>
                </a:gridCol>
              </a:tblGrid>
              <a:tr h="230763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effectLst/>
                        </a:rPr>
                        <a:t>PAESAGGI PASTORALI E LA VIA DEI FORMAGGI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4" marR="47084" marT="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5942531"/>
                  </a:ext>
                </a:extLst>
              </a:tr>
              <a:tr h="903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dirty="0">
                          <a:effectLst/>
                        </a:rPr>
                        <a:t>Itinerario 1 -bis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i="1" dirty="0">
                          <a:effectLst/>
                        </a:rPr>
                        <a:t>Bue Rosso  </a:t>
                      </a:r>
                      <a:r>
                        <a:rPr lang="it-IT" sz="1400" dirty="0">
                          <a:effectLst/>
                        </a:rPr>
                        <a:t>1-2 gg.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4" marR="470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4" marR="470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effectLst/>
                        </a:rPr>
                        <a:t>Luogo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4" marR="470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effectLst/>
                        </a:rPr>
                        <a:t>Attori Coinvolti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4" marR="47084" marT="0" marB="0" anchor="ctr"/>
                </a:tc>
                <a:extLst>
                  <a:ext uri="{0D108BD9-81ED-4DB2-BD59-A6C34878D82A}">
                    <a16:rowId xmlns:a16="http://schemas.microsoft.com/office/drawing/2014/main" val="3128993251"/>
                  </a:ext>
                </a:extLst>
              </a:tr>
              <a:tr h="38743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</a:rPr>
                        <a:t>Attività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4" marR="4708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Transfert da Punto di arrivo a Santu Lussurgiu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4" marR="470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dirty="0">
                          <a:effectLst/>
                        </a:rPr>
                        <a:t>Santu Lussurgiu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4" marR="470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4" marR="47084" marT="0" marB="0" anchor="ctr"/>
                </a:tc>
                <a:extLst>
                  <a:ext uri="{0D108BD9-81ED-4DB2-BD59-A6C34878D82A}">
                    <a16:rowId xmlns:a16="http://schemas.microsoft.com/office/drawing/2014/main" val="4034611681"/>
                  </a:ext>
                </a:extLst>
              </a:tr>
              <a:tr h="53327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dirty="0">
                          <a:effectLst/>
                        </a:rPr>
                        <a:t>Alla scoperta del Bue Rosso: visita in azienda + Degustazione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4" marR="470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Santu Lussurgiu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4" marR="4708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Agricampeggio Elighes ‘Uttiosos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4" marR="47084" marT="0" marB="0" anchor="ctr"/>
                </a:tc>
                <a:extLst>
                  <a:ext uri="{0D108BD9-81ED-4DB2-BD59-A6C34878D82A}">
                    <a16:rowId xmlns:a16="http://schemas.microsoft.com/office/drawing/2014/main" val="2087404117"/>
                  </a:ext>
                </a:extLst>
              </a:tr>
              <a:tr h="5987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</a:rPr>
                        <a:t>Attività extra “Ristorazione e pernottamento”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4" marR="4708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dirty="0">
                          <a:effectLst/>
                        </a:rPr>
                        <a:t>Ristorazione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dirty="0">
                          <a:effectLst/>
                        </a:rPr>
                        <a:t>Pernottamento 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4" marR="470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Santu Lussurgiu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4" marR="4708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Agricampeggio Elighes ‘Uttiosos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4" marR="47084" marT="0" marB="0" anchor="ctr"/>
                </a:tc>
                <a:extLst>
                  <a:ext uri="{0D108BD9-81ED-4DB2-BD59-A6C34878D82A}">
                    <a16:rowId xmlns:a16="http://schemas.microsoft.com/office/drawing/2014/main" val="3923317267"/>
                  </a:ext>
                </a:extLst>
              </a:tr>
              <a:tr h="6245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</a:rPr>
                        <a:t>Attività extra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</a:rPr>
                        <a:t>“ Ristorazione Pernotto in albergo dif.”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4" marR="4708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dirty="0">
                          <a:effectLst/>
                        </a:rPr>
                        <a:t>Ristorazione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dirty="0">
                          <a:effectLst/>
                        </a:rPr>
                        <a:t>Pernottamento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4" marR="470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Santu Lussurgiu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4" marR="4708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Albergo diffuso “Antica dimora del Gruccione”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4" marR="47084" marT="0" marB="0" anchor="ctr"/>
                </a:tc>
                <a:extLst>
                  <a:ext uri="{0D108BD9-81ED-4DB2-BD59-A6C34878D82A}">
                    <a16:rowId xmlns:a16="http://schemas.microsoft.com/office/drawing/2014/main" val="4283049111"/>
                  </a:ext>
                </a:extLst>
              </a:tr>
              <a:tr h="10310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</a:rPr>
                        <a:t>Attività extra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</a:rPr>
                        <a:t>“Laboratori e visite presso artigiani”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4" marR="4708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dirty="0">
                          <a:effectLst/>
                        </a:rPr>
                        <a:t>Laboratorio di degustazione del vino; Laboratorio della pasta, del pane ecc.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dirty="0">
                          <a:effectLst/>
                        </a:rPr>
                        <a:t>Visita presso botteghe artigiane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4" marR="470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Santu Lussurgiu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4" marR="4708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dirty="0">
                          <a:effectLst/>
                        </a:rPr>
                        <a:t>Albergo diffuso “Antica dimora del Gruccione”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dirty="0">
                          <a:effectLst/>
                        </a:rPr>
                        <a:t>Artigiani del coltello; Distillerie Lussurgesi ecc.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4" marR="47084" marT="0" marB="0" anchor="ctr"/>
                </a:tc>
                <a:extLst>
                  <a:ext uri="{0D108BD9-81ED-4DB2-BD59-A6C34878D82A}">
                    <a16:rowId xmlns:a16="http://schemas.microsoft.com/office/drawing/2014/main" val="2241133287"/>
                  </a:ext>
                </a:extLst>
              </a:tr>
              <a:tr h="5189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</a:rPr>
                        <a:t>Attività extra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</a:rPr>
                        <a:t>“Laboratorio artigianale”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4" marR="4708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Laboratorio sull’antico pane cerimoniale: Su Pani Pintau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4" marR="470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Tramatza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4" marR="4708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Azienda Famiglia Orro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4" marR="47084" marT="0" marB="0" anchor="ctr"/>
                </a:tc>
                <a:extLst>
                  <a:ext uri="{0D108BD9-81ED-4DB2-BD59-A6C34878D82A}">
                    <a16:rowId xmlns:a16="http://schemas.microsoft.com/office/drawing/2014/main" val="3974168215"/>
                  </a:ext>
                </a:extLst>
              </a:tr>
              <a:tr h="5332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</a:rPr>
                        <a:t>Attività extra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</a:rPr>
                        <a:t>“Esperienza olearia”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4" marR="4708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Degustazione + visita in azienda (uliveto)+ visita al Frantoio sociale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4" marR="470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Seneghe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4" marR="4708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Azienda agricola  Zoccheddu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4" marR="47084" marT="0" marB="0" anchor="ctr"/>
                </a:tc>
                <a:extLst>
                  <a:ext uri="{0D108BD9-81ED-4DB2-BD59-A6C34878D82A}">
                    <a16:rowId xmlns:a16="http://schemas.microsoft.com/office/drawing/2014/main" val="3408107833"/>
                  </a:ext>
                </a:extLst>
              </a:tr>
              <a:tr h="5870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</a:rPr>
                        <a:t>Attività extra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</a:rPr>
                        <a:t>“Il mondo delle api”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4" marR="4708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Visita guidata, laboratorio sulla produzione del miele +degustazione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4" marR="470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Seneghe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4" marR="4708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Azienda agricola  Zoccheddu in collaborazione con Azienda Antonio Caria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4" marR="47084" marT="0" marB="0" anchor="ctr"/>
                </a:tc>
                <a:extLst>
                  <a:ext uri="{0D108BD9-81ED-4DB2-BD59-A6C34878D82A}">
                    <a16:rowId xmlns:a16="http://schemas.microsoft.com/office/drawing/2014/main" val="3585228074"/>
                  </a:ext>
                </a:extLst>
              </a:tr>
              <a:tr h="3519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</a:rPr>
                        <a:t>Attività extra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</a:rPr>
                        <a:t>“Pernotto in B&amp;B”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4" marR="4708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Pernotto in B&amp;B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4" marR="470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Seneghe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4" marR="4708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dirty="0">
                          <a:effectLst/>
                        </a:rPr>
                        <a:t>B&amp;B Su Riu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4" marR="47084" marT="0" marB="0" anchor="ctr"/>
                </a:tc>
                <a:extLst>
                  <a:ext uri="{0D108BD9-81ED-4DB2-BD59-A6C34878D82A}">
                    <a16:rowId xmlns:a16="http://schemas.microsoft.com/office/drawing/2014/main" val="3480233768"/>
                  </a:ext>
                </a:extLst>
              </a:tr>
            </a:tbl>
          </a:graphicData>
        </a:graphic>
      </p:graphicFrame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2FA461D-BBA3-2122-3D93-60503F308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A49ED-08EC-47E4-B93E-DEA1C21B2BE8}" type="slidenum">
              <a:rPr lang="it-IT" smtClean="0"/>
              <a:pPr>
                <a:defRPr/>
              </a:pPr>
              <a:t>38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32840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FA2D26DB-12DC-E21B-47E8-B037CF72AB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7126953"/>
              </p:ext>
            </p:extLst>
          </p:nvPr>
        </p:nvGraphicFramePr>
        <p:xfrm>
          <a:off x="179512" y="67987"/>
          <a:ext cx="8784976" cy="662582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089296">
                  <a:extLst>
                    <a:ext uri="{9D8B030D-6E8A-4147-A177-3AD203B41FA5}">
                      <a16:colId xmlns:a16="http://schemas.microsoft.com/office/drawing/2014/main" val="539523659"/>
                    </a:ext>
                  </a:extLst>
                </a:gridCol>
                <a:gridCol w="2159630">
                  <a:extLst>
                    <a:ext uri="{9D8B030D-6E8A-4147-A177-3AD203B41FA5}">
                      <a16:colId xmlns:a16="http://schemas.microsoft.com/office/drawing/2014/main" val="2578929043"/>
                    </a:ext>
                  </a:extLst>
                </a:gridCol>
                <a:gridCol w="2268025">
                  <a:extLst>
                    <a:ext uri="{9D8B030D-6E8A-4147-A177-3AD203B41FA5}">
                      <a16:colId xmlns:a16="http://schemas.microsoft.com/office/drawing/2014/main" val="3736825187"/>
                    </a:ext>
                  </a:extLst>
                </a:gridCol>
                <a:gridCol w="2268025">
                  <a:extLst>
                    <a:ext uri="{9D8B030D-6E8A-4147-A177-3AD203B41FA5}">
                      <a16:colId xmlns:a16="http://schemas.microsoft.com/office/drawing/2014/main" val="946531463"/>
                    </a:ext>
                  </a:extLst>
                </a:gridCol>
              </a:tblGrid>
              <a:tr h="231435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effectLst/>
                        </a:rPr>
                        <a:t>PAESAGGI PASTORALI E LA VIA DEI FORMAGGI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88" marR="58588" marT="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055709"/>
                  </a:ext>
                </a:extLst>
              </a:tr>
              <a:tr h="8528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dirty="0">
                          <a:effectLst/>
                        </a:rPr>
                        <a:t>Itinerario 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i="1" dirty="0">
                          <a:effectLst/>
                        </a:rPr>
                        <a:t>Pecorini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dirty="0">
                          <a:effectLst/>
                        </a:rPr>
                        <a:t>1-2 gg.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88" marR="585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dirty="0">
                          <a:effectLst/>
                        </a:rPr>
                        <a:t> 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88" marR="585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effectLst/>
                        </a:rPr>
                        <a:t>Luogo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88" marR="585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effectLst/>
                        </a:rPr>
                        <a:t>Attori Coinvolti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88" marR="58588" marT="0" marB="0" anchor="ctr"/>
                </a:tc>
                <a:extLst>
                  <a:ext uri="{0D108BD9-81ED-4DB2-BD59-A6C34878D82A}">
                    <a16:rowId xmlns:a16="http://schemas.microsoft.com/office/drawing/2014/main" val="274834083"/>
                  </a:ext>
                </a:extLst>
              </a:tr>
              <a:tr h="589043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dirty="0">
                          <a:effectLst/>
                        </a:rPr>
                        <a:t>Attività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88" marR="585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dirty="0">
                          <a:effectLst/>
                        </a:rPr>
                        <a:t>Transfert da Punto di arrivo a Scano di Montiferro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88" marR="585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Scano di Montiferro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88" marR="585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88" marR="58588" marT="0" marB="0" anchor="ctr"/>
                </a:tc>
                <a:extLst>
                  <a:ext uri="{0D108BD9-81ED-4DB2-BD59-A6C34878D82A}">
                    <a16:rowId xmlns:a16="http://schemas.microsoft.com/office/drawing/2014/main" val="2615687512"/>
                  </a:ext>
                </a:extLst>
              </a:tr>
              <a:tr h="58904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Alla scoperta dei Pecorini: visita in azienda + Degustazione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88" marR="585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dirty="0">
                          <a:effectLst/>
                        </a:rPr>
                        <a:t>Scano di Montiferro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88" marR="585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Agriturismo Montiferru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88" marR="58588" marT="0" marB="0" anchor="ctr"/>
                </a:tc>
                <a:extLst>
                  <a:ext uri="{0D108BD9-81ED-4DB2-BD59-A6C34878D82A}">
                    <a16:rowId xmlns:a16="http://schemas.microsoft.com/office/drawing/2014/main" val="3622282079"/>
                  </a:ext>
                </a:extLst>
              </a:tr>
              <a:tr h="58904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Latte ovino e tipologie casearie innovative: visita in azienda + Degustazione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88" marR="585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Cuglieri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88" marR="585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dirty="0">
                          <a:effectLst/>
                        </a:rPr>
                        <a:t>Agriturismo S’</a:t>
                      </a:r>
                      <a:r>
                        <a:rPr lang="it-IT" sz="1100" dirty="0" err="1">
                          <a:effectLst/>
                        </a:rPr>
                        <a:t>Ispiga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88" marR="58588" marT="0" marB="0" anchor="ctr"/>
                </a:tc>
                <a:extLst>
                  <a:ext uri="{0D108BD9-81ED-4DB2-BD59-A6C34878D82A}">
                    <a16:rowId xmlns:a16="http://schemas.microsoft.com/office/drawing/2014/main" val="2012398324"/>
                  </a:ext>
                </a:extLst>
              </a:tr>
              <a:tr h="5890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dirty="0">
                          <a:effectLst/>
                        </a:rPr>
                        <a:t>Attività extra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dirty="0">
                          <a:effectLst/>
                        </a:rPr>
                        <a:t>“Degustazione di vini”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88" marR="585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Menù degustazione a base di vino Vernaccia e Malvasia 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88" marR="585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dirty="0">
                          <a:effectLst/>
                        </a:rPr>
                        <a:t>Scano di Montiferro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88" marR="585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Agriturismo Montiferru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88" marR="58588" marT="0" marB="0" anchor="ctr"/>
                </a:tc>
                <a:extLst>
                  <a:ext uri="{0D108BD9-81ED-4DB2-BD59-A6C34878D82A}">
                    <a16:rowId xmlns:a16="http://schemas.microsoft.com/office/drawing/2014/main" val="3821333532"/>
                  </a:ext>
                </a:extLst>
              </a:tr>
              <a:tr h="7209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dirty="0">
                          <a:effectLst/>
                        </a:rPr>
                        <a:t>Attività extra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dirty="0">
                          <a:effectLst/>
                        </a:rPr>
                        <a:t>“ Laboratorio artigianale”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88" marR="585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Laboratorio tessile: Sa prendidura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88" marR="585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dirty="0">
                          <a:effectLst/>
                        </a:rPr>
                        <a:t>Cuglieri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88" marR="585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Agriturismo S’Ispiga in collab. con Azienda agricola Tuccone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88" marR="58588" marT="0" marB="0" anchor="ctr"/>
                </a:tc>
                <a:extLst>
                  <a:ext uri="{0D108BD9-81ED-4DB2-BD59-A6C34878D82A}">
                    <a16:rowId xmlns:a16="http://schemas.microsoft.com/office/drawing/2014/main" val="1601059669"/>
                  </a:ext>
                </a:extLst>
              </a:tr>
              <a:tr h="7209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dirty="0">
                          <a:effectLst/>
                        </a:rPr>
                        <a:t>Attività extra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dirty="0">
                          <a:effectLst/>
                        </a:rPr>
                        <a:t>“ Laboratorio artigianale”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88" marR="585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Laboratorio  de sa panada + Degustazione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88" marR="585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Cuglieri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88" marR="585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Agriturismo S’Ispiga in collab. con Azienda agricola Tuccone 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88" marR="58588" marT="0" marB="0" anchor="ctr"/>
                </a:tc>
                <a:extLst>
                  <a:ext uri="{0D108BD9-81ED-4DB2-BD59-A6C34878D82A}">
                    <a16:rowId xmlns:a16="http://schemas.microsoft.com/office/drawing/2014/main" val="1259761976"/>
                  </a:ext>
                </a:extLst>
              </a:tr>
              <a:tr h="7209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dirty="0">
                          <a:effectLst/>
                        </a:rPr>
                        <a:t>Attività extra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dirty="0">
                          <a:effectLst/>
                        </a:rPr>
                        <a:t>“Esperienza con il gregge”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88" marR="585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dirty="0">
                          <a:effectLst/>
                        </a:rPr>
                        <a:t>Partecipazione alla tosatura tradizionale + Pranzo con i pastori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88" marR="585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Borore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88" marR="585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Sandalia Green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88" marR="58588" marT="0" marB="0" anchor="ctr"/>
                </a:tc>
                <a:extLst>
                  <a:ext uri="{0D108BD9-81ED-4DB2-BD59-A6C34878D82A}">
                    <a16:rowId xmlns:a16="http://schemas.microsoft.com/office/drawing/2014/main" val="2270424033"/>
                  </a:ext>
                </a:extLst>
              </a:tr>
              <a:tr h="8528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dirty="0">
                          <a:effectLst/>
                        </a:rPr>
                        <a:t>Attività extra “l’arte del formaggio”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88" marR="585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Laboratorio di caseificazione +degustazione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88" marR="585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dirty="0">
                          <a:effectLst/>
                        </a:rPr>
                        <a:t>Borore 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dirty="0">
                          <a:effectLst/>
                        </a:rPr>
                        <a:t>Sennariolo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88" marR="585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dirty="0">
                          <a:effectLst/>
                        </a:rPr>
                        <a:t>Sandalia Green in collaborazione con Archeo fattoria S’</a:t>
                      </a:r>
                      <a:r>
                        <a:rPr lang="it-IT" sz="1100" dirty="0" err="1">
                          <a:effectLst/>
                        </a:rPr>
                        <a:t>Imbiligu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88" marR="58588" marT="0" marB="0" anchor="ctr"/>
                </a:tc>
                <a:extLst>
                  <a:ext uri="{0D108BD9-81ED-4DB2-BD59-A6C34878D82A}">
                    <a16:rowId xmlns:a16="http://schemas.microsoft.com/office/drawing/2014/main" val="2313286055"/>
                  </a:ext>
                </a:extLst>
              </a:tr>
            </a:tbl>
          </a:graphicData>
        </a:graphic>
      </p:graphicFrame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C0C978D-6434-776C-B447-897B7D21E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A49ED-08EC-47E4-B93E-DEA1C21B2BE8}" type="slidenum">
              <a:rPr lang="it-IT" smtClean="0"/>
              <a:pPr>
                <a:defRPr/>
              </a:pPr>
              <a:t>39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0494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23528" y="828288"/>
            <a:ext cx="8527664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>
                <a:solidFill>
                  <a:srgbClr val="F664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Obbiettivo</a:t>
            </a:r>
            <a:endParaRPr lang="it-IT" dirty="0">
              <a:solidFill>
                <a:srgbClr val="F664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Realizzazione del CATALOGO digitale promozionale di percorsi </a:t>
            </a:r>
          </a:p>
          <a:p>
            <a:pPr algn="just"/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eco-turistici transfrontalieri integrati (T3.2.5)</a:t>
            </a:r>
          </a:p>
          <a:p>
            <a:pPr algn="just"/>
            <a:endParaRPr lang="it-IT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it-IT" b="1" dirty="0">
                <a:solidFill>
                  <a:srgbClr val="F664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Cosa è il CATALOGO</a:t>
            </a:r>
            <a:endParaRPr lang="it-IT" dirty="0">
              <a:solidFill>
                <a:srgbClr val="F664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Una raccolta di percorsi turistici esperienziali e sostenibili selezionati da ogni partner in specifiche aree </a:t>
            </a:r>
          </a:p>
          <a:p>
            <a:pPr algn="just"/>
            <a:endParaRPr lang="it-IT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it-IT" b="1" dirty="0">
                <a:solidFill>
                  <a:srgbClr val="F664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Caratteristiche fondamentali, il CATALOGO deve: </a:t>
            </a:r>
          </a:p>
          <a:p>
            <a:pPr algn="just"/>
            <a:endParaRPr lang="it-IT" sz="1200" b="1" dirty="0">
              <a:solidFill>
                <a:srgbClr val="C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it-IT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 partire dalla </a:t>
            </a:r>
            <a:r>
              <a:rPr lang="it-IT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valorizzazione delle realtà imprenditoriali multifunzionali</a:t>
            </a:r>
            <a:r>
              <a:rPr lang="it-IT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 delle risorse presenti nell’area scelta;</a:t>
            </a:r>
          </a:p>
          <a:p>
            <a:pPr lvl="0" algn="just"/>
            <a:endParaRPr lang="it-IT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algn="just"/>
            <a:r>
              <a:rPr lang="it-IT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presentare </a:t>
            </a:r>
            <a:r>
              <a:rPr lang="it-IT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un’offerta di servizi integrata </a:t>
            </a:r>
            <a:r>
              <a:rPr lang="it-IT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(es. attività enogastronomiche, itinerari culturali -archeologici, religiosi, ambientali ecc.), promuovendo l’area nel suo complesso;</a:t>
            </a:r>
          </a:p>
          <a:p>
            <a:pPr lvl="0" algn="just"/>
            <a:r>
              <a:rPr lang="it-IT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lvl="0" algn="just"/>
            <a:r>
              <a:rPr lang="it-IT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  deve guardare ad un loro sviluppo in una strategia coerente, condivisa e partecipata che favorisca anche la </a:t>
            </a:r>
            <a:r>
              <a:rPr lang="it-IT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destagionalizzazione del flusso turistico</a:t>
            </a:r>
            <a:r>
              <a:rPr lang="it-IT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CD7CBD6-2DA3-52D1-BB72-7F9D06F3E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A49ED-08EC-47E4-B93E-DEA1C21B2BE8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  <p:sp>
        <p:nvSpPr>
          <p:cNvPr id="8" name="Text Box 1">
            <a:extLst>
              <a:ext uri="{FF2B5EF4-FFF2-40B4-BE49-F238E27FC236}">
                <a16:creationId xmlns:a16="http://schemas.microsoft.com/office/drawing/2014/main" id="{23639A9E-B3FA-3E07-DB3E-904733BD8A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1"/>
            <a:ext cx="9144000" cy="501651"/>
          </a:xfrm>
          <a:prstGeom prst="rect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it-IT" altLang="it-IT" sz="3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8060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9A39844E-DBBE-C990-A5A2-78842561A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PROSEGUO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3AE44618-9D13-7D02-FCC5-F174F0B45C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080" y="1392373"/>
            <a:ext cx="8229600" cy="4525963"/>
          </a:xfrm>
        </p:spPr>
        <p:txBody>
          <a:bodyPr/>
          <a:lstStyle/>
          <a:p>
            <a:r>
              <a:rPr lang="it-IT" sz="3600" b="1" dirty="0"/>
              <a:t>METTERE A VALORE/CAPITALIZZARE I RISULTATI DI </a:t>
            </a:r>
            <a:r>
              <a:rPr lang="it-IT" sz="3600" b="1"/>
              <a:t>PROGETTO:</a:t>
            </a:r>
            <a:endParaRPr lang="it-IT" sz="3600" b="1" dirty="0"/>
          </a:p>
          <a:p>
            <a:r>
              <a:rPr lang="it-IT" dirty="0"/>
              <a:t>PROSECUZIONE/CONCLUSIONE LAVORO CATALOGO PERCORSI</a:t>
            </a:r>
          </a:p>
          <a:p>
            <a:pPr lvl="1">
              <a:buFontTx/>
              <a:buChar char="-"/>
            </a:pPr>
            <a:r>
              <a:rPr lang="it-IT" dirty="0"/>
              <a:t>Integrando nuove aziende</a:t>
            </a:r>
          </a:p>
          <a:p>
            <a:pPr lvl="1">
              <a:buFontTx/>
              <a:buChar char="-"/>
            </a:pPr>
            <a:r>
              <a:rPr lang="it-IT" dirty="0"/>
              <a:t>Adeguando lo strumento</a:t>
            </a:r>
          </a:p>
          <a:p>
            <a:r>
              <a:rPr lang="it-IT" dirty="0"/>
              <a:t>CREAZIONE PIATTAFORMA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2C82C01-638A-D495-EA23-DD83742CC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A49ED-08EC-47E4-B93E-DEA1C21B2BE8}" type="slidenum">
              <a:rPr lang="it-IT" smtClean="0"/>
              <a:pPr>
                <a:defRPr/>
              </a:pPr>
              <a:t>40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13921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>
            <a:extLst>
              <a:ext uri="{FF2B5EF4-FFF2-40B4-BE49-F238E27FC236}">
                <a16:creationId xmlns:a16="http://schemas.microsoft.com/office/drawing/2014/main" id="{09F85F31-1BD7-F57A-D740-3B4A210A16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589588"/>
            <a:ext cx="9144000" cy="1268412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br>
              <a:rPr lang="it-IT" altLang="it-IT" sz="2400" b="1" dirty="0">
                <a:solidFill>
                  <a:srgbClr val="FFFFFF"/>
                </a:solidFill>
              </a:rPr>
            </a:br>
            <a:br>
              <a:rPr lang="it-IT" altLang="it-IT" sz="2400" b="1" dirty="0">
                <a:solidFill>
                  <a:srgbClr val="FFFFFF"/>
                </a:solidFill>
              </a:rPr>
            </a:br>
            <a:r>
              <a:rPr lang="it-IT" altLang="it-IT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Erika Sois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2400" b="1" dirty="0">
                <a:solidFill>
                  <a:srgbClr val="FFFFFF"/>
                </a:solidFill>
              </a:rPr>
              <a:t>E- mail: </a:t>
            </a:r>
            <a:r>
              <a:rPr lang="it-IT" altLang="it-IT" sz="2400" b="1" dirty="0">
                <a:solidFill>
                  <a:srgbClr val="FFFFFF"/>
                </a:solidFill>
                <a:hlinkClick r:id="rId3"/>
              </a:rPr>
              <a:t>soiserika@gmail.com</a:t>
            </a:r>
            <a:endParaRPr lang="it-IT" altLang="it-IT" sz="2400" b="1" dirty="0">
              <a:solidFill>
                <a:srgbClr val="FFFFFF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br>
              <a:rPr lang="it-IT" altLang="it-IT" sz="4000" b="1" i="1" dirty="0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</a:br>
            <a:endParaRPr lang="it-IT" altLang="it-IT" sz="4000" b="1" i="1" dirty="0">
              <a:solidFill>
                <a:srgbClr val="FFFFFF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2">
            <a:extLst>
              <a:ext uri="{FF2B5EF4-FFF2-40B4-BE49-F238E27FC236}">
                <a16:creationId xmlns:a16="http://schemas.microsoft.com/office/drawing/2014/main" id="{83CE56EB-2F7F-B116-7150-E738830F53FF}"/>
              </a:ext>
            </a:extLst>
          </p:cNvPr>
          <p:cNvSpPr txBox="1"/>
          <p:nvPr/>
        </p:nvSpPr>
        <p:spPr>
          <a:xfrm>
            <a:off x="570384" y="188640"/>
            <a:ext cx="8003232" cy="4899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it-IT" sz="1500" spc="3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 doveroso ringraziamento ai Responsabili Scientifici </a:t>
            </a:r>
            <a:r>
              <a:rPr lang="it-IT" sz="1500" b="1" spc="3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-Professori Benedetto Meloni e Pietro Pulina, a </a:t>
            </a:r>
            <a:r>
              <a:rPr lang="it-IT" sz="1500" spc="3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tutte le colleghe ed i colleghi- </a:t>
            </a:r>
            <a:r>
              <a:rPr lang="it-IT" sz="1500" b="1" spc="3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Ester Cois, Norma Baldino, Marco Locci, Antonello Podda e poi Ernesto </a:t>
            </a:r>
            <a:r>
              <a:rPr lang="it-IT" sz="1500" b="1" spc="300" dirty="0" err="1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Batteta</a:t>
            </a:r>
            <a:r>
              <a:rPr lang="it-IT" sz="1500" b="1" spc="3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Carla Locci, Fabio </a:t>
            </a:r>
            <a:r>
              <a:rPr lang="it-IT" sz="1500" b="1" spc="300" dirty="0" err="1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A.Madau</a:t>
            </a:r>
            <a:r>
              <a:rPr lang="it-IT" sz="1500" b="1" spc="3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Lucetta Milani, Valentina Pacetti, </a:t>
            </a:r>
            <a:r>
              <a:rPr lang="it-IT" sz="1500" spc="3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nonché</a:t>
            </a:r>
            <a:r>
              <a:rPr lang="it-IT" sz="1500" b="1" spc="3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500" spc="3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it-IT" sz="1500" b="1" spc="3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500" b="1" spc="300" dirty="0" err="1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Parner</a:t>
            </a:r>
            <a:r>
              <a:rPr lang="it-IT" sz="1500" b="1" spc="3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 Toscana, Corsica, l’Agenzia LAORE Sardegna e Camera Work,</a:t>
            </a:r>
          </a:p>
          <a:p>
            <a:pPr algn="ctr">
              <a:lnSpc>
                <a:spcPct val="150000"/>
              </a:lnSpc>
            </a:pPr>
            <a:r>
              <a:rPr lang="it-IT" sz="1500" spc="3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che in diverse fasi ed a vario titolo hanno dato il loro contributo a questo lavoro, frutto di uno sforzo condiviso ed integrato. </a:t>
            </a:r>
          </a:p>
          <a:p>
            <a:pPr algn="ctr"/>
            <a:endParaRPr lang="it-IT" sz="800" b="1" spc="3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beyline" panose="02000500000000000000" pitchFamily="2" charset="0"/>
            </a:endParaRPr>
          </a:p>
          <a:p>
            <a:pPr algn="ctr"/>
            <a:endParaRPr lang="it-IT" sz="2400" b="1" spc="3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beyline" panose="02000500000000000000" pitchFamily="2" charset="0"/>
            </a:endParaRPr>
          </a:p>
          <a:p>
            <a:pPr algn="ctr"/>
            <a:r>
              <a:rPr lang="it-IT" sz="3200" b="1" spc="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beyline" panose="02000500000000000000" pitchFamily="2" charset="0"/>
              </a:rPr>
              <a:t>Grazie per l’attenzione!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F3C8E4FC-20DA-57AA-EAFE-D79016EE9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A49ED-08EC-47E4-B93E-DEA1C21B2BE8}" type="slidenum">
              <a:rPr lang="it-IT" smtClean="0"/>
              <a:pPr>
                <a:defRPr/>
              </a:pPr>
              <a:t>41</a:t>
            </a:fld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869273"/>
            <a:ext cx="9144000" cy="620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it-IT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DEFINIZIONE/CONDIVISIONE DEL METODO</a:t>
            </a:r>
          </a:p>
          <a:p>
            <a:pPr algn="ctr"/>
            <a:endParaRPr lang="it-IT" sz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it-IT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</a:t>
            </a:r>
            <a:r>
              <a:rPr lang="it-IT" sz="17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</a:t>
            </a:r>
            <a:r>
              <a:rPr lang="it-IT" sz="1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Percorsi </a:t>
            </a:r>
            <a:r>
              <a:rPr lang="it-IT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sono la </a:t>
            </a:r>
            <a:r>
              <a:rPr lang="it-IT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risultante di un lungo lavoro</a:t>
            </a:r>
            <a:r>
              <a:rPr lang="it-IT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frutto dell’applicazione di un metodo condiviso, che vede i seguenti passaggi: </a:t>
            </a:r>
          </a:p>
          <a:p>
            <a:r>
              <a:rPr lang="it-IT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FASE 1 -ANALISI  </a:t>
            </a:r>
          </a:p>
          <a:p>
            <a:pPr marL="342900" indent="-342900">
              <a:buAutoNum type="arabicPeriod"/>
            </a:pPr>
            <a:r>
              <a:rPr lang="it-IT" b="1" dirty="0">
                <a:solidFill>
                  <a:srgbClr val="F66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Lettura ed analisi dei materiali prodotti in T1 “Individuazione e analisi di azioni innovative mirate alla valorizzazione delle specificità locali”, al fine di evidenziare cosa emerge rispetto ai percorsi</a:t>
            </a:r>
          </a:p>
          <a:p>
            <a:endParaRPr lang="it-IT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it-IT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Ricerca sul campo</a:t>
            </a:r>
            <a:endParaRPr lang="it-IT" sz="1600" b="1" dirty="0">
              <a:solidFill>
                <a:srgbClr val="F66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it-IT" sz="1200" dirty="0">
              <a:solidFill>
                <a:srgbClr val="F66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it-IT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</a:t>
            </a:r>
            <a:r>
              <a:rPr lang="it-IT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Censimento analitico delle buone pratiche d’imprenditoria innovativa</a:t>
            </a: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 </a:t>
            </a:r>
            <a:r>
              <a:rPr lang="it-IT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(A01)</a:t>
            </a:r>
          </a:p>
          <a:p>
            <a:pPr lvl="0"/>
            <a:endParaRPr lang="it-IT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Analisi desk </a:t>
            </a:r>
            <a:r>
              <a:rPr lang="it-IT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(A01.3), delle reti esistenti e delle buone pratiche multifunzionali (nel settore alimentare e turistico) con raccolta dati ufficiali -relativa a </a:t>
            </a:r>
            <a:r>
              <a:rPr lang="it-IT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Montiferru-Planargia</a:t>
            </a:r>
            <a:r>
              <a:rPr lang="it-IT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 Nurra - lettura dei profili territoriali;</a:t>
            </a:r>
          </a:p>
          <a:p>
            <a:pPr lvl="1"/>
            <a:endParaRPr lang="it-IT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Realizzazione di 42 interviste </a:t>
            </a:r>
            <a:r>
              <a:rPr lang="it-IT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(di tipo socio-etnografico) condotte presso realtà imprenditoriali innovative, mediante l’ausilio di un questionario strutturato (A01.1 - T1.1.1), con registrazione audio e conseguente trascrizione di ciascuna intervista (A01.4) -il lavoro sul campo, la trascrizione delle interviste ed il conseguente lavoro di sintetizzazione delle storie aziendali.</a:t>
            </a:r>
          </a:p>
          <a:p>
            <a:endParaRPr lang="it-IT" sz="1600" dirty="0">
              <a:solidFill>
                <a:srgbClr val="C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Freccia a destra con strisce 7"/>
          <p:cNvSpPr/>
          <p:nvPr/>
        </p:nvSpPr>
        <p:spPr>
          <a:xfrm>
            <a:off x="9612560" y="1291923"/>
            <a:ext cx="382353" cy="241707"/>
          </a:xfrm>
          <a:prstGeom prst="stripedRightArrow">
            <a:avLst/>
          </a:prstGeom>
          <a:solidFill>
            <a:srgbClr val="C00000"/>
          </a:solidFill>
          <a:ln>
            <a:solidFill>
              <a:srgbClr val="F66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Freccia circolare a destra 9"/>
          <p:cNvSpPr/>
          <p:nvPr/>
        </p:nvSpPr>
        <p:spPr>
          <a:xfrm>
            <a:off x="10337119" y="437225"/>
            <a:ext cx="510458" cy="864096"/>
          </a:xfrm>
          <a:prstGeom prst="curvedRightArrow">
            <a:avLst/>
          </a:prstGeom>
          <a:solidFill>
            <a:schemeClr val="accent2"/>
          </a:solidFill>
          <a:ln>
            <a:solidFill>
              <a:srgbClr val="F66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67881B2-77AE-1E0D-16B4-B5BA47A2D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A49ED-08EC-47E4-B93E-DEA1C21B2BE8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  <p:sp>
        <p:nvSpPr>
          <p:cNvPr id="13" name="Text Box 1">
            <a:extLst>
              <a:ext uri="{FF2B5EF4-FFF2-40B4-BE49-F238E27FC236}">
                <a16:creationId xmlns:a16="http://schemas.microsoft.com/office/drawing/2014/main" id="{B6FB3319-6462-03BD-A8CE-E360CB8A02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1"/>
            <a:ext cx="9144000" cy="864096"/>
          </a:xfrm>
          <a:prstGeom prst="rect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9pPr>
          </a:lstStyle>
          <a:p>
            <a:pPr algn="ctr">
              <a:spcBef>
                <a:spcPct val="0"/>
              </a:spcBef>
              <a:buClrTx/>
            </a:pPr>
            <a:r>
              <a:rPr lang="it-IT" sz="2000" b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Come abbiamo inteso lavorare per apportare il nostro </a:t>
            </a:r>
          </a:p>
          <a:p>
            <a:pPr algn="ctr">
              <a:spcBef>
                <a:spcPct val="0"/>
              </a:spcBef>
              <a:buClrTx/>
            </a:pPr>
            <a:r>
              <a:rPr lang="it-IT" sz="2000" b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contributo al Catalogo?</a:t>
            </a:r>
          </a:p>
        </p:txBody>
      </p:sp>
    </p:spTree>
    <p:extLst>
      <p:ext uri="{BB962C8B-B14F-4D97-AF65-F5344CB8AC3E}">
        <p14:creationId xmlns:p14="http://schemas.microsoft.com/office/powerpoint/2010/main" val="3463404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32291" y="171727"/>
            <a:ext cx="8679418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664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Cosa si è prodotto: 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it-IT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Report Profilo territoriale per ciascuna area (A01.3.1 e A01.3.2)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it-IT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Report di Etnografia comparata di casi aziendali per ciascuna area (A01.7.1) -che poggia sull’elaborazione di singoli casi studio aziendali (mediante l’impiego della scheda descrittiva dei casi studio di tipo etnografico A01.2 - T1.1.4)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it-IT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Report Analisi Socio-etnografica (T.1.1.7)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it-IT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Analisi network (A.01.6)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it-IT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Catalogo digitale con casi esemplari di modelli multifunzionali e sostenibili nel settore agro-turistico </a:t>
            </a: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(A01.8  - T1.2.3 mediante l’impiego della scheda T1.1.4)</a:t>
            </a:r>
          </a:p>
          <a:p>
            <a:pPr algn="just"/>
            <a:endParaRPr lang="it-IT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it-IT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Catalogo digitale dei casi studio (A01.8) </a:t>
            </a:r>
          </a:p>
          <a:p>
            <a:pPr lvl="0" algn="just"/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 è realizzato attraverso la presentazione -con approccio etnografico- di alcuni casi esemplari (n.16 casi studio complessivi- mediante l’impiego della scheda T1.1.4). Ciascuna scheda- opportunamente rielaborata- è stata sottoposta alla lettura da parte dell’impresa e, previa autorizzazione, è entrata nel Catalogo (per la pubblicazione). </a:t>
            </a:r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 action="ppaction://hlinkfile"/>
              </a:rPr>
              <a:t>3-Catalogo-casi-aaziendali-PROMETEA-.pdf</a:t>
            </a:r>
            <a:endParaRPr lang="it-IT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algn="just"/>
            <a:endParaRPr lang="it-IT" sz="1700" b="1" dirty="0">
              <a:solidFill>
                <a:srgbClr val="F664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algn="just"/>
            <a:r>
              <a:rPr lang="it-IT" sz="1700" b="1" dirty="0">
                <a:solidFill>
                  <a:srgbClr val="F664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</a:t>
            </a:r>
          </a:p>
          <a:p>
            <a:pPr lvl="0" algn="just"/>
            <a:r>
              <a:rPr lang="it-IT" sz="1700" b="1" dirty="0">
                <a:solidFill>
                  <a:srgbClr val="F664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Valido strumento di promozione </a:t>
            </a:r>
            <a:r>
              <a:rPr lang="it-IT" sz="1700" dirty="0">
                <a:solidFill>
                  <a:srgbClr val="F664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nell’ambito del lavoro sui </a:t>
            </a:r>
            <a:r>
              <a:rPr lang="it-IT" sz="1700" b="1" dirty="0">
                <a:solidFill>
                  <a:srgbClr val="F664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Percorsi</a:t>
            </a:r>
          </a:p>
          <a:p>
            <a:endParaRPr lang="it-IT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it-IT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</a:t>
            </a:r>
            <a:r>
              <a:rPr lang="it-IT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Analisi delle buone pratiche individuate</a:t>
            </a: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 (A02)….</a:t>
            </a:r>
            <a:endParaRPr lang="it-IT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it-IT" sz="1700" b="1" dirty="0">
              <a:solidFill>
                <a:srgbClr val="F664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3705133-5A4F-294A-EC86-CDB4965C7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A49ED-08EC-47E4-B93E-DEA1C21B2BE8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  <p:sp>
        <p:nvSpPr>
          <p:cNvPr id="8" name="Freccia circolare a destra 7">
            <a:extLst>
              <a:ext uri="{FF2B5EF4-FFF2-40B4-BE49-F238E27FC236}">
                <a16:creationId xmlns:a16="http://schemas.microsoft.com/office/drawing/2014/main" id="{04F8549D-41BE-B90F-FEC7-88F9100712A4}"/>
              </a:ext>
            </a:extLst>
          </p:cNvPr>
          <p:cNvSpPr/>
          <p:nvPr/>
        </p:nvSpPr>
        <p:spPr>
          <a:xfrm>
            <a:off x="232291" y="5085184"/>
            <a:ext cx="389169" cy="576064"/>
          </a:xfrm>
          <a:prstGeom prst="curvedRightArrow">
            <a:avLst/>
          </a:prstGeom>
          <a:solidFill>
            <a:schemeClr val="accent2"/>
          </a:solidFill>
          <a:ln>
            <a:solidFill>
              <a:srgbClr val="F66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17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07505" y="188640"/>
            <a:ext cx="8721458" cy="620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it-IT" sz="16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Attraverso la </a:t>
            </a:r>
            <a:r>
              <a:rPr lang="it-IT" sz="16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trascrizione delle interviste ed il conseguente lavoro di sintetizzazione delle storie </a:t>
            </a:r>
            <a:r>
              <a:rPr lang="it-IT" sz="16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aziendali è emersa da parte di alcune aziende la </a:t>
            </a:r>
            <a:r>
              <a:rPr lang="it-IT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disponibilità a lavorare a percorsi possibili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it-IT" sz="1600" dirty="0">
              <a:solidFill>
                <a:srgbClr val="C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sz="16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Attraverso la </a:t>
            </a:r>
            <a:r>
              <a:rPr lang="it-IT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lettura dei profili territoriali </a:t>
            </a:r>
            <a:r>
              <a:rPr lang="it-IT" sz="16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 è messa in evidenza </a:t>
            </a:r>
            <a:r>
              <a:rPr lang="it-IT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l’esistenza di importanti risorse</a:t>
            </a:r>
            <a:r>
              <a:rPr lang="it-IT" sz="16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6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disposizione delle aziende e di casi </a:t>
            </a:r>
            <a:r>
              <a:rPr lang="it-IT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 adesione </a:t>
            </a:r>
            <a:r>
              <a:rPr lang="it-IT" sz="16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delle stesse a </a:t>
            </a:r>
            <a:r>
              <a:rPr lang="it-IT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reti utili </a:t>
            </a:r>
            <a:r>
              <a:rPr lang="it-IT" sz="16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definire dei percorsi possibili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it-IT" sz="15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it-IT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Nel territorio </a:t>
            </a:r>
            <a:r>
              <a:rPr lang="it-IT" sz="15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esistono varie esperienze </a:t>
            </a:r>
            <a:r>
              <a:rPr lang="it-IT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che cercano di mettere a valore gli </a:t>
            </a:r>
            <a:r>
              <a:rPr lang="it-IT" sz="15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elementi di attrattività </a:t>
            </a:r>
            <a:r>
              <a:rPr lang="it-IT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 il </a:t>
            </a:r>
            <a:r>
              <a:rPr lang="it-IT" sz="15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sapere fare locale</a:t>
            </a:r>
            <a:r>
              <a:rPr lang="it-IT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di costruire un’offerta turistica destagionalizzata e che si rivolge a nicchie specifiche di mercato, che punta alla costruzione di “esperienze”.</a:t>
            </a:r>
          </a:p>
          <a:p>
            <a:pPr algn="just"/>
            <a:endParaRPr lang="it-IT" sz="15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it-IT" sz="15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Offerta di un turismo esperienziale di carattere rurale</a:t>
            </a:r>
            <a:r>
              <a:rPr lang="it-IT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</a:p>
          <a:p>
            <a:pPr algn="just"/>
            <a:r>
              <a:rPr lang="it-IT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agriturismo, albergo diffuso, fattorie didattiche, servizi che rientrano nell’ambito della mobilità lenta (escursioni a piedi, l’ippoturismo e il cicloturismo) - esempi di percorsi come </a:t>
            </a:r>
            <a:r>
              <a:rPr lang="it-IT" sz="15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ippovie</a:t>
            </a:r>
            <a:r>
              <a:rPr lang="it-IT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(molte recuperate), strade ciclabili e sentieri escursionistici; gli itinerari tematici come Camminata tra gli ulivi, Strada della Malvasia di Bosa; quelli religiosi come il Cammino di Santu </a:t>
            </a:r>
            <a:r>
              <a:rPr lang="it-IT" sz="15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Jacu</a:t>
            </a:r>
            <a:r>
              <a:rPr lang="it-IT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algn="just"/>
            <a:endParaRPr lang="it-IT" sz="15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it-IT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 poi </a:t>
            </a:r>
            <a:r>
              <a:rPr lang="it-IT" sz="15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l’adesione ad organizzazioni </a:t>
            </a:r>
            <a:r>
              <a:rPr lang="it-IT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aventi come scopo quello della </a:t>
            </a:r>
            <a:r>
              <a:rPr lang="it-IT" sz="15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valorizzazione delle risorse del territorio</a:t>
            </a:r>
            <a:r>
              <a:rPr lang="it-IT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</a:p>
          <a:p>
            <a:pPr algn="just"/>
            <a:r>
              <a:rPr lang="it-IT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Associazione Sarda Turismo Equestre (ASTE), Borghi Autentici e Comunità Ospitali, Borghi più belli d’Italia, Consorzi degli agriturismi, STL “Eleonora d’Arborea”, “Consorzio turistico Costa del Grifone”, Associazioni di Agriturismi -</a:t>
            </a:r>
            <a:r>
              <a:rPr lang="it-IT" sz="15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Terranostra</a:t>
            </a:r>
            <a:r>
              <a:rPr lang="it-IT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(Coldiretti) e </a:t>
            </a:r>
            <a:r>
              <a:rPr lang="it-IT" sz="15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Agriturist</a:t>
            </a:r>
            <a:r>
              <a:rPr lang="it-IT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(Confagricoltura), Consorzio Agriturismi Alghero e Territorio, Rete Ecoturismo Alghero, Marchio Qualità Ambientale del Parco Regionale di Porto Conte, Consorzio della Riviera del corallo, Consorzio di tutela vini di Alghero e di Sorso-Sennori ecc.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941CC41-E1AF-7613-3F5B-9FFABDC14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A49ED-08EC-47E4-B93E-DEA1C21B2BE8}" type="slidenum">
              <a:rPr lang="it-IT" smtClean="0"/>
              <a:pPr>
                <a:defRPr/>
              </a:pPr>
              <a:t>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29189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59698" y="116632"/>
            <a:ext cx="8840954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it-IT" sz="1600" dirty="0">
              <a:solidFill>
                <a:srgbClr val="C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it-IT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</a:t>
            </a:r>
            <a:r>
              <a:rPr lang="it-IT" sz="16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Analisi delle buone pratiche individuate</a:t>
            </a:r>
            <a:r>
              <a:rPr lang="it-IT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 (A02) ------ tra le attività di dettaglio:</a:t>
            </a:r>
            <a:endParaRPr lang="it-IT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it-IT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Organizzazione e realizzazione di n.2 </a:t>
            </a:r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focus group sui territori </a:t>
            </a:r>
            <a:r>
              <a:rPr lang="it-IT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(uno per area- Alghero e Cuglieri) di restituzione dei risultati e di verifica dei dati raccolti mediante tecnica </a:t>
            </a:r>
            <a:r>
              <a:rPr lang="it-IT" sz="16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tipo </a:t>
            </a:r>
            <a:r>
              <a:rPr lang="it-IT" sz="16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Metaplan</a:t>
            </a:r>
            <a:r>
              <a:rPr lang="it-IT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destinati ai principali stakeholder (A02.3) -----&gt; durante i quali è emerso il tema dei </a:t>
            </a:r>
            <a:r>
              <a:rPr lang="it-IT" alt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Percorsi</a:t>
            </a:r>
          </a:p>
          <a:p>
            <a:pPr algn="just"/>
            <a:endParaRPr lang="it-IT" altLang="it-IT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 eaLnBrk="0" hangingPunct="0"/>
            <a:r>
              <a:rPr lang="it-IT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Tema 1</a:t>
            </a:r>
            <a:r>
              <a:rPr lang="it-IT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“Multifunzionalità -Innovazione e creazione di valore”</a:t>
            </a:r>
          </a:p>
          <a:p>
            <a:pPr algn="just" eaLnBrk="0" hangingPunct="0"/>
            <a:r>
              <a:rPr lang="it-IT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Tema</a:t>
            </a:r>
            <a:r>
              <a:rPr lang="it-IT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it-IT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“Multifunzionalità -Turismo e Ambiente”</a:t>
            </a:r>
          </a:p>
          <a:p>
            <a:pPr algn="just" eaLnBrk="0" hangingPunct="0"/>
            <a:r>
              <a:rPr lang="it-IT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Tema </a:t>
            </a:r>
            <a:r>
              <a:rPr lang="it-IT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r>
              <a:rPr lang="it-IT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“</a:t>
            </a:r>
            <a:r>
              <a:rPr lang="it-IT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Fare sistema nel settore agro-turistico</a:t>
            </a:r>
            <a:r>
              <a:rPr lang="it-IT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 </a:t>
            </a:r>
          </a:p>
          <a:p>
            <a:pPr algn="just"/>
            <a:endParaRPr lang="it-IT" altLang="it-IT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it-IT" altLang="it-IT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CUGLIERI – RISULTATI: </a:t>
            </a:r>
          </a:p>
          <a:p>
            <a:pPr algn="just" eaLnBrk="0" hangingPunct="0"/>
            <a:r>
              <a:rPr lang="it-IT" altLang="it-IT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Sulla base dei profili aziendali emersi, le strategie e le azioni più importanti per lo sviluppo di nuove forme di accoglienza agrituristica nel MONTIFERRU -PLANARGIA -SINIS passano attraverso la centralità di </a:t>
            </a:r>
            <a:r>
              <a:rPr lang="it-IT" altLang="it-IT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tre tematiche emerse</a:t>
            </a:r>
            <a:r>
              <a:rPr lang="it-IT" altLang="it-IT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</a:p>
          <a:p>
            <a:pPr algn="just" eaLnBrk="0" hangingPunct="0"/>
            <a:endParaRPr lang="it-IT" altLang="it-IT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 eaLnBrk="0" hangingPunct="0">
              <a:buFont typeface="Arial" panose="020B0604020202020204" pitchFamily="34" charset="0"/>
              <a:buChar char="•"/>
            </a:pPr>
            <a:r>
              <a:rPr lang="it-IT" altLang="it-IT" sz="16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SPECIFICITA’ COME META-PRODOTTO</a:t>
            </a:r>
          </a:p>
          <a:p>
            <a:pPr marL="285750" indent="-285750" algn="just" eaLnBrk="0" hangingPunct="0">
              <a:buFont typeface="Arial" panose="020B0604020202020204" pitchFamily="34" charset="0"/>
              <a:buChar char="•"/>
            </a:pPr>
            <a:r>
              <a:rPr lang="it-IT" altLang="it-IT" sz="16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DIVERSITA’ DELLE STRUTTURE </a:t>
            </a:r>
            <a:r>
              <a:rPr lang="it-IT" altLang="it-IT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(collocazione/paesaggio/vocazione stagionale)</a:t>
            </a:r>
          </a:p>
          <a:p>
            <a:pPr marL="285750" indent="-285750" algn="just" eaLnBrk="0" hangingPunct="0">
              <a:buFont typeface="Arial" panose="020B0604020202020204" pitchFamily="34" charset="0"/>
              <a:buChar char="•"/>
            </a:pPr>
            <a:r>
              <a:rPr lang="it-IT" altLang="it-IT" sz="16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RETE TURISMO ESPERINZIALE/EMOZIONALE </a:t>
            </a:r>
          </a:p>
        </p:txBody>
      </p:sp>
      <p:sp>
        <p:nvSpPr>
          <p:cNvPr id="8" name="Freccia a destra con strisce 7"/>
          <p:cNvSpPr/>
          <p:nvPr/>
        </p:nvSpPr>
        <p:spPr>
          <a:xfrm>
            <a:off x="9612560" y="1291923"/>
            <a:ext cx="382353" cy="241707"/>
          </a:xfrm>
          <a:prstGeom prst="stripedRightArrow">
            <a:avLst/>
          </a:prstGeom>
          <a:solidFill>
            <a:srgbClr val="C00000"/>
          </a:solidFill>
          <a:ln>
            <a:solidFill>
              <a:srgbClr val="F66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ZoneTexte 2">
            <a:extLst>
              <a:ext uri="{FF2B5EF4-FFF2-40B4-BE49-F238E27FC236}">
                <a16:creationId xmlns:a16="http://schemas.microsoft.com/office/drawing/2014/main" id="{E100EDC3-AEF0-ED40-6DC1-32A8F33B506B}"/>
              </a:ext>
            </a:extLst>
          </p:cNvPr>
          <p:cNvSpPr txBox="1"/>
          <p:nvPr/>
        </p:nvSpPr>
        <p:spPr>
          <a:xfrm>
            <a:off x="292124" y="5126757"/>
            <a:ext cx="8559751" cy="1731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it-IT" sz="1050" dirty="0">
              <a:solidFill>
                <a:srgbClr val="C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it-IT" sz="16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partecipanti mirano al </a:t>
            </a:r>
            <a:r>
              <a:rPr lang="it-IT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maggior coinvolgimento dei consumatori nelle attività delle aziende</a:t>
            </a:r>
            <a:r>
              <a:rPr lang="it-IT" sz="16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 così come ad una </a:t>
            </a:r>
            <a:r>
              <a:rPr lang="it-IT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maggiore collaborazione tra produttori</a:t>
            </a:r>
            <a:r>
              <a:rPr lang="it-IT" sz="16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mettendo in rete i saperi produttivi specifici, quindi le competenze che ciascuno ha sul proprio prodotto, al fine di </a:t>
            </a:r>
            <a:r>
              <a:rPr lang="it-IT" sz="1600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condividere una narrazione </a:t>
            </a:r>
            <a:r>
              <a:rPr lang="it-IT" sz="16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che metta insieme quel patrimonio di meta-prodotti</a:t>
            </a:r>
            <a:r>
              <a:rPr lang="it-IT" sz="1600" i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6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 cui questo areale si può fregiare.</a:t>
            </a:r>
          </a:p>
          <a:p>
            <a:pPr algn="just"/>
            <a:endParaRPr lang="it-IT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FB09F5C-D2A9-A25A-CBC1-CB7A3B404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A49ED-08EC-47E4-B93E-DEA1C21B2BE8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3652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2"/>
          <p:cNvSpPr txBox="1"/>
          <p:nvPr/>
        </p:nvSpPr>
        <p:spPr>
          <a:xfrm>
            <a:off x="259341" y="354707"/>
            <a:ext cx="8507288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it-IT" sz="1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it-IT" b="1" dirty="0">
                <a:solidFill>
                  <a:srgbClr val="F66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Lettura ed analisi dei materiali prodotti in T3: “Individuazione ed analisi delle reti di imprese” (T.3.1)</a:t>
            </a:r>
          </a:p>
          <a:p>
            <a:pPr algn="just"/>
            <a:endParaRPr lang="it-IT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All’interno delle reti esistenti si fanno ipotesi di percorsi possibili (il contratto di rete come strumento utile)</a:t>
            </a:r>
          </a:p>
          <a:p>
            <a:pPr algn="just"/>
            <a:endParaRPr lang="it-IT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it-IT" b="1" dirty="0">
                <a:solidFill>
                  <a:srgbClr val="F66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 Lettura dei materiali prodotti in T3.2.4 e T4.1.2 </a:t>
            </a:r>
          </a:p>
          <a:p>
            <a:pPr algn="just"/>
            <a:endParaRPr lang="it-IT" sz="1600" b="1" dirty="0">
              <a:solidFill>
                <a:srgbClr val="F66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it-IT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 una migliore omogeneità del risultato, abbiamo ritenuto di grande importanza prendere in considerazione anche il lavoro fatto in parallelo da altri partner:</a:t>
            </a:r>
          </a:p>
          <a:p>
            <a:pPr algn="just"/>
            <a:endParaRPr lang="it-IT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sz="16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Attività di analisi in T3.2.4 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it-IT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 </a:t>
            </a:r>
            <a:r>
              <a:rPr lang="it-IT" sz="16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caso Corso: </a:t>
            </a:r>
            <a:r>
              <a:rPr lang="it-IT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 territorio che va da Ajaccio a </a:t>
            </a:r>
            <a:r>
              <a:rPr lang="it-IT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Sartena</a:t>
            </a:r>
            <a:r>
              <a:rPr lang="it-IT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-46 comuni- caratterizzato da una cultura agricola e pastorale dalla tradizione millenaria. L’elemento culturale e quello naturale sono stati assunti come centrali nel lavoro sui Percorsi.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it-IT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 </a:t>
            </a:r>
            <a:r>
              <a:rPr lang="it-IT" sz="16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caso Toscana: </a:t>
            </a:r>
            <a:r>
              <a:rPr lang="it-IT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l’Amiata come territorio pilota, all’interno del progetto l’esempio di </a:t>
            </a:r>
            <a:r>
              <a:rPr lang="it-IT" sz="16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Bookingamiata.com.</a:t>
            </a:r>
            <a:endParaRPr lang="it-IT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endParaRPr lang="it-IT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sz="16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Attività di analisi in T4.1.2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Agenzia LAORE </a:t>
            </a:r>
            <a:r>
              <a:rPr lang="it-IT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Sardegna: Percorsi di co-progettazione con gli stakeholder. Laboratori di co -progettazione dei percorsi turistici, rivolti agli stakeholder agro-turistici e turistici del territorio Alghero-Nurra e </a:t>
            </a:r>
            <a:r>
              <a:rPr lang="it-IT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Montiferru-Planargia</a:t>
            </a:r>
            <a:r>
              <a:rPr lang="it-IT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Emergono 4 schede prototipali dei percorsi.</a:t>
            </a:r>
            <a:endParaRPr lang="it-IT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endParaRPr lang="it-IT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714CDFBE-F1B5-33AA-9A00-112A63B3A611}"/>
              </a:ext>
            </a:extLst>
          </p:cNvPr>
          <p:cNvSpPr/>
          <p:nvPr/>
        </p:nvSpPr>
        <p:spPr>
          <a:xfrm>
            <a:off x="10044608" y="2348880"/>
            <a:ext cx="432048" cy="216024"/>
          </a:xfrm>
          <a:prstGeom prst="rightArrow">
            <a:avLst/>
          </a:prstGeom>
          <a:solidFill>
            <a:srgbClr val="C00000"/>
          </a:solidFill>
          <a:ln>
            <a:solidFill>
              <a:srgbClr val="F66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026D4683-37AB-1E29-7415-7C2A28875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A49ED-08EC-47E4-B93E-DEA1C21B2BE8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  <p:sp>
        <p:nvSpPr>
          <p:cNvPr id="10" name="Text Box 1">
            <a:extLst>
              <a:ext uri="{FF2B5EF4-FFF2-40B4-BE49-F238E27FC236}">
                <a16:creationId xmlns:a16="http://schemas.microsoft.com/office/drawing/2014/main" id="{6AB5E77F-449C-F9E2-07A0-2DEEF52B4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454253"/>
          </a:xfrm>
          <a:prstGeom prst="rect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9pPr>
          </a:lstStyle>
          <a:p>
            <a:pPr algn="just"/>
            <a:r>
              <a:rPr lang="it-IT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FASE1 -ANALISI  </a:t>
            </a:r>
          </a:p>
        </p:txBody>
      </p:sp>
    </p:spTree>
    <p:extLst>
      <p:ext uri="{BB962C8B-B14F-4D97-AF65-F5344CB8AC3E}">
        <p14:creationId xmlns:p14="http://schemas.microsoft.com/office/powerpoint/2010/main" val="18924528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2387</TotalTime>
  <Words>5357</Words>
  <Application>Microsoft Macintosh PowerPoint</Application>
  <PresentationFormat>Presentazione su schermo (4:3)</PresentationFormat>
  <Paragraphs>837</Paragraphs>
  <Slides>41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41</vt:i4>
      </vt:variant>
    </vt:vector>
  </HeadingPairs>
  <TitlesOfParts>
    <vt:vector size="49" baseType="lpstr">
      <vt:lpstr>Abbeyline</vt:lpstr>
      <vt:lpstr>Arial</vt:lpstr>
      <vt:lpstr>Calibri</vt:lpstr>
      <vt:lpstr>Open Sans</vt:lpstr>
      <vt:lpstr>Times New Roman</vt:lpstr>
      <vt:lpstr>Verdana</vt:lpstr>
      <vt:lpstr>Wingdings</vt:lpstr>
      <vt:lpstr>Tema di Office</vt:lpstr>
      <vt:lpstr>Presentazione standard di PowerPoint</vt:lpstr>
      <vt:lpstr>PROMETEA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PROSEGUO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Rigo</dc:creator>
  <cp:lastModifiedBy>Uleri Francesca</cp:lastModifiedBy>
  <cp:revision>212</cp:revision>
  <dcterms:created xsi:type="dcterms:W3CDTF">2016-03-04T10:12:56Z</dcterms:created>
  <dcterms:modified xsi:type="dcterms:W3CDTF">2022-08-01T11:04:39Z</dcterms:modified>
</cp:coreProperties>
</file>