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6"/>
  </p:notesMasterIdLst>
  <p:sldIdLst>
    <p:sldId id="640" r:id="rId2"/>
    <p:sldId id="644" r:id="rId3"/>
    <p:sldId id="645" r:id="rId4"/>
    <p:sldId id="643" r:id="rId5"/>
    <p:sldId id="641" r:id="rId6"/>
    <p:sldId id="642" r:id="rId7"/>
    <p:sldId id="290" r:id="rId8"/>
    <p:sldId id="300" r:id="rId9"/>
    <p:sldId id="292" r:id="rId10"/>
    <p:sldId id="630" r:id="rId11"/>
    <p:sldId id="272" r:id="rId12"/>
    <p:sldId id="285" r:id="rId13"/>
    <p:sldId id="295" r:id="rId14"/>
    <p:sldId id="631" r:id="rId15"/>
    <p:sldId id="629" r:id="rId16"/>
    <p:sldId id="305" r:id="rId17"/>
    <p:sldId id="306" r:id="rId18"/>
    <p:sldId id="307" r:id="rId19"/>
    <p:sldId id="308" r:id="rId20"/>
    <p:sldId id="309" r:id="rId21"/>
    <p:sldId id="310" r:id="rId22"/>
    <p:sldId id="313" r:id="rId23"/>
    <p:sldId id="315" r:id="rId24"/>
    <p:sldId id="31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008000"/>
    <a:srgbClr val="000099"/>
    <a:srgbClr val="FFFFCC"/>
    <a:srgbClr val="D7F1D5"/>
    <a:srgbClr val="FFFFFF"/>
    <a:srgbClr val="C49500"/>
    <a:srgbClr val="336600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9C57E-9907-47D5-AB40-B9EA7F99A5B8}" v="80" dt="2022-07-02T18:57:22.8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5842" autoAdjust="0"/>
  </p:normalViewPr>
  <p:slideViewPr>
    <p:cSldViewPr>
      <p:cViewPr varScale="1">
        <p:scale>
          <a:sx n="62" d="100"/>
          <a:sy n="62" d="100"/>
        </p:scale>
        <p:origin x="9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61670-34E2-4439-86A2-9C7179325F5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4E89-0D3B-4E95-8CD6-3B73152C8EC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794E89-0D3B-4E95-8CD6-3B73152C8EC8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5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4E89-0D3B-4E95-8CD6-3B73152C8EC8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4E89-0D3B-4E95-8CD6-3B73152C8EC8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225A9-8443-4638-B1D6-F5654E83EB3C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4E89-0D3B-4E95-8CD6-3B73152C8EC8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4E89-0D3B-4E95-8CD6-3B73152C8EC8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4E89-0D3B-4E95-8CD6-3B73152C8EC8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4E89-0D3B-4E95-8CD6-3B73152C8EC8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4E89-0D3B-4E95-8CD6-3B73152C8EC8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4E89-0D3B-4E95-8CD6-3B73152C8EC8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4E89-0D3B-4E95-8CD6-3B73152C8EC8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2F78-6DD0-43AC-8EEA-B5751BCCE1C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26A1-6017-47D4-B71D-9FA6423ED6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31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2F78-6DD0-43AC-8EEA-B5751BCCE1C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26A1-6017-47D4-B71D-9FA6423ED6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87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2F78-6DD0-43AC-8EEA-B5751BCCE1C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26A1-6017-47D4-B71D-9FA6423ED66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431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2F78-6DD0-43AC-8EEA-B5751BCCE1C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26A1-6017-47D4-B71D-9FA6423ED6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129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2F78-6DD0-43AC-8EEA-B5751BCCE1C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26A1-6017-47D4-B71D-9FA6423ED66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5285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2F78-6DD0-43AC-8EEA-B5751BCCE1C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26A1-6017-47D4-B71D-9FA6423ED6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880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2F78-6DD0-43AC-8EEA-B5751BCCE1C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26A1-6017-47D4-B71D-9FA6423ED6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09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2F78-6DD0-43AC-8EEA-B5751BCCE1C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26A1-6017-47D4-B71D-9FA6423ED6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87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2F78-6DD0-43AC-8EEA-B5751BCCE1C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26A1-6017-47D4-B71D-9FA6423ED6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25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2F78-6DD0-43AC-8EEA-B5751BCCE1C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26A1-6017-47D4-B71D-9FA6423ED6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96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2F78-6DD0-43AC-8EEA-B5751BCCE1C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26A1-6017-47D4-B71D-9FA6423ED6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740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2F78-6DD0-43AC-8EEA-B5751BCCE1C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26A1-6017-47D4-B71D-9FA6423ED6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03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2F78-6DD0-43AC-8EEA-B5751BCCE1C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26A1-6017-47D4-B71D-9FA6423ED6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50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2F78-6DD0-43AC-8EEA-B5751BCCE1C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26A1-6017-47D4-B71D-9FA6423ED6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13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2F78-6DD0-43AC-8EEA-B5751BCCE1C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26A1-6017-47D4-B71D-9FA6423ED6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82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D2F78-6DD0-43AC-8EEA-B5751BCCE1C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26A1-6017-47D4-B71D-9FA6423ED6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78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D2F78-6DD0-43AC-8EEA-B5751BCCE1CB}" type="datetimeFigureOut">
              <a:rPr lang="it-IT" smtClean="0"/>
              <a:pPr/>
              <a:t>04/07/2022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5C26A1-6017-47D4-B71D-9FA6423ED66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82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vincia.mediocampidano.it/resources/cms/images/200900623_pecora_nera_d0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bergodiffuso.net/wp-content/uploads/2008/12/buerosso01.jpg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2.jpeg"/><Relationship Id="rId10" Type="http://schemas.openxmlformats.org/officeDocument/2006/relationships/image" Target="../media/image25.jpeg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62121BC-0731-8CD1-0065-0DA08D182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7" t="9512" r="28738" b="5819"/>
          <a:stretch/>
        </p:blipFill>
        <p:spPr>
          <a:xfrm>
            <a:off x="971601" y="189360"/>
            <a:ext cx="6192688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059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755576" y="1260049"/>
            <a:ext cx="741682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Un’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agricoltura sostenibile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che rispetta il benessere ambientale del pianeta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può: 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EF693A9-3E38-483F-8A3D-D360030CF06C}"/>
              </a:ext>
            </a:extLst>
          </p:cNvPr>
          <p:cNvSpPr/>
          <p:nvPr/>
        </p:nvSpPr>
        <p:spPr>
          <a:xfrm>
            <a:off x="611560" y="2407528"/>
            <a:ext cx="7632848" cy="33393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dare maggiore sicurezza alimentare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salvaguardare cultivar e razze autoctone  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conservare la fertilità dei suoli con modelli di rotazione colturale al posto delle monocolture  (con riduzione dei fitofarmaci) 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 sopravvivere economicamente le comunità locali.</a:t>
            </a:r>
          </a:p>
        </p:txBody>
      </p:sp>
      <p:pic>
        <p:nvPicPr>
          <p:cNvPr id="5" name="Immagine 15">
            <a:extLst>
              <a:ext uri="{FF2B5EF4-FFF2-40B4-BE49-F238E27FC236}">
                <a16:creationId xmlns:a16="http://schemas.microsoft.com/office/drawing/2014/main" id="{3437E416-6FD0-2297-3AA3-7E63B896D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77" y="49936"/>
            <a:ext cx="2177766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860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vasfvgaltolivenza.it/3_ATTIVITA'/10_BIODIVERSITA'/2013%20Biodiversit%C3%A0/SQrJCzOUoWouHxn-556x313-noP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333750" cy="1838325"/>
          </a:xfrm>
          <a:prstGeom prst="rect">
            <a:avLst/>
          </a:prstGeom>
          <a:noFill/>
        </p:spPr>
      </p:pic>
      <p:pic>
        <p:nvPicPr>
          <p:cNvPr id="11272" name="Picture 8" descr="https://encrypted-tbn1.gstatic.com/images?q=tbn:ANd9GcTVVI8QBalcMiJNVAGVaLPSr_cp6RebfrHLjDJJ0HwPKeKFqL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7166"/>
            <a:ext cx="2705100" cy="1685926"/>
          </a:xfrm>
          <a:prstGeom prst="rect">
            <a:avLst/>
          </a:prstGeom>
          <a:noFill/>
        </p:spPr>
      </p:pic>
      <p:pic>
        <p:nvPicPr>
          <p:cNvPr id="11274" name="Picture 10" descr="https://encrypted-tbn2.gstatic.com/images?q=tbn:ANd9GcSK0oKDxX-_80HnQSggI-CszqNpp5joM5bEbkZbc5iU7uiH212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357430"/>
            <a:ext cx="2619375" cy="1743076"/>
          </a:xfrm>
          <a:prstGeom prst="rect">
            <a:avLst/>
          </a:prstGeom>
          <a:noFill/>
        </p:spPr>
      </p:pic>
      <p:pic>
        <p:nvPicPr>
          <p:cNvPr id="11276" name="Picture 12" descr="https://encrypted-tbn2.gstatic.com/images?q=tbn:ANd9GcTD21ZmH3TdtSOu2pbYRjD3Cz71lU_bVoBFUh8hBeKPB6qe8v3Cs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315284"/>
            <a:ext cx="2700000" cy="1800001"/>
          </a:xfrm>
          <a:prstGeom prst="rect">
            <a:avLst/>
          </a:prstGeom>
          <a:noFill/>
        </p:spPr>
      </p:pic>
      <p:pic>
        <p:nvPicPr>
          <p:cNvPr id="11278" name="Picture 14" descr="https://encrypted-tbn0.gstatic.com/images?q=tbn:ANd9GcQBIzC2InqurbGdFWvSONff7dV4KXsBVpOF9HDMeIi7PXvAenyp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4618" y="2243140"/>
            <a:ext cx="2705100" cy="1685926"/>
          </a:xfrm>
          <a:prstGeom prst="rect">
            <a:avLst/>
          </a:prstGeom>
          <a:noFill/>
        </p:spPr>
      </p:pic>
      <p:pic>
        <p:nvPicPr>
          <p:cNvPr id="11282" name="Picture 18" descr="https://encrypted-tbn2.gstatic.com/images?q=tbn:ANd9GcTOgE-9R9i7BEEUf7ZUjgN78BEZ_jqvYFkSk_v7brK-4-5R1Lsa9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53187" y="357167"/>
            <a:ext cx="2484000" cy="1652991"/>
          </a:xfrm>
          <a:prstGeom prst="rect">
            <a:avLst/>
          </a:prstGeom>
          <a:noFill/>
        </p:spPr>
      </p:pic>
      <p:sp>
        <p:nvSpPr>
          <p:cNvPr id="11284" name="AutoShape 20" descr="data:image/jpeg;base64,/9j/4AAQSkZJRgABAQAAAQABAAD/2wCEAAkGBxQTEhUUExQWFhUXGB4YFxgYGBoaIBwhGRoaHBwaHR0cHCghHBwnHB0aIjEhJiotLi4uHB8zODMsNygtLisBCgoKDg0OGxAQGzQkICQsLCwvLS80LCw0LCwsLCwsLCwsLCwsLCwsLCwsLCwsLCwsLCwsLCwsLCwsLCwsLCwsLP/AABEIAMIBAwMBIgACEQEDEQH/xAAcAAACAgMBAQAAAAAAAAAAAAAFBgMEAAIHAQj/xABAEAABAwIEAwYCCQIGAgIDAAABAgMRACEEEjFBBVFhBhMicYGRMrEHFCNCUqHB0fDh8RUWM2JygrLCJNJDc6L/xAAaAQACAwEBAAAAAAAAAAAAAAACAwEEBQAG/8QAMhEAAgIBBAECBAUEAQUAAAAAAQIAAxEEEiExQRNRBSIycWGRobHwFIHB0eEVIzNCUv/aAAwDAQACEQMRAD8A5Nh1W8jXvERLYPI/OtcmVS0nY/KpcQmW1DyNAx6nJ2RBCamaXBBmmPsl2N+upWpOIQ2UHxIKVFUHQgaQacsL9EKMgUvFKudAlIPzNKfU1qSCeoQUmJ3BVkhbUxnT4T1Fx+fzqikJsSFKUfIfOmHtf2ZXgFIyqK2ifAuBMgXSqN9xzjpQwJZUErdzFSuUxItt/L1NdoIyvInGvMi+tC0BKfNaj8qlbcsbb6guRHv5VLh8ZgknL3Di1D2/8q6P2c7LYTEsIfZQCFC4CESkj4kmTtb3FDfqxUuXHEAUexiHw3EqSUuAAFBWoHU3ECdb3NAsegqWJOpua7Pifo3Q7KkurRAlKIRlJg6xpeuM8RbUh1xC05VJUpJRyIJBF+R3pVWoS5vlMsbQq4mjeKOUpERNj62ron0OcIl13Em+Ud23aBKviPUgeH1NIfZNlteLbadQpba1QoIUUkDL8UjYakcq+jeC8Gaw7KEYfKlEDLlvIuZlSjJJJM60nXWbE2jzO3ZGJK86lpJWsgQJ2vGwqn9dcdZKVNFsOQEKPUnUbWE3jWteJcBU4sOKXlFiZvBTy2A0/OhqsY6pbSCCsEKUskwLCMoAvMqnyqtRplZMIcnHP4faBaUQe8L8AQkZSVIIggGRfbQjlHsK4h207GO4R54pQV4ZJzJdSJSkKNkqvIIJj2ruzXEW0NMhwBIXKb6DLuSbxtNTPtMrbcQ4lKULBQsEiINr33mabbq7KbfmH9/eQqblH8/ITkPZLsY0GkqebC3FCTnmEzcQJF76zNats4bC4t4NqkKXdAIyjSwMk+9WsTwJ9twoDudKSQlSl2UJMWP+2PY0q8d4XiQ+XA34VAGxBGgBBI0vWr6tLqBkGJro1KksQQJ05xtxtlZwj7BcVBAKhCZ1nMCNLXrl+CS4rGBJKcwclRSREi5iBEelQI413edMlKwI53ii/wBH+FlanCZga9VGTSwTXWTFa5lxnzOsu8fQjDiSApCDckRMeVcs4zjE43CpQ0l1b6Xe8KlCQZCklMjQQRA6Ve7c8PS43nSSFAjex20pM4Ni3ULT3CiHM0JAOpJgUut965jtDtdOYzcA7AY3ENkoQzlJyhwui0G4BSD60dwf0S4lIj6w2kTcJzq9dQD7V1vg2G7plCDEhMrIECTcmPOh2OLOJSAFZsqtEqII2k5SDHnRl2AzmTgE4xEbG/R23g2FvuPrcWkAJGVKUiSBoBJME6mnjsi2BhGE+GQ2FGRPxTF+dBvpAwiGsJ4UiSQncnSdz01ozhOHtJabTAnu0A+E6gTMiL3ot5AJhbQeMSxxPCpME5YSZ0rnn0kcQzsLSNIpn7RcRypyJtFq532lxIDKs1yarbi75MuhBXXgTmrtR5YIIsRcVuvWK2itKZsfE4hTuHT4pJTeSP7ikrESlR5j1qxgcapNgTHIWqPHCfEDrtS+d+RFkDqRJfMa/lXlW8DhgUAk8/ma8qxk+8LYJpx9ITi3dgo5h/2AP61A2ZCh0o12g4Y7iHXcQ0iUtIBcvcQVJkDfSaDYXCOXUUKy5QScpiFaHyPOqbYKxyHkQz2c7VpwmVSWcykpI1ygz+KBJETbyruPB+KM4pht9tSUoVdQVAy80m9iK+Y1C9bYdCleESRNxt5naqup0SXYOcGEzMZ9NdpBgvqxGLcQGV+GSRqbpKSN4EjyrgL3DyVONYcnEBtRKVNoUSpMfFliRFp60W/xVasCnBuyrKtKkKB0AE5dNL2qDhUMuBTYIJtJJO2m1BpKmpzk/wCpwbPcpcGZdacJUw6Uq+L7Jdtb/DTf9FPF3cK6pDjb3cLjOe7XCSPhXGW3I+nKtGeNLGp6bk9dTf3q21jFvLy/aLT97xKgdYQUzodjpT9SfWr2MOIda1rlvedL4X2jYeUpLb4UpBlSSgggHSxg+tc/+kPs4nHuofwllqSQ4FpUjNlFlCRJMWNthVvh2CZYWp1uAVJyKXmzKAn1O2kkmrDeLW5IQO8k2OUpPpmMyRFre9ZlOn9GzehgNd4EWuznYt3ClwqU2XlDKgZohO5MiQSYHkBzpm7JdpnWS8w63DbRGXOYKQQMyp0KTMgA8/STMVmEpSlICfESASQZUAD6Az+Gxm9WMRhu8QptaUKSoRmBMkWOgETN5FxEVauf1E2vAVucyvjvpCbKQ2hAUSkh0GSLCCmSd512oThO0roIWEJXIIB7wJA8Uix3AIHka3a+j4EHK8U5rnOkk7gJmRMftQLjnDfq7Ch3+daXQBIjW9xe9uVMpVVUiuTZ8wjDxLtIpSEShrwEQVOggbgQAOVecF4nLeRIELJOVBMD0Mk5iZ2pGxbh+rpK3LLXIFvu6kwJJvY0xdiUYZxGZYUtSCRJlN4SZGUyIv8AlRaipfTO+RprWRwx5xDyWlBUZHVE/hbUY6aW86v4XCLOiVDnKTB9Dr51PxnHPMMNKahCZyqTZYuJSZIkb0v47jT6iYcUBNgIFZ9dNbruRuJsf9RZvElx3YRjEFSiEtrVcqQd+caUtcUwaeHO9z3yl5wFpUlEg7XCSogzTnhFF1pK+9OcnKUFYSJFrQJg2PO5qTG4ZIaUvMpCsxWpSEuKteQJEgeVrVFeuUP6T5xnH2mfqU9bkr+U5nxnEvrRDaH1TqQy4PWSmrv0V8Ccc4i0pxtaUty4StKkiU6CSOdH2HGVpWpeMSDIVB7wGB5p+VWuznHMN33c94p0OGE5krCcwBgyYNxbStR29KslBmV6kKjGJ1vGgKbIBsQZINcy48cTw5BfZP2alBJBTMSdSfM8qY0OoAUyHEgKAHdhUBGaYyEBJFwTrNcx4lxrGIUtlx0gJWUlITIMTF1SbiDrSKdStwI6MOsEMMGMOLxmLxaQjEKbAjOmCSLjUkCBY6TR/gvFMYt1wvLHdNjKkBIhVviBieQpM4Ric7AbXCiiSkETIgkDUAbpvzFXWO2TTTKmwFnrlSIja1qqJbebCjdS4gBfkSfj3EgCpSjzrmnGOK98q3wipu1PFVuGACEnf+1AwYFa2nrA5idRYc7ZqFeKpFLqBGtbgSatSniV31md6vNZijnVd9k5QrUbUw9luAuuqlxJS1uSImhXkySpPAm/D8Ge7T/N6yup4HB4NLaUgJsOQP8A7VlO9BveWgn4S3gcY02DlbBKh/ppCUKUJIBChAO+sTerL2GTi2ltd2e7Ke7UmR3rU3BI6GDEm1xrW/EsOtDmZlLSz94EqiIFomJBE6V6jCKVDzau6WSCpIAE8xm1PrWdgzNB8zj/AB/6MMYwuUgPNk/EgHMkHQqRtPSb0GaQEWiOm48wd/OvoE4sp/1H0FuCClQF56z+VBu1WNwyMOpwJzFMRlSRqYHiO0kTrRjJ7jPVnIWl8jvqJFz7a1aRg3FRlSsi5BCSL39xTAx2lCpytgQCbHX/APmrb/adwhJDbYB/2lXzNFsxzmT6re0BYfs7iSkLU3lA0LhSkG296LYTs0sKSoutokT4czh8QtGW0esGmDslxVOJWpDyEqdQMzdolINwBpIP5E0fw+ASFCFqzJAhJcPhi4BSmBGvn0rC1PxF63KY6/WGCSIOOBbwzJW6tJOUGACM1wPhnXQSelURxZhejYgEkHKNZG860e7SYBT+FWkEKXEpIGt9Py+Vc94UsSQbcpEf2q5odQNRXk9juLcYjU7x9AKob1EG4A9gnqb9alTiPrCA4lSgpQIKSVKSNlCB+Wm1L+KxAtuYv/IvW3AOKJZLiHFZUnxJME30MQDtB9Kr/Eq3KBk7HtDqIzGTCsZEFIBClaqEpEiSLZjE/nXH+M4wl1SSTqQfQkA/pXTRxdpDYcDjixoNpJPIgXma5Xx/FodfccbCkpUc0GJFoOnWg+FC3Lhhx7/jDaeDCrWghKFq0jKgn2gU+dhODOtsjOypKisk5xlscom/lVLsZ2hw7OEKcQtQyuFQQlKlTIABsDpBqRPbhu6Wg5lVNoCfisTmOZU1s20Cyva0UHYHAE6HxDDhxhaCMkgxJGouD8qQMOFOWSJMSarO4oOOMd4f/wAAVruTf5CvXOMd2SG/KRHrWd8P0hqrOT3HFyGwIZ4LinMKtalJCkkaZoII3mDtM+lWHeOOhtLmGZW4pxS8yAc4A0PhUpOYUm4nEqeMZ7nYn+tFMHxAtICUyooJ2vJi2sCRubVFumXeGxz5/GWq62sGQYIewjgSqWn0yNO5POYEGI2rVnh7wIUlooi4U4sIiN4SJ/Oj6OJrUrMrwpNokHoSTpET79K373OCAkrSgKUoWMJChc20FhYnWngnrEcdPgct/PzlJXbHEFKs7iSpdkqQjJljcG5PQ0Je4kXDKlZ1AgnOdbc+dF8H2aGIJKSpEiPhKxbYxcH09anxf0euonM8zGokK68jy+VciVKTgAGRius4gHENLU3nSlWQKjNlgAkaSBExtVP6o4kyW1gf8VXjpFdC4NwdtrCutvuIWkOocOUkZZGS8HNEx6TU2BJYxPdSAhYKU8gSCUKEzYEEUTXKpx/eL9fvAnNm2FG3drM7ZFGedt6I8O7DOPqymWCRKc4BB/65gqKYn+0uKQVIUUhaVEKhA1Bjy9qKdk+JjEqU06oFc50KGsSJTYchp1NEbCMbPMCy3evInHuIcPcYdW06kpWgwZETyUOhFx0NRIrpP0u8GTnbxDfxqhpxI1MA5FJTqRAy25CubEEelXarAwlXmMOAhqApCVTzn5ijqMey3dKSCdZcKvmaXONOeFlX3VWJHWiS+BfZ5u8KrWip9Jn6hUfMslXxBEnxEdBWUBDAFlBc72FZXeg/vHYM6vhePOrWlKVJTmNjEXtqf1q4cO44rxuOJTvKSE2MAXO/lS6ESg+Ip1vI25AXFOvA8cMSwCVeJPhWBBuN7jcX86wviWpuq5U8SiEB64gJvDNukZAlSjtnSOuwIOh9uta9vOFd3hVZZyFJBnYi4+VNLGKBU4ChxPd+yoH3QNfLrWuL4e1iWHGilQS4ClUggg7ETyMG3Ks2v4naloLE7fPmMVB7ziHCXII5b+ool3vgA60Hdwq2Xlsr+JtRSfTQjoRer7K7V64EEZEQZeYxKmXUuospJBH7HoRamd7tkwXQ53C5IyrUV2jQ+EWVadaSsU9aaHO46bWqlfoq7TlhGIcidI7W9pnMMEpw+RAKCsEJB3iRNtKXOH4gr8RCSpRnYSTfTzqvjCX+HsrQCpbZWyQASY1Gl9ABWnCME+EiWlgwNhPsbil6GlK6yPPRPviRZDjit5hWutj60G4hiBm+HaJijOEYdGaWlyBpGs/P+tVcThjIUpJF7TaOZgi5/erLCRWTmDEOEYa5n7SfK1KzmFXJhJ8oPOP2p3TjCmxECABY38xB8q2xGDSbrhJyzIEASbaWB9daCoennHmWNuYisTBbi5NpkRFTDh7gMhKhcagge/tTlxTsw413RbWHM6ErRYiM3xHcWNvzonwbg/EAbAp0EqKQLeZk+g6zTWuUDkwPm8RQS4SkDNYeED5D51GhBjnH8vXXeJcMDOFU7jAySkA+FIBJ/DpcnyFKbHGMKu4YFtZQg/KK5CCMiduPkRPyKnT3voNB+wpk4Pw15ZE4UrSTeSW/XNI+Ron/AJlbRJZYCT5gf+Ik+9MTCA+0h1DiznGh8QAm6QBHiBiCTtVbVakU4yMw0Y+II4twLCtIQ44ooKpGTOVidYkAEj0rOCt4TvghM5nUqZOpBzg2vEXir/aHgmbCiB9oySpNhcT4hA6X9KAcFwC8S8hLHxJUFqVsgAgyT5iw3qNLct6kgciE9jYwTGHhzyX2S4lbiCJQv7QoCIubDQHXpUHbHhxUyh1JzBgEKEz4TEnzBiek0M4vjhgOI4hOXO054in/AJ+IR5KkeVbu8bxOKZDeCQhuVKS4PCAkRupXORpes56LBduz5/tJHOIQ7L9j1rw+IceUGk4loJaRv+JK1crxA5TS6rjCVNskyH2jlUYsQkykzz2jqac+z+FfZw6G1qQtSBl8KiRA0vFLr3CG0MrS6QlZcVEQbKM3I05VcyljYHGP1nfMPqgLjbj+KWp1vDqAgBRT4s2X7xgaxFhTf2F7JMoS1iH3VZ/jS2AU5eijqfypU4E4tlKkoXYq26UURj1g5yolQ1v/AC1R6vptjHEtDThqwQZcKmkvuEfaEKWA6YzZSonLOwGluVA+0vZtnFZlN/Zu6lWoUf8AcPa+tX8LhSR4RMkmOpMmrX1RxJ+E35CfeNDVQWMtm5TzOKBRhpyvjeFfYhl9Nh8JFwfJW/lTR2XxocaCVap0p1+rrUMq2gUj8aZHUwRAqhj+DtkAs4funbkFKSkLKdsokAHY9a1tL8RAOLBgxAQIeOoHW0JNqytW8eCNPesrb+UycQgrFZ1LlEDYmbwNI86h4fxp1hag3lBIgggRzHqL+9XMFw5TiQc4jSyb+pmKH8SwLaF5QrxWJE79YrF1GnDLhhxKdLBm2iF8F2yeDie9VKCcpypAjTxWE2qLtdxJzvy0FrEtiAlREzN7eVDO5ASIAvptc6f3rMVi1LylclSQEza0SRpf+baVQTRItwsAHWP9S/8A0pMS2GnNVBZO5OYk+9EsAkuLDQHjJsDb35WmjBUqZzEzNoiL89La+orRD6xHiJNyD7xfbzrUFuPEBvh2fpaTYns9sVzeISOnX1rbBcBYQR9n3itQVyRHlpPSiWCxBj7Qd4mPEFibSdCbgfKj7WEacb7wIWgC5mI9zt5RQli54lV9JZQMk5EBMYuPAkZbfCABA2NrDapfrczO0b5euoN/5aiYwTUQJIJzeFSbH3tbe1SuIw6LlSdNM07zoka9ZofTMRuBglDithE7Akkacpjz69KL8P79egXA/EB0vf51e4SlD6JZWG8pKVwkFU3ggmYF+Ws1ccYdUsI7/IlN4SAVKFrqtA386x7viQQlV7jlTMHcUwLbLS3322zlI0SkE3iAdz+xoK3xnCk5g0Y0KSlBnpJUbelMPbfhSsRhlZBK0DME6zFyPOPl1rmOCcGU6Rb+Cav6LVDUVbvI7nEYj9/jyV4ZakN/6KgFJzX7tyxKYi4ItyoyzwtC0pcYdMrhXeK8ciLZQTlT7WpU7AYJTzriiIYLaml/7s2w6j4ula9nO0gwC3cNiSciFHKoAm42jkrUdT1qv8RqdhurPP7w0APAjwODIdacaccW6HBlUVKBjcEAWBBIPO9cexOCXhXlsu/EiROygdFDoRenjA9qWXUYj6s0rvEy4AuVFRixCQedoFLrnCeI41SXcVkQrLAmAQNYypv73odBYas+qcff/EP0Hb6RAxg0f7IcdTh+8beUQ2fEkgEwdCLcxHqKhxHZJ1IkutepI/SlnF8PxAXlSnNJgEGR/T8qt2+hqV25nGm2vlhxH7iHa9DDCXGwp0LVkHeKjSZmOgoR2C4/kxLqJCUvJzBPVJsL9Cfas4f2SSplCMStSsqy5CLXUAIJIP5RTFgeC4RsDKygRooiT5yd6GilaVIXs+f2gMARBvbPh4xOIadmE5MiwNTlVIHsTWJISkJTASNAAB8qNYzApWJBPpf3mqKuEK+6pJ/L50pltI+eOQqBgSBlwzYmOU1ItoEEESDrWf4a8PuE+UH5GrP1N2bIV7EUG0wmIgdHCykwgjLJMK6nnVg8KcTAUEgnSVATRbEtpaCe+OUrsEgElU2sIvQDtEjO0XG86C0Qgjvc5KZNzBsQT7UD4B5PMal5A2wpwvhxbVlcKRmPgkkifLQ2oyVLLSw2oBxJsBlvGqYAtXLu+WIUCcwuDqQRembB9rVOF1IQltzus+ZNySn4jfS17daUUfduB6nWiUuL9ocQuUlxUaZRb3gVZ7PcXSUFC3MjoRKSTAWkEhKSdZSTFuYpdXndchMqUTtck+QrZ/gCziWnFpKUJAHiBjxGJnSb6dK0GpVx85xEZ8CGMa7g86pS9M3yQRO8EmTeayuzscUaCQEpgDQACsq0pQADd+sjcZzDEcLejK24UpFiACNuetAMVwl5M+EkTqI9+c0/pwq1cwANzP5fzWq3at9OFw4cc+KQEAkJKp1Fri0n0qVsW3OD1EUXmngCIyyUzf4omZtsQJB96sJaU4QSkKmbwZNtyNo/at2+1yFkAJWkm0hYP6Vue04iO6zHcrWT+QEVJQDzLv8AVtj6Zq1wRRMwUzB+6L31Gu/KrjPBsniOUc1nw/O/5VFwfi68Q6GlL7pJBP2YAJIvEnpPtRh3hgS4EobQuQIceUVkGSDCSb2iwAqlqNdVS208mKs1Vp46kWCLYPgzOnbIkq9MyvCKj7V8acTh1td33UhMyQpRB2J200FGeGpcBVnWVg75AhKY2SJkigv0h4f/AOP3n4TlPkoiCfJXzNU6fi5fUCsgAGIbJ5aK3DMUasuOGKEYJ2I5iiSF22rbdeIkNCHZ3i5wz4UT9mrwuDodFDqNfeuiY5xwLbKVoS1qoqgTyA8wZ9K5Di1xeqannHFJQMy9kpkmPLkKxNXoVsfdnHvLC8zrXHO0zeBazvqW4SqE5EjXWNrdda5dxDHIddW42koSokhEzEi/SJ2p1RwtjEMtN4xxSiiCcspBOlyJJt5TRhHBOHtpEMMxpcBR/Oaq6XVU6UHgljxx1DNJIgn6P+OpLHdGAWydNwokg/P2oR9IPDUrxKHU/C4MquhT+6Y9qNr4fhkrK2Wu7MR4FEA/9dKHcfVDYST94FJjzkHlTDrS9nydSxp6gG5gfCMhtISiw35+c1Z/xFxAnvFZdxNVQTWy0ZoE2n3ozycma4AHAllOICrhWbzNS4ddwdxVW4MVYtl1AX+GDPnOlcPwgMygYaGsO7mH6VP4xoD6ihOAC1HwAkg7betHcdxV7CtJK0tlRVEQQSCCZHURfzFW6LwzbTM3V0KnzKf7T0YlREEfM/pXr7gaSCshI63JnQBOs0Od7Yr2Qke5qpg+Ll91RUlKnUgFvQQJGaOul9bmnaiw1rlZRVSeYdPFghh0oKs4bK8tpSToSDYcyOU0pP8AanEx/qEDoANvKjqXklXjKUhcqUkeHoJ3XJi5gW0pM46x3Li0cjY8wdD7VV0l5bIYw8e8I8I4otTis6yorEAkyQRe3nce1HnnMxLQSlIWk+GCZCpkqKbDf1Gtc3ZxZSbEg6g9do60xcP4u7iAvvUpbbOiEyCZNyT1NRbpiTvjlGTgQQ44ptamwcxBKYF5g7elE+zPAnBiO+eIQiCCg/EoKTBFtNdb7VMlSUKCm0hKuaUgek1Ph+JOJVO5sQoTIO1WUwBiE9bdZjI2620nKywGwRZcwdDJKjcm0GT7VbCUnIpBKiYOW1538tefyqjhSFslS86IuQk/Ff7oO1tdJ51cx+EaAQtCQtcAgqV4lW8Jkg7SYja2lLOorVgpPcSUYciXmFtlIJXB3g216iayg7WFgf6iB0UST6mb1lH6Ke0DLQlwkpZbhQ7tRMlOcuHkDMnVIFIP0gKUAtCiSUqSoE7g7+xj3rpCXG85AKc+4kT60q/SbgM2GU6kSUCFf8SdfQ396yPh2qKX7W6b94pSJy7DPGQR5/KjwFz70uYYxFHMG9tvXpXHMfkYlvDOltSVg+JCsw9K6g26laUrEEEZgfMVyN5+mjs12rabw+V5UFBhIAJzJNxHkZHtWP8AFdGbAGQZI/zFtzGtvjAUgqShR8WUAam0g8gCOvKpeJMh5hbahAWgi+okW9jFKX+dGyFd20UgRBMX20FL+P7QOPE5lHKfu7e1qo0/DLGfONuDJSlm5Mq4a1tDofSrwIiM1VmggiQkDoLVjWEzmAtI/wCUivVbgRzE2aexORyJZewrjiRlFudHOC4JDKYAlR+JRF/LoOlWU4FQAAFgABH89a2ykRtXntZqWsO3oSxShAyZOhdScvOq6DU6Tas4jmWJuVVMlcjKQCnrVUH+cqmbTfc9BvUETgTI3ODNL0JSaqv8BIIhVtrctd9aNHAEAKeWGkEwJPQn00OtDe1z7Rwf/wAcKcCXE/bfduDJSfvbA+Yqxpy7HBPEcNQwOJDhuG5/v5Y1BEabyTFbJwraHkBKu9JkKSDPUaRuOe9Jv1lRSJJPrUnD8YoOQCRmGUwJN/ketXhXzI1T2NUcHr/E6ky680EqLfxSENNpG0mVqPwnLAjmDfltxbhDmLZOdCUOJu1e83lJ5BQ9qq9ie0Hftltw/bNWVJupOgV57Hr51fTjHGytT7iQlJUQlIElOombgxWf6jV2kYAI/X2lFwT2ZzHEOESCCCLEGxEWg1TwvEO6dS5uk+43HtR7jalY1SsQwyUJKZOYgFf+6BpbrekxzDrVN8omBuTzivQtixctx7icgI4jniO0yFlQYSS4lB7tStTm2AOkGNaCnhbq/E84Mx+LVRn5fnWvDWQ0k5bqIk1cU9IGvWd/2FVFUJkJNBNMgA3yFrhaUwELk/ekQSTyOkdKmWCm0Een51knp0gT/arOEcKlJRYlRAvA1MDp60RYnuM9JRyOJTS7eADprWheicovz59KY+G4FlToR3Reg/a5QQhETIJMZjm2H51vxfhrbgL7ILQHhWCgJAI+8L2HOOVL/qFDBZW9QZxKfZ3jCEuBt7wyCEr5Zp8KtimTvoaP4l7uHAsgLKjBUSTJM5W0ATCgNouJuKTV8LBSo96FQRORtS1eIxoJ3qrxLtK7hQhptslZAh1xJCiE2AvuJIzawah9IXbcv5SLCccTpP1zDizy2UOfeTIsfUVlc+dwYfPelKwVQSM4G0aelZUDSPj6jE4Eb+KY1GHbUtltIVbUWudh6mkTjnF3nkKDjhIIPhFh7D5GukHhyFIShxJcFpzEyY5waj4jwbDOJyKZRG2UZSP+yb1l6TXU0n51LH3jDpuOJxnALSUmSBUiXY3p+f8Ao7wxB7pxxCv90KHrvQfG9hnWx8SFDmFET5SK9BV8T0tvTY+/ErtVYp6yIupcCjua8LABAMH1mi2M7PPIbTCCd1ZbnppqI5UFWmLfz1q3vV+RDqrB5Mmcfm21aINq0SmscXBianEs5xLTbkVYWvpqLUPBPrVhtwEc/KpxO3QvwzjzrdgswNEm4PSDt60ws9o21Al1BH/CT+VJWHZUtwJbSVKO0H+oFNfCuxzqruHKn8KTJ99E+5pNlFb9iLZlHcYeA4ZvGpKmc1viB8JT5yCDRhrgzKLKUpzysPyEke1ednn2GW1YdBAymVZTe+oJO9EXHcKn41Knof00qn/SVBuP1lcuTKBwbX3UpF/wknyvRbhbRJgITA3gD86H/wCK4WfBnXEfEYG3LU3FutQP9qj9wA3yjLz5T6jQb01NOueYJJxxLnaLANFV0tkOAJeUSfu3SUiDKxcjlQZrhTa1IS6S8spKcy5AAMhWRCYyAg66adK3Xx6ArvkqUlXgQ2jxOEr5ibaHU8qrtPPNB0LWG0IHxhCcyinxEgKSJkEpJkiwjU1matGS1gvA4xCQrjOOZz/j/D1YV5bKrgXQfxJOh/Q9QaF4TxOpE2m/lRLtd2uGNUjK1lCZykmVqnnFtpgUBw4X3kZSIEqkEQNJvtWhVW+3LjBjbbG9I++Jfx3EFs4tSmCUKBypyawpMEAdZo32cZcaKnVqJW5BUlXiFrgmdVXqrh205swAzQJVvRZlQpmQw6iqWzWPtD2H4mJBKADzR4T7aGg3HgHFBSUgrGmYC+msRfrUgBzA7V64iR50IEZkiCGsKSchSptZ+4qIV5K3qR3CrR90yOQn+vvRgtFSApSoTIy6Ek6QmbD+tOfDMPlbSXEkJIyqbMLm1gVa3Bm+hFqAgZxC/qis5YnFyd/l/PWt14sEa+ShsfM079peAobTnTmCSCQAArRM5VAzCoB86X8FwoOoCgrwqTmyloTESNCYrjXiWF1O8Q32e473rBEp75sgKmwVJssxz3POrOHeWXFoWM5HhWJhGVU3i94jrSrjnxhfE2MxScuSAkKSfiBEDUC3WL0YGPU80JGRC5SoFQlMi2ZURmIPwmLb1RbQNuJQcGV3POBxBj3HW2XlJS7nSlQAUFqIsRInKZI0N6B8R4kla0nQpzJSokmJ1Ogi8c/Sr+N7POpTDbgUnMRmSbJtAQokAHQxMR5UOc4MtkBSj3gIkEEwImbxl1Ma7da10QADmCWwJWlZupCFn8Shc9TWUcZfwxSCpDwVF/szqLHQxrXtHzJ3R/zxUBNevL/npUaK8GBLhm9boVtqNxUZFbCuMkSJzBbtn/qd/Lb3oJxLg7bv+o2Uq5xB9/7imEqqVjEFQgi3Mi39as6fU3Vn5JDAEczm+P7Gup/0SlQ6nKY6E2PuKFf5YxQVdo+YUj/7V0Dt7xQ4RtoohLhXYHdGUkk7jxRvvS5hu2q3IStDZvrcG/rzr2NDu1QLdyg1jZwOpRR2VfUmDlR5qn8k0f4R2JQLuqKuc+EfufWKGr7WPEQnIgdBPzol2ZxysQFpcWSUkGLXB/qPzqNTf6Ne/GYtrHP2h1vF4ZnK02ApR0SkW3uY8jcmp3Xlr1OUch8poPh+HJbWO7SBAErNydSQKKBdee1mtssI2niATiKvBGe4dxTZE+NJR/xUDH7elE1KSRMSeQJv+lacbbyrS6N05FfNP/sPUVqz4kwAQdydPbnWtprvVQHzDUgrCTxNiO5y5U3cWVfhJ8A0OaZ8gah+upQQVOKUU3yoQEJJ9bx0qt3TgHwJNpBj+CqLfxeIQd/4Kv8AqkDiBtz5l7H49SMM6tmW1BEyPiN5O2tzfrS52ecdIc70+FzZROaTYnmJHOjf1vuwoLVIKSCByPOhpAFh/bzqpqMHsSxUOJY4aw2zZlCAdJF1e8zVrFeNPMxoTr5Tp8qoM20MeVSqctSMEnOY49SphMO0o5QooX+FQ/erTuAcRqCRzH8moPqYcOYgJP3lSABE6+g01o3wpRW0pLDqs6CCS4ISQdMpvlExfWI51D2+nzFcLwJSdSpIRmSUyJEiJFareFjRvC41rFSyT3imk+J7LAKhYx5/vUT3BGycqSSZggE2Ov3hGnWiovLghhgj+CRmCWeMKaWCB4SbmwUCRGZBIISsA2N6duz+QolkkpULvSMylDmBoqSZG00nu8NYCTnJVzSDmN+iaGNdsvqT+RKD3R+NBgTyI2SfnvU3VNYPk7klRjqOnaLjDn1J7IFtFJyrWQCoQoQYIhQI9ufNI4fxhxKVBx9JJRIUUFMg2ix1qPF9tncUl9DqQltYHdAbQdCfvSN/lQPFYdS0JUkkQANjqTE9Jqxp0sClX7gL8vcNYjikiO8QZN8oVprJ/hq1jUupc+zQATAAeEmLwUjNGgkyT8ZpUwOIWlwZk50g6p+flrT5w91lyFhxSHIhM7eU6cqtrVxBttAaRDHlIWwVOd6FgCNSBe6j8KQmwJkwBrpUqH+8PhAZSkKISUSCQQCkfi056+1Wjgl+MnK/mESuxjrEaDSDagb3DXs3jQA0BAKTmIgC5SfhGviTJ9zQFGBhB0I7jhg32FoSoMlyb58sSdzGQxeayljD8KISIdZQNkuSFATbNJJmOdZSC6Z7hZjiq5mvYryB+ID+CsWkgWBPU2FeTXSWt0JbLqO5smpEsXgkA8tT7DTbWq5UtxsBpQQoKKXCIMDKq+vkaqr4Y82CppYLqikGwgDxEk38Srxm5AWqRpgOGbB9pXs1WDgQ2lhCbq91GB+1RNcSQ5nS0tKloAMf8hKSByPPzoAns4pR73F4hSoBzpBhBFtj8OhNudFeDuMg5GGoQBdYTA/4zqd/ai9NK/mU7iPbof7ifUd+ZzL6QMcpwoUoyQSPy09xS1hX4I86bPpWwJaeSoDwOnMDyUB4h+vrSS1XrtI4spVvedkeIaU7c+dXuz3FO5fQonwq8CvJW/oYNA23KjfXTbahYpU+YJ5nXsUVLENKAOaCeWUiR72PnWhbShanVLPqbQNo6XikJXa0Jbb7tKi8keKTCM2mYgXUY2kDSnjsT2e+v4NbuNU6lRUoNlECEgXOUiNTp0rFT4Zb0DgfrFFfeKXHO26VHu2ElQOqz/6p1PnV7huPeUAVIX0kEVb4bwplnwtpFjZRglVyM01bDo1E209TWglVdYwg/wCYO/bwBIMRxZQTCkqEc5/X96A4jjYQc2aDsJk00KdnfMmNT01B6denWqeKwOHdjOhEkWJEH+3Wj4M5bMeIrYLiCn16EJFyTqeVH2TqBf5mrGE4APhbSVToBf8AtU2J4UtsnW2oM29v1qtaRuxLdVitKgEVK3EVXIO4/OflUrLoj8xf3peI8ybCICippZIQ4YJB0IsNec5T0VRXBIU22vvgGmlpKUs/EuZ+LMJk636jSKCOPE2QkqnkNPI03cDRmSFuJHfAQs63A1GwkfrVDWsUTPj+fl94G1ezI2eHJSMpKW2AEw2PDFwfEZ12POq/HMU224kqmFARAkSOUbxFecTCG1ureIWFQEo1Ji4nkQSYjY30FJz+JedcDji03TCG4ISkAgaJUCdNT1NM0FNjvvzx/PzMBreY0YfiKMioBRqbhLexI15R+dJvaptDzgyKzrKcpUSSQZtGmbXpWmLxWKbUcqG4P4EXI53JPPeswrkIU6t1a3AUpShScuu99RE6GtuqplOZBsErPhppspKMywCkKmYO+th/1qzwV3vEBIGYgwUyBIgkmZ0iquPQFdJGnnQpWEcbIJBSbFB/9hTl+YZg5OY5sLSUCDlSUkRkjMZMIKUzMazPXnVLuylCSiJtmvETsZ1tod4q6x2hWQUIQjMAM6lNpgEgG515iax/hyko754JDZPwwTAUZzBF4GkA86g2BOzjMMgdYkWG4mpBUM0FPxAE2/SKOcO40cqlqAUAPCInMq3oAJBoOUpkpaKQAPhFpTEgwTYidD7aVa4XxBIu4gKSqxtJOW4GsWob3bYQsX6QhTDcCccSFud2VqkkrRKtTEmeUVlMaXVESkAg3Bnn61leXOqtz1O2GAf8ZynwJSnreh2O4y4vVZjkLUEXiTlFQd6a2bDgYEsVoO8Ro7K8TCH8hPhc8Pr90/p6054p1YKUoRmJ1JMBIG56nSuR97vNxpXROG8TW419ZbGclIQtEgQtJIJvoND5GsfVUZIcD8IOpTGGAk+JQ2l2HnFuFYWUNm4KQCVDKBe23SrXDeId4LNKbTAKSQBIMjbQ2FuRFB3u0+GDjebIp4DLmTdKSdQFnra1CO2XFnFMwCUyoCEyJ1ta+1KFDPtRhgn+cARQqsfue/SjxTCrwxaUsF0KCmwnxZVDYnQAgkGuUtKo+52ddcTEoTv4jf1A3qD/ACypKoLrcxIAmT+Vej0Yqor9MNHnR2qOFOINUqKucKwBfUZJCE3UfPQDrV0dlnFfCoH/AKmjvBuEqaZyqISsqJmbGNJ3iDV0uAJTfOOJRwHB20qkjfwgiNN+u+tdhSv6twpEmFKRmPOV3/Ue1c8wXD1qeQ1HicWlMmLpm+nrTp9JOJgIaA8IImbCAP4f+tLDHBaJGfMSmXgQQM15139TNqnbcmyo0vN5jkfLaqrqUpyzeLm155gaaD963TiT1kzF/i9T9720pWJBkoZCiAm6VKKQJm8gWA1Fr6xV1vBtgnvliwy922SpW8gnYQdBNptIqz2W442y6W3MoDqvCfwk2g3sk6fw0xP8BS2FKwwSl0qBClCbSJSCIIEaRe9Zmr1pqbYRj2P86jK0z3KnDsSpjxFCGGgn/SHiWRaFKUBYzrfQ9KI8TwwdSHWlAqjb7wG1RYHhzbRT3i0qcVYEmM0TEAnxKAtOpFFyrr1rFfVFbA6d/v8Az3j3VAMCc54oGY70ZkqCsq0t6yZggAHWOVbcOIzJK0AJ3C8oPnCRM+dGe1yQ0O+SDJWnNB0nw5ibwL8t6VjxcAx3ombhAWs/OvRUWJdWHWFVnHMJYjFKazeFeZMiEtFKTykna4Mikr/NuJQ6paVZcwKbpkX0IB3G1NPEeKBZTqczaZKjHNJOVN5tvSgG5IzEmFQVKnTQ2MgEeVPrpRs7hJtfbNcO8cxClqcWtUm5VmUR1Nz/AG2q6nEQooTrP4RI5xE29qpZgRCSfCDp5GI6+XOpEp7tvOmEEKCbq8Rmbaac9Kt4x1EZzzDja15gTFwopGZKZ0IEGwvf10oXjXFOWIAImwBGUz7esb1VZSpclYHME9ImJNztWzTy5KsxQJkxE7CE9b6cpruZ0gxGBXdYVIFoNasLU86hvUyEJk8zAq4lweE3IkKEgHnco896zEoLTgzEApOZKgBoTIUCNR50W7AwJwbmNScG2yopal15RtN0gi0idY66TV0EvMu4dSszoQZUQYzXi51hQF96x/BFaEFkhKHUkrVa2aDOnmKusuys5YywJVN1E2E+xHvXndReT8x7H6EfzqPUExIe7O4lRIU0ANJKhGllaz0q7j0DDsHvVAqiE5ZEbW3UdJJiYo3xQ4xRUG1NIRNvDKjAt97e/KocJj21hSVJEjwlJmZAuSk3H51tesrKCshFbPMST2yxX3XFAbCJ/MispjcewE+Jq++ULj0gx7V5Qf8Ab/8AmNxAL5WhRbcBSpJhSVCCDXqXK37UuqOLdKySSRcgCfCBt6ChgxEUN1BBxGBscGXH3bVVOOUElOdQSblIJg+YqXDYdb5hOg1VsP69KsI4ahCr+KPn+1AFVR80NSXO1ZTwmEW5f4U8z+g3ppVizlSFGcoAkxJPM9aooX/P5tUmaq9r7z9pp1Uqn4mbqxJG8VVfXnObdO8fyRW7xqDvMulCojXPgyq1jylOVZzCTACojqOVGeHcWKdT3jZ1QuMw8jQxnhYdXCQpSlfAAPeAKZuzHZBAfLeJXK0oDndJ0gm2ZW+mifU0570RSczPv2L9Xf6xnwON+rhK0spKEwQSmSkqFxm1Bv8AnW/bTg63inEtHM2tA287HaPOjrrCVoKCPCQRHL0qpwfHnCMBl2FAFRPkVGPcX9TSNB8Q9Ysr8eZlWhXGQOf3nOnDlUJnKPiEST0997aVG84B8JB2nUgag+ImOnSmfieFacWohIKFXSfvJtMSL226VSRwRuyUua9Qdddr3/fWtLI7lYo3gRfxCUqSQYBJkdAdxe8ct/enDsbxr6wk4Z8qS8hJAMwVo5+Y99DzqmjsulChEmNLpAve9r61Rx3EWsN4kKSFpMjJc25ncedV9Vp1vQjz4nLuXgiNnEuCGUlqFJgIUhZsABZYIuDMSQZsCLipAhLIDjv2j4QATJ1A1SD8M0g8b+k11xARh2+7UR41/EQdwgee5qPslxR5QU28FqCbhxQO/wB0k3Mm9ZQ0GqNXz+PHkiOKwTxftDi+ILgHK2k5g0nS34vxHztVxPCX8oyJVpokJb1/5HMT1gUfweGZYOVFzM2gaySd7+dWVPkgxB+QnXz+VbiKqqFQYAkByOol4nB4kZQWSIESVZtyf15URa4erKlwnKYuSJBPQ/DPQ0dVizbMJB1Hxab62qZp5EyBrYxoZ5+2hpgIWC7swiZi8EQT4CI0BN7mfCNCOuu1at4MqOSAog/ETYWm25pueSgptYHQRKfb7vofShmJ4CVQtlQTGmpSPIi6fJU03IPUEH3gNc5oATaZ8SRoBeeU21qthiSCSYJEaA66jmLb0UxuAdRHeIVN/ETmndRET+fqKruAkFwkRoBsNyBr+dTiFKyH1lBQhAj4lGPEekak/nWuSdyAAPCBOU8jNtdTWwUPizfECbAkAza40/eat8K4Y46oITc6kyQEgC0m0eUfOokRn7LEvMBtRgIJBCTqDBA8tRXmNwqWEPOrVCEnOAnUgGQn3MCfOvMViWuHoIT4lK2J8SjsonZIpT7QcYcfwyEqIlaipXQJMi3KY9qyG01hvOPpJlpDlZNxPtOt4EolI3g3iPh6+YoY5xZSgAQSlIIOaxvqbHX2qvg+DOwFFJ7smJNjtEC5vNX8V2fU22pZWhOUSoKJBM7A6KPQVqLUqDAkEnuV0om+WZ9f1rKpN8KJA29/3rKZ6UXvE6F9J7SQpsgAHKm8f7RXP96ysobuzLNv1n7xswIjCiLW286qEVlZWdd3Lnw/6W+8kbqeNK9rKQ00kkWLFvWqSxXtZUr1ObuPnZNsJ4e8tIAX4hmAg6HfWg3Dnld2peY5w2AFSc0F0WnWOlZWVXH1P9xPPar/AMphn6MnVFeIBUSPsjBJNy2JPmaLdsxGWOVZWVTt41zfYfsJFH1RY4So/VX1SZS8Mp3HiIsdrUW4G8oqEqJ8yTWVlbh6Eb5MKY0+L/qn/wAE1yntxbELjkPlWVlHR9UVb0JV7Ktg4lIIBHUdK6DjLKjaP3r2sp13UQfqlZoeE+X6VVZ+FH/7B8q8rKI9wTPeJiA5FoNo2rED4jvl/wDrWVlDBl2LkbRpVngR8cbQq3qKysoq+4L/AEwqtsd6tMDKYkRb2pR7XYZDZhCEoGcWSAkb8qysqzATuUOBNJU8QoBQBAEiY8PWnpCAECAB5CsrKB43zOS9sFk4h2ST4tzUvBT9mTvmAneI0nl0r2soP/WWU6h3iDYyrVAkJSQYuPGBr5WocpZWpIUSod0DBveRe+9ZWVy9Q/EeGME2UgltBPVI/asrKyplc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286" name="Picture 22" descr="http://www.terraoggi.it/public/news/medium_10biodiversit%C3%A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7718" y="4062588"/>
            <a:ext cx="2772000" cy="2081056"/>
          </a:xfrm>
          <a:prstGeom prst="rect">
            <a:avLst/>
          </a:prstGeom>
          <a:noFill/>
        </p:spPr>
      </p:pic>
      <p:pic>
        <p:nvPicPr>
          <p:cNvPr id="11288" name="Picture 24" descr="https://encrypted-tbn2.gstatic.com/images?q=tbn:ANd9GcTRkpeo6zbrcPo5psoVOHGS5rJ_LYtYafgthifKiWFWc7Qo3UiZ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4286256"/>
            <a:ext cx="2476500" cy="1847851"/>
          </a:xfrm>
          <a:prstGeom prst="rect">
            <a:avLst/>
          </a:prstGeom>
          <a:noFill/>
        </p:spPr>
      </p:pic>
      <p:sp>
        <p:nvSpPr>
          <p:cNvPr id="11290" name="AutoShape 26" descr="data:image/jpeg;base64,/9j/4AAQSkZJRgABAQAAAQABAAD/2wCEAAkGBxQTEhUUExQWFhUXGBoaGBgYGSAcHBwbIBwYGB8fHRgcHSggGhwlHBwYITEhJSkrLi4uHR8zODMsNygtLiwBCgoKDg0OGxAQGy8mHyUsLCwsLywsLCwsLCwsLCwsLCwsLCwsLCwsLCwsLCwsLCwsLCwsLCwsLCwsLCwsLCwsLP/AABEIAMUA/wMBIgACEQEDEQH/xAAcAAABBQEBAQAAAAAAAAAAAAAGAgMEBQcAAQj/xABAEAABAwIEBAQDBgUDAgcBAAABAgMRACEEBRIxBkFRYRMicYEUMpEHQlKhsfAjYsHR4XKC8TOSJFNzorLC0kP/xAAZAQACAwEAAAAAAAAAAAAAAAACBAABAwX/xAArEQACAgICAgICAQIHAAAAAAAAAQIRAyESMQQiE0FRYTJx8QUzQkOBkbH/2gAMAwEAAhEDEQA/AHnHQNyBXKxCQJJAHKhDjPElBBkxNwLE+/KoOMfPwoIBQTLgBJUIkJAChcnncCsmHGNh03i0kgAyele/GonesuwuZvsKCwtBJTYfNYjnG0W+vO8TMdjUHw9SltqUJcsdQVcEwdwVCbde1S6JwNHGLT1FeJxiDaRWbZZhn3dBbcKiVEFOn5YGqSSQkiINyKIcOs4bwg6VYjxDISfLBBsQm/1BvJEVTmkEsTCpTgiTtXnxCRuaoM0zwa1woSmNKGwVbgASSB96fLANu1cqXXkAtqMDW6lRKSlIBkBNoMgW3MjcVn8v6L+H9hD4ornHABfamsHloDitKdKdKTOoxcnYHbkKfew6VeXcKBB9Nqxl5dSqgXjoZQ+DsZ9KUlwH3oKfZfwzj7RKktgnSsnzKSQI7c033m3pFyjiVTboDypaI06hMA2JJIueYPameX4KULD55xKPmIFefEJiZEVVcUZU+8lPhgiBOpSgBcgiwMxBiYO3vUFGUOBgILp8a8QJQdz81oEbki31oFmVbLeNXVhMHk6dUiCY96SMSnqKC/CxDzwQQpLaBuZCQmeXUqN+t+1TypxHhveEoBskKKlAIUflkEkTBkad9ulRZUyuATJxAIJG3WvEYhJMAgnpQnh8K7iHCjBpW4qPl+VKR6kwJ6qjawrQcm+zwoSQt8yr59CYM7WUSTHaKNSb6RagVwVMxyMH9aQp0CxNGWV8JsNfKVKm6iZMmIkz7bd6lYnh3DrBSpAEzBAgj0Iq7ZOCAQvp6iuS6DsareLuFnsKSUuKLM6UuFM+GDJIXG2wAV35UINZstMJbd1JSLgDzL1JBOmQRMyB6VLZfxmgNOhRhJk0+pk1b8I5L4OGbS6B4pGpwj8SjMf7RCfaonGWOQ3ow6CkOuXv91M87iSo2j1rF5tlKFsrA6NpE0kPp61X+IkEadDjoSSVREAkpFhMX9djTOWYwmS6UhSlak6QqADKJmCTKhNh1naiWUL4i3DwOx/Z2pescyKiuSCgSlWyoRIMFJHzbfNVajE6gZUny6dYT5gLkBIg3P8AYCKnyk+Eu/FETNuteJWDcVSZ3i9DUAiVLgahboY07QQfeo+WtvHDoFjc7nYWUBAMyZEybTU+TRTxBIHRYTvtXqVTQLisQr4phtCklV9ZDmsReRN4kdhFqL8vclPygem3571omBKNAvxxeEgXJ+s2A+tBeJLraoKlSny7nbaJnbtWoP5X4uISs/K2Zj+b7v539qDOL8KrxlIaaUQN1xIvcjVsImKrl7cQ49FThXlpKQ2kLUTMBOqTBiERNgTbaidrLy20heISSXVEFKgCq4gFRJ2HIcpMjahvIMDiFuywlZUndSYEA23JAvfne9EOcDEy74jqQCQYNh6A3AE8u1VN7pGkVomNY9CWkKaJZ0rWlDQBWU7BRMG6rkxHIdILWbsoIQyFuKWpBKAqSRCiQSDdEibWgKiLVH4Rw7jYfcTpJ0lJJVYKubKAMgpvYx8s9Kk4HLsQpxbhHmBBUUqGpIusQSk2Jjbe1Zukw/ossLhihbPiWLZUXEqSCQTJ1GE2EyQDztflZ5bkbbig/wCIpYV5gTzMRew8pBNo7cqgYPFKKytJQFJGla4IEyCQJFynnPO0UVYDFFTQUdzt6RHK1L5XoGU9Eh1wAdiBHWq17HNsqCnFaZmwEmPTalYhw/Sw9d6pMbgE6VuOrSkkHTqO50kx15RWEcd7Zituh7GNYbHOa0up1hMJCkKlPIn5wiLjkTUjIuH0rfRLeJCGwZCwgNnTsAAL6pFhYDpVRwZmDqlpRHnUUiZQBonr1HTc0bZ3jHcOLwFEEJOkiSLbghJ3mI+tNe1Ub6WhWcoUVSbSJ7dP0gUPoebeeVhEKlWk642JBA0g8zJFtiedqmN8X+KiVN30FaLSCUykzGxm9x/eh1vMYWh9hLCVagorAIKnIuNIJKgJI5A1lxS3IkMLelsvMzyV7DArdCfDB+ZKhzMAQYJN9gKG8hyR/NHwSdLTYGpXJKZkIR/MZP5k8qKM2S7jGEBwkOXlU2A5hKQkAT/jrRLkOOwuFaDKUKaQNyq4UeZUoXk9a0xvEpaYcvFyR20EOT4FtlsIZbDaR91Ii/U9T3MzUlLZjeT3gfoKhfHt6khKwSoeWLyPUT9anJXT2qMBLUkELHYjlFIxqnApHhxGoawRJKe1xEbz+VSFGa7leoQrhiwtxxhaUxpFlRcEXsbKT/msz4o+y/Q+27hG/IXkKcbmQhIJUogE+ZJt5RcbbbaviMW2kElSTHKxNVmKzgwSmEp3J5x++VZzyKK2y0UXEvFDWEbSoDWtc6ECwgbk/hSDaPbrGH8WZliH8R47iVAggg6SANojoBGxrQOMMt8Z119a4BaASOYVIieUGSTHM1QcM4F1xxIKD8OCZX5jKwJAgKA0zEmLTc1hhauyhzh7GuhtDJQUv3hBbPm1KstZIgADnI2HpV9gmUoSdBQpSo1qMhStIKpTcEX9rRSM8w6nltow+6ZBIvoAUYWVXlU6/MZ+UWB3jsYUhqVNLUpophK3gNR1eU+UkSRG+0HtVvezQZRihqUSlLTTalIOtMwDG1pJUVz839Y5zHNrUhTKk6CnTYkFR+c2HQJjeYNgKezYuPMp0jwnDqPhIhRKyVgcvKSrn/Ma7NEDW146mYCUE6fOoOQCpNoNyk3iAFUSrsC30KS8HdTLqUlSSCFJG6Uq1bi4ULDvO3Konwh8NxsJbJcv/Db3TA0gkm9vTf3qifzBTcrbhZKrqAJCoUCIXaRsPe1XuFzMhvxG20rcJUkLcUQlJuk6TedJgC94ttVcWmXZDwOXpRCvDU2VjzC/mUDNjKlI5wD05b0R5eRptMCIk3I6kxzofyZtx9sNIMwohZUotmLqgBUyLqtbntV/lbWgKSdwb/4rSN3sCfQxmeE16jJASJty9yYFZs9i9StKysgGB5rASeUR32rXGMqddKghzSFaZESFAG9zsRMjvT+F+zZpLhc8IOKJv4iwUGSDq0hPlI6X51dewUGqArgVWjxglWpEpUCiZUQFWMixFulV2dJeee1PpDWkkXEK3m6SbkTW/wCByxKWgjSiBYBKdIA5COwt/wAU45gUHdKT3KQanx7sPn9GYcO8Ng4UpaU2/PmgonpJjUAokACJiEkRYzcZdkOIc0layWNyD5SQZAAQnyoAEbbzNaCw2E2AgfQUx4Gk2HlUZ9Cf0n+/ao8dbKUzM+I8kWz4bSUlQKTK1qUSu52VPlOk3EQTT2T4d0NhCklS7CEgn03iK0LEMpcGjSCJ3PI9u/epGHyxpu1pO59OZrn5ZXL12DKL+wSw/DylEayhI/1gnrsLT71Ez7g1pwa1eOiE+bwyFAQehTKt/uxtMb0Z47Ag9CIrNuOMOUDzhRSNo5e1Z4/Kjy4SiWo1tFGODUFDjjWLALYkpcRpNiR84WQSIO35Vc5fxCthxvxQ5iEaEpJF1BYughdpIJIkibx2oHfTBkEKTtNX2X4wu+HKVeUiCEmA4SAI07QNudzaYpyc0qcei4Qbe0N8ZqdW4lDepuZOiQItMbxtsPYUK5Lj/DeBI2nfvvHQ1o7OYvuDRiGijw3UpK1CAQrUk30iTsQRyJqsz3g0qJUlR1bDUBEdz171kst+sjp4/Hdcsf8A0HXC7zbjGoiehqDnLQE+brFB3AmYrYW4w4qJNkqGx/lM/lzq7zfEgCx3FLSg4+o54mObtzITHEbuDKvDWNCgQoESkH8YTO4P1r3Ms+xTTzZcxLeIBhQQ2baTcGNA0kg7b7TQln2NJG9DuNzNcJAMRaedrj99hXQ8a+NM5fn4VGdxNt4mzjFJS0vCurDZTJSlIJ63kSByvzobxPHGNcbKC9vzCUpVuDukAwYg9jVTwvxc94KwpBIJMLJsFkSY533Iv7VGx+FRh1tNeJKXUylxZsOUGB1tWmOTVwkIOLe0GuW54pTWqxPpcGL/AL712NzdRQRImwFtpjaO0n2FDmV62ySoKSZiDBCyJsCJBHORt70rKy44okydKjqi5nbnAG5P6CkZR20HWhzNVrWgpHUXnp5ie3Lejrh7g5DmX4YmyygqvceYqULH1F+lZznWJM6I0joCTN+ZgT+n61rPDHEbDWWMuPL0BtqFAgyNHl+Xcjb60x47jdMB/ozI5ViGlOfx/BWlSgnWk2Qk6ilRiIJ8yYMkHmJr11tRkPtp0BKllSRqUsJTIQBIIkEHnubi06PxVhsFjmQFlYMAocSg6k8xvuL/ACm1zWaYvLy09/IEhGtClJAAsk6VSUgAXuYHtROeNulJBJlTjMYw5pWl1RlIDg8oIRqJ+WSRpQFE6f5TzpriF1lvEIRh5UG/59Ws30z9SZNXWXHCtNDxWEqUkjQSkKF76tYEKSCQJuaQjBJeSfiENpKwtxGlsgwZuqB8qQD7GrtWED+Eyt5T7jcuBISStUQnaxOogCTG07GBTBzBtoLRAcUpWpS7gC4BOkDzCSbEiZJ5iCh7EDDM+CHStaWtSAqZnkIvYEgAdAKDOHVqW6tvwwuULBGgFV4F1ESPNAnlJrSLtNsFqg2wiFNpQhSCUrvMklMglIMm8gE6j1iassrWVIunSZIPqLfpb2ppeMVr0rb0rSACDdR5iALEAX1DvUrCJjYRPaL7Ggxv2KyrVhLwnjElxTR+aNQHUc/cGizAYnXrGlQ0KKSVJKdUc0zuO4tvWI57iXm3kOMlQWkyCnt16jtWs5XnDy2WnnGwtK0BRWxJ0k7hTR81jI8pVcbUxFgxWgj014UUxhMUhxGttSVp6g/UHoexpzEvlCZ0qVt5Ui8EgEwTeBfra1FYQs+lQcxxASnTNjJJ6JG9PYXHtuiW1oXv8pnYwbdjagj7TcyUgBtJjXv/AKRffuf0pfyZPhS+9GmOrt/RLf4oYUFIZXqUnkLT6FRAP1pGTZ2XV6FJWlQHMSI/1CQPes1yp9pt0KdTrT+HqeVGGV8bNh1KC2G24IMdeu21crJ4/B2thpKe2zQmVwmaBOM8YDKbc6u8wzdITvWf51ji64B3/dqRinKQxg8eU31opMr0+KpBBhUz/j9aPOBleChbbgKSFkhSrBWwET6U/wAHcGuJV4zqYgeRJ3nrHKrXNsJEzb9K1zZm1S6dDeOGNy43sTmLYdUgr+RCtQG+o8p7b2pnNseFE2AvyoNfzo4Z4AEltRhSeXqOhqbmOONhM1rCUox/TH8GGLl/QqM0wQX50nS4PlPoZqvxWbKUIWIWNxt9KkYrGwe29qF8yxeo9xtTWJOWmHmlw9kMZhiNVVzgHMU6VXprEK5U/jVaOL5EuVtkjD4xSRAUQO1W7eMLnhFcaWJUZFjdMCBzJ62maXwjwe9i1D7qDeeZHUdB3PtNaTiuEMLhMItXhqWpIBWR5lLTOlSdP4YJMDYgHlQznFS/Zz0COZ49aGgSYOlKt7hRggjcQdj67VT4DMnVviElIUQlaT8ylHlEDzGReLCTB2PjKi294d0oUIQoz5kboWJ/EIuOtRM7xS1KTqVJQkJBFoA22q3GJb2SnuJHUFXhlKReLBRj/WoT+npV5kHD+Jxa0uYp3/w6he6xq3sEkJJvBnboTQAjFrTJSoi4Nu1xWh5Xxa5iGUFwytHlUevQ/T+tYeQpY4XBAs2DAYRChoRshIA9hH6VT5plgUCNNQeFMUojVffeizGpHhBQ3O9cj1addoBdmPZ3hVMKGjTAKrKQFJGrclNpPerlDDKmkLMx4ZQCrcoF1XM2Jm/P0FJ4rbEGaGspynE45CmmHRLUfw1feSpUEzzi3ljnT/iTlkjTNIyoczrNEOKb0pSq4CVG0GdIkwSbESJ2sReiF3h5hpxx2AghIQSBAA+YkJFo2G1gDQ1lHCpCloxx1IbTLaEKUBJUrUYEEER+YooAS8tSwYSCIBvJSSDsYEWgg8qcn66TLW9lHicafEUtKAsJtEWgq0yOwTAnfn63eF2uCJvfn+lu0VUsZ040FBlDSlSVFCyoEwSBpkzJiQIgRV6Cs3cCQoxIHLtPONq0xpdmWRv7IT7SdZJIAKSLiaueHOOGMOEsPK0ISk/xNBiSSbwSQO8UOcQ4gJT3POhRShzv+dC5uMiQ6D/jLjvD+IlWC0uLKTLqNbagRt5xAdEfdUCBHObCWE47xyH/ABvEkkgqbV/01EJ0SpIi8RtAkAxVph8synEI1J+IwjgjVpSpxuYuYIVCZneLVSZxw040nxGlIxTPNzD+bT/6jXzI9bijlf8ApYY9gc5fVjA+3IdU5qVoFjJ83lJiCJt3o34xxzWKKVNa1eWDLak3knaP0JoMyDLcSgofSgJAuNVioRcRE3HWjnhTAJxTphC0tpILgVYSQCG779T2I60tknqi1aGuHeAkKAcxBKpuG0mAP9RFyewNEp4ewyBCWGx/sB/MgmiksBKbAVV400jPJL7KbBDOcrQRtpPKLfltVdwllyRjG/EIhMkSYkgWEc/8VfZo+INBeZ4nSbcjQqCkjbH5OSC4p6ZtTmLCBAoQ4ixw0mYoPwnGzgRpWdUbK5+neqfNuJ9YJUYTWU4ZpNRa0N+MoR9r2VmdKBKlH2phWb+IpDabypIJ+gPtvUnJciczJWtUt4dJ35qPb+/Ki1PBrLY8iIP4jdQ9zTi+PGlGff8A4MRy5FfDVnqchw7nlCQTzGozG3IzVXmPBOH5a09wr/8AU1aYTIVIWlReXIBEgACCZiDNTcWvqZrN5eH8WXcp/wAjL884acZlSD4iRc2ggfof3ah7CNeIsC9yATBMAkDl61pOa4iJivPszQwlx5S24CBrW4oymJGlGkixKvN7dqfxZ7jb7Of5Ka6NNyjL0YVhDYgkAAnpA/OqHjDGLWpoNPIZc8QEBatIXGlUBWwNhZUT71WZrxepxWlkaSo2IGpXqEjf3FJ48dwaMOwh1DxJKiNEBR5FS1K3Kj71lF8pGKi0toF84wBdxCC6n4dxKUqcSAQA5qiEyY0r3BSYofznBwqUrSQSrYkwRyvzn9aLHc1StgKSlfhtmRqdlQgabApgCByPeqReYthubEolTSD8qVKJBVBuTMGOt6YjJhOJT5zw4+z4ZUiziErSdgQr15i0xtRJwZlqVpLWnzfMTzP+BTeM4uS9hG8Mpu7YAQ5JkdbEkwfX2G1M5LiHWnULQdEmAsghN7XJG1Y5JZJQaejGSdmscMZYppARKjBJJUb3vRBnj4SgAHl+dBJ41cw/lxDQHRaNj370vMs8DiJCgQbiuTKMt39lqFsoeI8XM86E2MU40C406ppUjzpJECRMxuI5VMznF61QDNRStKQApAWDuk8x7Gaf8TG4tFSpbLHA5k6HvAMOAySFSUlJvqTaTNyI6mnM3zsNABBiY1QLI+UERy97jbrQ7jsQoKR4aYQJGmdRCVWICiJ072qdgsEHSEawmeZUEfRSrAnvXWeFzdyM/lUdIa4uzFKltIbEqTpMkQBeQAdyOdG2VYxTiAVpIXzFUeT8DhpRViEqJtoQoAgj8R3BTcbWt7UR4QEWI/KKzjSfFF5OrKbilBsQYoOxDhF7mOUm9a61kzLwSX9XhzB0mIJsCf5SbdpFBnGHCPwrunUSg3SY5d+4NqCS3ZIrQTEN4hlrWxhkKShPmYWVApgGCSBMHfe83oezx1DcFqEqnTrTYxzEionDWXq1a/EKEN7z3kwOUVHzJ0mZ25Hv09xWE3ci6/BY4TEFxMSdYgbm35xR1wDxClCksO/fUdK+55K6yYAPoKyjKsyKHUgkgkgVcYnFg7GIED+/agnHolSR9A490JFC2Y4sVHwOaKcwzS1qlam0lR6mO3OhLNuIAh5SFAkWv3/tXOyzc5+qLqiXm2LoVxzs1PxeOSsSkyKpnDJosdrspkQJvVNxJh9LiLkhQkjuP2KKMPh5vQpxY5/Gj8IH5/sU7403LJX6NIOka9wdnTLrCA2kI0AJU2Pu+nUHr9aIsRi0WrDOCXMQcQkYdCln7wG2nnJ2A7nnWzt5Is3WY6gf3pXyY/FKvydKOaDVyZEfxok+tqoM1xHeiDGZRH3jQjneDcTMX/WsccoyZPmg+mUmbP2Mc6qcMw8s+GyValn5QvTqiTeSAYvb6V2KeOqDII61dcBM+Jiio7NIn/cTA/LVXRj6KwJVIOeFuHk4duPmcUBrXzJ6A/hHSpWZZE28QXG0rItKgDVvg4irFnChQmaSTlOXKyNqKozbMuDGSDpSps89Bj6p+U/SqXF8HuKQlHiJCASVHR5ufP8ApMVpuNQASOdV+KgA0S8nJDROEWB+HyHDtwIUpKZPm6mOkdBvNeZhgGLkJCZ/CSKlZg5vFDmOxJTztW8MjmBJJFfxLmy4QgmQiw/ofWLVVMZ6sJ07jlXma+YK/feir7LeGmcQVqcGpSACAflvImOcU2o4447khWvYocs8RZ1Btah1CSR9Yp7FJXMqQoDuCK2LMcDp8oGwsPTahnPMIQAdIJJPtahhngndDK8OM4/yM/QqnkqpeOw2gyYueVNIFdPFlWRWjmeRgeKVMtcrzZxkiDKPwm47x+Ge1GyH0uJC07KH07VniB2o0yEnwtiL/wBKrLBXy+zKEnVBrwy2lQKVAFJEEHYjYgipmY5alxHwrpkwVMrO6kjkeqkjfqIPIxA4de0JKrkDeBNuZgXtvbvRK80l9tJC94W2scjulQ6/1EisWrQzHoxXOcGWHC2ZSJEg9jaL3G16Rj2wWFEfXrzrWgy1iUqRiGkKWk6VpUJKVRMpUbhKhCkkcrbg1nvE+SqwZKIK2Vz4ajyv8pPUcjzHvSWXG1tBdGc4xsApPp7R3ok4fxrHguKegrbEBJ+9yB+sTVHm+CXpkCyd/wC/pVlisnLTLSrlbwKygRZIkg25QQau/Wyntj+WZk6yNbZlJ+ZHL1j+teZrm6XoULdQd/rzFSuD+H3cQ5bytp+dRuIPIdVHp7mtGw3ADCUS0NC4MLN7m4Jm9uggUnkcFL9hxhfZkzSl7hKiOoBp1t2962fC5apDQS4suq/GUhM+wofzvAIvqSk+orB5VdUT4wMaxCUNlR5ChHLsrdx+LDbY8yySSdkp5qPYD+gorznJ0uJKUqKO2496KvscyL4fxluadaiAkgz5AJntcn6CmME44oOaey6aQXcK8Ls4JlLTQubqUfmUeZP9BsBRA7hrWquax4DoQTCrx35/Wr0jymayjD5G7e+zOWgWzVAANBGcHc0Y506LzQHneI6CZpbGlehlKkUmLZQ4IUAenb3p7gvCjDuOyqzmkJneRrt63qtW+QqvcYsuNLSLGJT/AKhcfpTkXKuF6ZeOdM09rEWAFTW8XAPKgHg7iL4hoav+omyu/Q+/60QvYsxSzUscnF9obpSVkrE4wTv3qqxWMkTM/wB6ju4i5qDiMQI96iVsqqIWYub0N5kuR61a45/nO9U7idR7U9ijRhN2Q3W/Ir0NEv2R5sMPjEa/kc8ivfY/90fWh3MlBLau9vrSMrMQRuIimP8Ab/5Fcp9EZwRqJA5WoXzpHlqdhczDrDbnMpE+ux/Oq3MsWDXK+VuTNMeajPeIk2IqIxhlq0BKSoqSDCQSdyNh6Vb5u3rXHKmms+fZHhsvLbQDshUSrmZFz6V2fDk29A+VkU4hTwx9nzq4cxP8JvfR99XqPuD8+1X2csJQoJQAlIEADYCs+RxHilETingDv/EVH0Bosw90BRe8UncySP8A3X+tPZL+xFV9BVwpVwynwV6Uj+G4olPRKzKlD0N1AdZHSqbha16IVpDgUgggHpv1BHQg3ntWQxDohZ4yUf8AiEJJUgQ4kbrbB1GOqk3Un/cPvU46y3iGtCoUhQCkq6g3Ch3qUw6qFJVdaRcCAVdCASLGDv6cjVS2S08GlHyLux2ULqa6X3T7is5fgMyvPMqcYUUO2BkpWB5Vp38p9xavcsw2pxTRk+JhiEdp88DoBetidaQ+lTTraVIjZSbc9pFjvtcUHYzIWsItLsrBbGlIB3BKuok+UqjukjpKsoVtdBJfQPcM8XMYJoMvpc1hxSilCREQALkiZIO3Wjrhfj9nFuBrwyhSp0yQZgTB2i1D2ccGYfFqS8la0akJiIPKZM8yZoL4jyFeAUhSV6kEwFCx1ATty7XOxoFjg9/YM5Pr8G6Yxq5Oox0oazpQ6VVcNcdB5KWnzDseVe2r1n73605nDyhq5g3Ena1c/MuMuJpHasFc0WATXuR5spChpUQQbVV5yvcGq7COFJmtIw9Qe2aVl+YNv4tkq1tOIUQAFShViYI3BMn/ADWhYh6ExXzhnWYKQ6haSRsRfZQitU4c4yGKZGogOpHmHX+Yfu1TIpJKaJ/UlZ05vJoGzl2DaiDOcbPOaFsSCs0vDuw9yKV2ZpxgmpxwdRMc8GklR5CmFLlpEjBrYL5dmJw2JKk7BRBHVM7VpzOMDiAtJkEWNZtw7w2/j3tLQEkklR2HWtfyP7NlsI0fFa+ceHYHsdc015/x0t+yNfHm46l0UDy4qBjH7VZcU5W9hfMtMo/Gnb3G6f0oPxGYajvalsMLVjE2vodfXqpOmBTSHRFVuY5jPlR7n+1OQg5OkLSaXZDzvF6lBI2T+tSMqfBqAlifWvWmSDzBp1wTjxE5Nt2H2UZ8G0+GTYm16snMVI6k/lWeM6hynrUwYxyIBj3v9TSMvD3aKtF3muYpbGlF1n8qo219aaQz13qQ01XQwY+CAm7HGRB3tR1kR8lCuW5a46oBttSz/KCf+PU0b4PLVspAXAV03j1O1bZHoyQV8Lq3FEzY5fShjhc0TJ/OsbGodHOouFj5gIPcbx/b/JqHmrCXkFKp5KBTuCDZST+JJuKnoUPpvXqkyKCXQaK7L3isjWAVIPmIFlGIC0fyqBm2xBHqNfaBmIu2VJIIuCPlnnMGrptJYIamJCvh1G97qLJPPaU9RbdInN8/CzqJnzA+IeZ3EE+grCcvos0RpQCEpGwSAD1EVmn2lZr4jicO3cI8y+6iLCew/Wr3BY15GDYxCjqbStKNH4kp31HnIEe1UHFuUhOJUtsfwnP4iD/Kq8e21Y8lyoHooMrxHhqSpxAUByJo1xWaBbYUkjTHXa3ehE4EqtBNT28AGmykzJ3vasc8VJ2XGSqmQMxdJPWmG0TtUtGHvzPrTzoCRtQ3SoOIJ8QYjzAfhP8ASlZZmakEFJgiq7Ml+I4Y60R8IcIHFL0yQAJUegp6fCGJcyowc5aLlnOC4L71aYZaYmRUDOOGksf9Ny/RRB/ShcY99bgZQk61KCQnmSbCuasCzf5b0NODxdhLmuYoRNxQVm+Yl06RtW78J/ZmwwhLmLAxD5udV20neEpNjHU+0VeZqhjToLaI6aRH0q8eXF470rf5AjeV0ga+y7IvhcB4xEuOSfRPIe+9TMp4kh/Q5YFUXHofalYHiFLDgZcA8FVgUj5Dyt0qXicpw7ykOJKVAHUCKWyzUp/JIYcOLcZL+xZcTNJcZWIkFJ3r5sznDqZeUhO0yPQ19BcQ5kEtlMi4gVh/Fix45j7qRPrc/wBRTH+GzcsjX0Yzi4YyiOpW59qcThhVrlTyEkKW0l1B3SoqSY7KSQUn6+laVkvCOXYtoOsh5AmFJ8SSk9DIPXfnXdpRQg5NsydGH+tOHChQ6GtkH2Z4TfU8fVSf6IqZhuAcEndtSiPxLVH0ETV84guMjEmU3j73TrRPkfBuIxMFKChH41jSB1gG6vatbZyRhmFMstoI5hInvff86noXqHedu4oXk/Bfx/kHct4GwjbYQtpLqvvLVuT7Gw7VOw3DGER8uHbnqU6j9VTVslHMkE3mP3yFKUaFSZbijxKQkQAAByAgfSg/O7rotX23oRzj56KzORacMqiiQLoX4doibNC2bY1ok0tEDam26UDepQY1mWBS82UKmDBBFilQulSTyUDBB7VkXGZc16HIC0qhQA+f7wWE8kqF+xkcq2RFDvG2QJxCUOJRqcbItMFSJkp1cj07+tZTjeyIo8Bg1OZQ2kbhSlEdQFK/5qqy9QX4bL0aUElJPQ/dnpN60LBoQphBw8eGE+VM/l/qBkEGg/OcCnUSkFJ5pIikskGnsvsbxxCAQgBI7ChnFJ1mrd5KiINQlsgCTt1rPopRIiWRVFn+OSgG9+VLzrP0tgpb8yvyHvQNjMSpatSjJpnDgc3b6I5USW2So6U/Nua1v7OXChp4ahqISYHaf70CZNk5nxFEALA0+9HfCvCawtt0IITPnV4hEpvcJ2jY+1D5OSMvWxha2yPmridS4uTcn9ai5A0kYrCPEDUhwoJjcKBie4kx60X53kLZClCyoie1Aua4gYYNdfFB9hz/AErn43frDsdjKMv5H0ApQ8P2rGuPc2dbxKUiUokSoi28Xj60cp4hQW0kH5gDagHjHFBzce3OgWTlkja0tAYPEyQjJoi4vGpW3AVKkqOr1BIqHg+Jiw4RqiDtNriomF0oQQRA+8e29C2MV4jil9TPtsPypzF40Mlp9FyzOC2E+bcZKWfIJPU7f5oeEqUVKuTuetNsM0UcGZAMY+WlKUgBBXKU6pAIHtc10cGCGJeqEM+Z5CmwbUDlH7/zWtfZhl622FuLsHVDSDzSkRqg9SYq0yXgHCMQogukbFzb/tFvrNE62QRt6fp9KZk7VIVUadjSLdxXun6U2p4BQQo3Isfyj1pzb0rI0Z4fz/WmFJgyLD92Pan1D/EU2oTy9RUKPQrmPf8AfWvTf0qOV6SByOx684PendXMe9UQbcJsOfXt/U0KZx89FywCO1COc/OaNGcyx4fFETf+aHuHRREnrVNBw6HEd6eApmnNVXQQtKBJI57+1KB5UytylpVz+oqUiFOmMM6pQADDipcH/luEwHAOSFbKjYweZNW2IZSqygFetRMyY1JJTexsdiIuk/yqiD0pjKXpQAJ0x5CT5tItpVz1oIKTN9ucwHemF+wH46ynFsfxWXCrDmyk6U60SYBkJlSZMfsms1zEulRS6pcjcKn/AOPKvot5AWhSFjUlQII6giDVC7gW3WwziW0uuN6UlSkglaDIQudwTGk/zA9qDil9EqzAfh5qC/hbx7+3/Nbhivs+wywShS2u06h9FX/Os8z/AIfOGfWhUnbSrTAUI3FzaZraO+jN2uyHk+OlnwVnSR8ij6zHatc4ezwKwyAbLSIUOp7HmKzzIeEnsUCpoJhJAJUYvExseVEWB+zjFC3itoHZSv0CRSPleGsnToYx5tUyyz/MwlOpxWlP5n0HOsszrGKxDuoghIskdB/c1pWI+zBZE/EJUvukx/3ST+VQE/ZpiZI1M256lfX5arxvEWLf2HLNYI5TxE6ykNnzI5dR6VIezppXza53iJJ99qOMv+ytMhT73s2OsfeV/aiJzhHCqaLCWUJ0KCkqUJlYBHmPzKSRY32Ntq2l4+Nu6No+dljHjejEcxxynLJGlJ+pqK0xWzOcE4J1awGnGtPJKvW4Bm1iPam8s4KwJlSSp0Axddp6HSBetIKMFSFck5TdsA+F+EncWZHkbBhSzt6JH3j+nOtX4f4eYwqYaEq5rVdStxvy3Ntt+Zqey2lCdCAEhIgJFgPYVywRebQZEfmP3e3ao52Ao0WDDkin5mobLg361KBrWLsBja8GgnUUif7X+tLWjrtSomuSd5o6BbGFiKaJ+v61JWmmFJ+lU4kTGlwQenMVDxGL8KCoKI/EBP6c45D27TVpPv8AqKZcZBSRuDv29KFouz1LgKdSbpImhbOfnojbTpSUi0CLdOo/dqGM1EK61EBItOGzRHIoX4feA3q+Xi0gb7UQUOiUk08mq745IHXpHWnE4scyKpBsnACkdwbfv86Y+KTe+9MLx6QOVWRFkRYdKpcav4Z3xP8A+DpAc2/hubBz0VZKv9p/FLjOZpUY1VKedbWkpVBBsQefKs5flBJj4WP30qJj8KZSpGnWkyknY3BKVfyqgX5EJN4quyzF+EvwFqlMEsrP4fwH+ZI2PMelWXxSSLqE1CI8cQFDxEggfeSRBSeYIoYz/hVGJBWFrDiR5ZMgi5iDtc9etET2IuHEKAWBBTyWnoe83B5ehNRmMUkjUDAJNjukzsodaq6ZGk0M8EZS5hmC07o+bUCkk9Nzbp9KIE3+pqAnGjaRTjWLTe/epdsnRLTTZKwTYKSdosobD0IFzuDXDGI6ikuY1I2NFRLHW3AoDeL3/wAG/WvHEHUCLx+Y/fP161ETjUg/MD/fn9akDHJ5GpVlWQ8ZgNDhxSUyooCXQB5lIBkR/Okkx1BI6U62U6QUkFBAKCNiDcEdj/jpTxxyeVVesNrUkEeEslaSVf8ATXupN/uLNx0JV2qnEtMmOKj9/uagu4h7xEhCE+HPmUoxA/lAuTyvbvUpeKRYbEb/AOKZGKT1rOi7FuHwzJjQo/8AaT/9SefI+trFDn0qqOJSQQSCDyP72P750nDYsJ8pVIF0k8+x7j8/rRRdMF0XQValK61Bax6eovSxjU7SK3szJOu1IPSmziUda4YlPUVAT3nekKTBJ/LrSV4lPUU2MSnmfTtUIc+i0j2IoSzQ+cyKJncSkbG3MUMZqsa7bVQLZBbfI2pz4xXWurqoE8TildTXpxiutdXVCWefGqtevFYpR511dUJYjxzO9OfGK617XVCWIcfUYk9x60r4xXWurqhLYn4xfWvBilSb77966uqiWxXxaute/GL611dUolijjF9aScarrXV1WSxv41XWljGq611dVEs74xfWvFYtR3MivK6oS2ejFK69vauOKV1ryuqEtifilRvXvxKjzrq6oS2KTi1da9OMV1rq6rIe/HL61xxyxzrq6oQ741XWuOLV1rq6oQ74pXWm1KnevK6o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2" name="AutoShape 28" descr="data:image/jpeg;base64,/9j/4AAQSkZJRgABAQAAAQABAAD/2wCEAAkGBxQTEhUUExQWFhUXGBoaGBgYGSAcHBwbIBwYGB8fHRgcHSggGhwlHBwYITEhJSkrLi4uHR8zODMsNygtLiwBCgoKDg0OGxAQGy8mHyUsLCwsLywsLCwsLCwsLCwsLCwsLCwsLCwsLCwsLCwsLCwsLCwsLCwsLCwsLCwsLCwsLP/AABEIAMUA/wMBIgACEQEDEQH/xAAcAAABBQEBAQAAAAAAAAAAAAAGAgMEBQcAAQj/xABAEAABAwIEBAQDBgUDAgcBAAABAgMRACEEBRIxBkFRYRMicYEUMpEHQlKhsfAjYsHR4XKC8TOSJFNzorLC0kP/xAAZAQACAwEAAAAAAAAAAAAAAAACBAABAwX/xAArEQACAgICAgICAQIHAAAAAAAAAQIRAyESMQQiE0FRYTJx8QUzQkOBkbH/2gAMAwEAAhEDEQA/AHnHQNyBXKxCQJJAHKhDjPElBBkxNwLE+/KoOMfPwoIBQTLgBJUIkJAChcnncCsmHGNh03i0kgAyele/GonesuwuZvsKCwtBJTYfNYjnG0W+vO8TMdjUHw9SltqUJcsdQVcEwdwVCbde1S6JwNHGLT1FeJxiDaRWbZZhn3dBbcKiVEFOn5YGqSSQkiINyKIcOs4bwg6VYjxDISfLBBsQm/1BvJEVTmkEsTCpTgiTtXnxCRuaoM0zwa1woSmNKGwVbgASSB96fLANu1cqXXkAtqMDW6lRKSlIBkBNoMgW3MjcVn8v6L+H9hD4ornHABfamsHloDitKdKdKTOoxcnYHbkKfew6VeXcKBB9Nqxl5dSqgXjoZQ+DsZ9KUlwH3oKfZfwzj7RKktgnSsnzKSQI7c033m3pFyjiVTboDypaI06hMA2JJIueYPameX4KULD55xKPmIFefEJiZEVVcUZU+8lPhgiBOpSgBcgiwMxBiYO3vUFGUOBgILp8a8QJQdz81oEbki31oFmVbLeNXVhMHk6dUiCY96SMSnqKC/CxDzwQQpLaBuZCQmeXUqN+t+1TypxHhveEoBskKKlAIUflkEkTBkad9ulRZUyuATJxAIJG3WvEYhJMAgnpQnh8K7iHCjBpW4qPl+VKR6kwJ6qjawrQcm+zwoSQt8yr59CYM7WUSTHaKNSb6RagVwVMxyMH9aQp0CxNGWV8JsNfKVKm6iZMmIkz7bd6lYnh3DrBSpAEzBAgj0Iq7ZOCAQvp6iuS6DsareLuFnsKSUuKLM6UuFM+GDJIXG2wAV35UINZstMJbd1JSLgDzL1JBOmQRMyB6VLZfxmgNOhRhJk0+pk1b8I5L4OGbS6B4pGpwj8SjMf7RCfaonGWOQ3ow6CkOuXv91M87iSo2j1rF5tlKFsrA6NpE0kPp61X+IkEadDjoSSVREAkpFhMX9djTOWYwmS6UhSlak6QqADKJmCTKhNh1naiWUL4i3DwOx/Z2pescyKiuSCgSlWyoRIMFJHzbfNVajE6gZUny6dYT5gLkBIg3P8AYCKnyk+Eu/FETNuteJWDcVSZ3i9DUAiVLgahboY07QQfeo+WtvHDoFjc7nYWUBAMyZEybTU+TRTxBIHRYTvtXqVTQLisQr4phtCklV9ZDmsReRN4kdhFqL8vclPygem3571omBKNAvxxeEgXJ+s2A+tBeJLraoKlSny7nbaJnbtWoP5X4uISs/K2Zj+b7v539qDOL8KrxlIaaUQN1xIvcjVsImKrl7cQ49FThXlpKQ2kLUTMBOqTBiERNgTbaidrLy20heISSXVEFKgCq4gFRJ2HIcpMjahvIMDiFuywlZUndSYEA23JAvfne9EOcDEy74jqQCQYNh6A3AE8u1VN7pGkVomNY9CWkKaJZ0rWlDQBWU7BRMG6rkxHIdILWbsoIQyFuKWpBKAqSRCiQSDdEibWgKiLVH4Rw7jYfcTpJ0lJJVYKubKAMgpvYx8s9Kk4HLsQpxbhHmBBUUqGpIusQSk2Jjbe1Zukw/ossLhihbPiWLZUXEqSCQTJ1GE2EyQDztflZ5bkbbig/wCIpYV5gTzMRew8pBNo7cqgYPFKKytJQFJGla4IEyCQJFynnPO0UVYDFFTQUdzt6RHK1L5XoGU9Eh1wAdiBHWq17HNsqCnFaZmwEmPTalYhw/Sw9d6pMbgE6VuOrSkkHTqO50kx15RWEcd7Zituh7GNYbHOa0up1hMJCkKlPIn5wiLjkTUjIuH0rfRLeJCGwZCwgNnTsAAL6pFhYDpVRwZmDqlpRHnUUiZQBonr1HTc0bZ3jHcOLwFEEJOkiSLbghJ3mI+tNe1Ub6WhWcoUVSbSJ7dP0gUPoebeeVhEKlWk642JBA0g8zJFtiedqmN8X+KiVN30FaLSCUykzGxm9x/eh1vMYWh9hLCVagorAIKnIuNIJKgJI5A1lxS3IkMLelsvMzyV7DArdCfDB+ZKhzMAQYJN9gKG8hyR/NHwSdLTYGpXJKZkIR/MZP5k8qKM2S7jGEBwkOXlU2A5hKQkAT/jrRLkOOwuFaDKUKaQNyq4UeZUoXk9a0xvEpaYcvFyR20EOT4FtlsIZbDaR91Ii/U9T3MzUlLZjeT3gfoKhfHt6khKwSoeWLyPUT9anJXT2qMBLUkELHYjlFIxqnApHhxGoawRJKe1xEbz+VSFGa7leoQrhiwtxxhaUxpFlRcEXsbKT/msz4o+y/Q+27hG/IXkKcbmQhIJUogE+ZJt5RcbbbaviMW2kElSTHKxNVmKzgwSmEp3J5x++VZzyKK2y0UXEvFDWEbSoDWtc6ECwgbk/hSDaPbrGH8WZliH8R47iVAggg6SANojoBGxrQOMMt8Z119a4BaASOYVIieUGSTHM1QcM4F1xxIKD8OCZX5jKwJAgKA0zEmLTc1hhauyhzh7GuhtDJQUv3hBbPm1KstZIgADnI2HpV9gmUoSdBQpSo1qMhStIKpTcEX9rRSM8w6nltow+6ZBIvoAUYWVXlU6/MZ+UWB3jsYUhqVNLUpophK3gNR1eU+UkSRG+0HtVvezQZRihqUSlLTTalIOtMwDG1pJUVz839Y5zHNrUhTKk6CnTYkFR+c2HQJjeYNgKezYuPMp0jwnDqPhIhRKyVgcvKSrn/Ma7NEDW146mYCUE6fOoOQCpNoNyk3iAFUSrsC30KS8HdTLqUlSSCFJG6Uq1bi4ULDvO3Konwh8NxsJbJcv/Db3TA0gkm9vTf3qifzBTcrbhZKrqAJCoUCIXaRsPe1XuFzMhvxG20rcJUkLcUQlJuk6TedJgC94ttVcWmXZDwOXpRCvDU2VjzC/mUDNjKlI5wD05b0R5eRptMCIk3I6kxzofyZtx9sNIMwohZUotmLqgBUyLqtbntV/lbWgKSdwb/4rSN3sCfQxmeE16jJASJty9yYFZs9i9StKysgGB5rASeUR32rXGMqddKghzSFaZESFAG9zsRMjvT+F+zZpLhc8IOKJv4iwUGSDq0hPlI6X51dewUGqArgVWjxglWpEpUCiZUQFWMixFulV2dJeee1PpDWkkXEK3m6SbkTW/wCByxKWgjSiBYBKdIA5COwt/wAU45gUHdKT3KQanx7sPn9GYcO8Ng4UpaU2/PmgonpJjUAokACJiEkRYzcZdkOIc0layWNyD5SQZAAQnyoAEbbzNaCw2E2AgfQUx4Gk2HlUZ9Cf0n+/ao8dbKUzM+I8kWz4bSUlQKTK1qUSu52VPlOk3EQTT2T4d0NhCklS7CEgn03iK0LEMpcGjSCJ3PI9u/epGHyxpu1pO59OZrn5ZXL12DKL+wSw/DylEayhI/1gnrsLT71Ez7g1pwa1eOiE+bwyFAQehTKt/uxtMb0Z47Ag9CIrNuOMOUDzhRSNo5e1Z4/Kjy4SiWo1tFGODUFDjjWLALYkpcRpNiR84WQSIO35Vc5fxCthxvxQ5iEaEpJF1BYughdpIJIkibx2oHfTBkEKTtNX2X4wu+HKVeUiCEmA4SAI07QNudzaYpyc0qcei4Qbe0N8ZqdW4lDepuZOiQItMbxtsPYUK5Lj/DeBI2nfvvHQ1o7OYvuDRiGijw3UpK1CAQrUk30iTsQRyJqsz3g0qJUlR1bDUBEdz171kst+sjp4/Hdcsf8A0HXC7zbjGoiehqDnLQE+brFB3AmYrYW4w4qJNkqGx/lM/lzq7zfEgCx3FLSg4+o54mObtzITHEbuDKvDWNCgQoESkH8YTO4P1r3Ms+xTTzZcxLeIBhQQ2baTcGNA0kg7b7TQln2NJG9DuNzNcJAMRaedrj99hXQ8a+NM5fn4VGdxNt4mzjFJS0vCurDZTJSlIJ63kSByvzobxPHGNcbKC9vzCUpVuDukAwYg9jVTwvxc94KwpBIJMLJsFkSY533Iv7VGx+FRh1tNeJKXUylxZsOUGB1tWmOTVwkIOLe0GuW54pTWqxPpcGL/AL712NzdRQRImwFtpjaO0n2FDmV62ySoKSZiDBCyJsCJBHORt70rKy44okydKjqi5nbnAG5P6CkZR20HWhzNVrWgpHUXnp5ie3Lejrh7g5DmX4YmyygqvceYqULH1F+lZznWJM6I0joCTN+ZgT+n61rPDHEbDWWMuPL0BtqFAgyNHl+Xcjb60x47jdMB/ozI5ViGlOfx/BWlSgnWk2Qk6ilRiIJ8yYMkHmJr11tRkPtp0BKllSRqUsJTIQBIIkEHnubi06PxVhsFjmQFlYMAocSg6k8xvuL/ACm1zWaYvLy09/IEhGtClJAAsk6VSUgAXuYHtROeNulJBJlTjMYw5pWl1RlIDg8oIRqJ+WSRpQFE6f5TzpriF1lvEIRh5UG/59Ws30z9SZNXWXHCtNDxWEqUkjQSkKF76tYEKSCQJuaQjBJeSfiENpKwtxGlsgwZuqB8qQD7GrtWED+Eyt5T7jcuBISStUQnaxOogCTG07GBTBzBtoLRAcUpWpS7gC4BOkDzCSbEiZJ5iCh7EDDM+CHStaWtSAqZnkIvYEgAdAKDOHVqW6tvwwuULBGgFV4F1ESPNAnlJrSLtNsFqg2wiFNpQhSCUrvMklMglIMm8gE6j1iassrWVIunSZIPqLfpb2ppeMVr0rb0rSACDdR5iALEAX1DvUrCJjYRPaL7Ggxv2KyrVhLwnjElxTR+aNQHUc/cGizAYnXrGlQ0KKSVJKdUc0zuO4tvWI57iXm3kOMlQWkyCnt16jtWs5XnDy2WnnGwtK0BRWxJ0k7hTR81jI8pVcbUxFgxWgj014UUxhMUhxGttSVp6g/UHoexpzEvlCZ0qVt5Ui8EgEwTeBfra1FYQs+lQcxxASnTNjJJ6JG9PYXHtuiW1oXv8pnYwbdjagj7TcyUgBtJjXv/AKRffuf0pfyZPhS+9GmOrt/RLf4oYUFIZXqUnkLT6FRAP1pGTZ2XV6FJWlQHMSI/1CQPes1yp9pt0KdTrT+HqeVGGV8bNh1KC2G24IMdeu21crJ4/B2thpKe2zQmVwmaBOM8YDKbc6u8wzdITvWf51ji64B3/dqRinKQxg8eU31opMr0+KpBBhUz/j9aPOBleChbbgKSFkhSrBWwET6U/wAHcGuJV4zqYgeRJ3nrHKrXNsJEzb9K1zZm1S6dDeOGNy43sTmLYdUgr+RCtQG+o8p7b2pnNseFE2AvyoNfzo4Z4AEltRhSeXqOhqbmOONhM1rCUox/TH8GGLl/QqM0wQX50nS4PlPoZqvxWbKUIWIWNxt9KkYrGwe29qF8yxeo9xtTWJOWmHmlw9kMZhiNVVzgHMU6VXprEK5U/jVaOL5EuVtkjD4xSRAUQO1W7eMLnhFcaWJUZFjdMCBzJ62maXwjwe9i1D7qDeeZHUdB3PtNaTiuEMLhMItXhqWpIBWR5lLTOlSdP4YJMDYgHlQznFS/Zz0COZ49aGgSYOlKt7hRggjcQdj67VT4DMnVviElIUQlaT8ylHlEDzGReLCTB2PjKi294d0oUIQoz5kboWJ/EIuOtRM7xS1KTqVJQkJBFoA22q3GJb2SnuJHUFXhlKReLBRj/WoT+npV5kHD+Jxa0uYp3/w6he6xq3sEkJJvBnboTQAjFrTJSoi4Nu1xWh5Xxa5iGUFwytHlUevQ/T+tYeQpY4XBAs2DAYRChoRshIA9hH6VT5plgUCNNQeFMUojVffeizGpHhBQ3O9cj1addoBdmPZ3hVMKGjTAKrKQFJGrclNpPerlDDKmkLMx4ZQCrcoF1XM2Jm/P0FJ4rbEGaGspynE45CmmHRLUfw1feSpUEzzi3ljnT/iTlkjTNIyoczrNEOKb0pSq4CVG0GdIkwSbESJ2sReiF3h5hpxx2AghIQSBAA+YkJFo2G1gDQ1lHCpCloxx1IbTLaEKUBJUrUYEEER+YooAS8tSwYSCIBvJSSDsYEWgg8qcn66TLW9lHicafEUtKAsJtEWgq0yOwTAnfn63eF2uCJvfn+lu0VUsZ040FBlDSlSVFCyoEwSBpkzJiQIgRV6Cs3cCQoxIHLtPONq0xpdmWRv7IT7SdZJIAKSLiaueHOOGMOEsPK0ISk/xNBiSSbwSQO8UOcQ4gJT3POhRShzv+dC5uMiQ6D/jLjvD+IlWC0uLKTLqNbagRt5xAdEfdUCBHObCWE47xyH/ABvEkkgqbV/01EJ0SpIi8RtAkAxVph8synEI1J+IwjgjVpSpxuYuYIVCZneLVSZxw040nxGlIxTPNzD+bT/6jXzI9bijlf8ApYY9gc5fVjA+3IdU5qVoFjJ83lJiCJt3o34xxzWKKVNa1eWDLak3knaP0JoMyDLcSgofSgJAuNVioRcRE3HWjnhTAJxTphC0tpILgVYSQCG779T2I60tknqi1aGuHeAkKAcxBKpuG0mAP9RFyewNEp4ewyBCWGx/sB/MgmiksBKbAVV400jPJL7KbBDOcrQRtpPKLfltVdwllyRjG/EIhMkSYkgWEc/8VfZo+INBeZ4nSbcjQqCkjbH5OSC4p6ZtTmLCBAoQ4ixw0mYoPwnGzgRpWdUbK5+neqfNuJ9YJUYTWU4ZpNRa0N+MoR9r2VmdKBKlH2phWb+IpDabypIJ+gPtvUnJciczJWtUt4dJ35qPb+/Ki1PBrLY8iIP4jdQ9zTi+PGlGff8A4MRy5FfDVnqchw7nlCQTzGozG3IzVXmPBOH5a09wr/8AU1aYTIVIWlReXIBEgACCZiDNTcWvqZrN5eH8WXcp/wAjL884acZlSD4iRc2ggfof3ah7CNeIsC9yATBMAkDl61pOa4iJivPszQwlx5S24CBrW4oymJGlGkixKvN7dqfxZ7jb7Of5Ka6NNyjL0YVhDYgkAAnpA/OqHjDGLWpoNPIZc8QEBatIXGlUBWwNhZUT71WZrxepxWlkaSo2IGpXqEjf3FJ48dwaMOwh1DxJKiNEBR5FS1K3Kj71lF8pGKi0toF84wBdxCC6n4dxKUqcSAQA5qiEyY0r3BSYofznBwqUrSQSrYkwRyvzn9aLHc1StgKSlfhtmRqdlQgabApgCByPeqReYthubEolTSD8qVKJBVBuTMGOt6YjJhOJT5zw4+z4ZUiziErSdgQr15i0xtRJwZlqVpLWnzfMTzP+BTeM4uS9hG8Mpu7YAQ5JkdbEkwfX2G1M5LiHWnULQdEmAsghN7XJG1Y5JZJQaejGSdmscMZYppARKjBJJUb3vRBnj4SgAHl+dBJ41cw/lxDQHRaNj370vMs8DiJCgQbiuTKMt39lqFsoeI8XM86E2MU40C406ppUjzpJECRMxuI5VMznF61QDNRStKQApAWDuk8x7Gaf8TG4tFSpbLHA5k6HvAMOAySFSUlJvqTaTNyI6mnM3zsNABBiY1QLI+UERy97jbrQ7jsQoKR4aYQJGmdRCVWICiJ072qdgsEHSEawmeZUEfRSrAnvXWeFzdyM/lUdIa4uzFKltIbEqTpMkQBeQAdyOdG2VYxTiAVpIXzFUeT8DhpRViEqJtoQoAgj8R3BTcbWt7UR4QEWI/KKzjSfFF5OrKbilBsQYoOxDhF7mOUm9a61kzLwSX9XhzB0mIJsCf5SbdpFBnGHCPwrunUSg3SY5d+4NqCS3ZIrQTEN4hlrWxhkKShPmYWVApgGCSBMHfe83oezx1DcFqEqnTrTYxzEionDWXq1a/EKEN7z3kwOUVHzJ0mZ25Hv09xWE3ci6/BY4TEFxMSdYgbm35xR1wDxClCksO/fUdK+55K6yYAPoKyjKsyKHUgkgkgVcYnFg7GIED+/agnHolSR9A490JFC2Y4sVHwOaKcwzS1qlam0lR6mO3OhLNuIAh5SFAkWv3/tXOyzc5+qLqiXm2LoVxzs1PxeOSsSkyKpnDJosdrspkQJvVNxJh9LiLkhQkjuP2KKMPh5vQpxY5/Gj8IH5/sU7403LJX6NIOka9wdnTLrCA2kI0AJU2Pu+nUHr9aIsRi0WrDOCXMQcQkYdCln7wG2nnJ2A7nnWzt5Is3WY6gf3pXyY/FKvydKOaDVyZEfxok+tqoM1xHeiDGZRH3jQjneDcTMX/WsccoyZPmg+mUmbP2Mc6qcMw8s+GyValn5QvTqiTeSAYvb6V2KeOqDII61dcBM+Jiio7NIn/cTA/LVXRj6KwJVIOeFuHk4duPmcUBrXzJ6A/hHSpWZZE28QXG0rItKgDVvg4irFnChQmaSTlOXKyNqKozbMuDGSDpSps89Bj6p+U/SqXF8HuKQlHiJCASVHR5ufP8ApMVpuNQASOdV+KgA0S8nJDROEWB+HyHDtwIUpKZPm6mOkdBvNeZhgGLkJCZ/CSKlZg5vFDmOxJTztW8MjmBJJFfxLmy4QgmQiw/ofWLVVMZ6sJ07jlXma+YK/feir7LeGmcQVqcGpSACAflvImOcU2o4447khWvYocs8RZ1Btah1CSR9Yp7FJXMqQoDuCK2LMcDp8oGwsPTahnPMIQAdIJJPtahhngndDK8OM4/yM/QqnkqpeOw2gyYueVNIFdPFlWRWjmeRgeKVMtcrzZxkiDKPwm47x+Ge1GyH0uJC07KH07VniB2o0yEnwtiL/wBKrLBXy+zKEnVBrwy2lQKVAFJEEHYjYgipmY5alxHwrpkwVMrO6kjkeqkjfqIPIxA4de0JKrkDeBNuZgXtvbvRK80l9tJC94W2scjulQ6/1EisWrQzHoxXOcGWHC2ZSJEg9jaL3G16Rj2wWFEfXrzrWgy1iUqRiGkKWk6VpUJKVRMpUbhKhCkkcrbg1nvE+SqwZKIK2Vz4ajyv8pPUcjzHvSWXG1tBdGc4xsApPp7R3ok4fxrHguKegrbEBJ+9yB+sTVHm+CXpkCyd/wC/pVlisnLTLSrlbwKygRZIkg25QQau/Wyntj+WZk6yNbZlJ+ZHL1j+teZrm6XoULdQd/rzFSuD+H3cQ5bytp+dRuIPIdVHp7mtGw3ADCUS0NC4MLN7m4Jm9uggUnkcFL9hxhfZkzSl7hKiOoBp1t2962fC5apDQS4suq/GUhM+wofzvAIvqSk+orB5VdUT4wMaxCUNlR5ChHLsrdx+LDbY8yySSdkp5qPYD+gorznJ0uJKUqKO2496KvscyL4fxluadaiAkgz5AJntcn6CmME44oOaey6aQXcK8Ls4JlLTQubqUfmUeZP9BsBRA7hrWquax4DoQTCrx35/Wr0jymayjD5G7e+zOWgWzVAANBGcHc0Y506LzQHneI6CZpbGlehlKkUmLZQ4IUAenb3p7gvCjDuOyqzmkJneRrt63qtW+QqvcYsuNLSLGJT/AKhcfpTkXKuF6ZeOdM09rEWAFTW8XAPKgHg7iL4hoav+omyu/Q+/60QvYsxSzUscnF9obpSVkrE4wTv3qqxWMkTM/wB6ju4i5qDiMQI96iVsqqIWYub0N5kuR61a45/nO9U7idR7U9ijRhN2Q3W/Ir0NEv2R5sMPjEa/kc8ivfY/90fWh3MlBLau9vrSMrMQRuIimP8Ab/5Fcp9EZwRqJA5WoXzpHlqdhczDrDbnMpE+ux/Oq3MsWDXK+VuTNMeajPeIk2IqIxhlq0BKSoqSDCQSdyNh6Vb5u3rXHKmms+fZHhsvLbQDshUSrmZFz6V2fDk29A+VkU4hTwx9nzq4cxP8JvfR99XqPuD8+1X2csJQoJQAlIEADYCs+RxHilETingDv/EVH0Bosw90BRe8UncySP8A3X+tPZL+xFV9BVwpVwynwV6Uj+G4olPRKzKlD0N1AdZHSqbha16IVpDgUgggHpv1BHQg3ntWQxDohZ4yUf8AiEJJUgQ4kbrbB1GOqk3Un/cPvU46y3iGtCoUhQCkq6g3Ch3qUw6qFJVdaRcCAVdCASLGDv6cjVS2S08GlHyLux2ULqa6X3T7is5fgMyvPMqcYUUO2BkpWB5Vp38p9xavcsw2pxTRk+JhiEdp88DoBetidaQ+lTTraVIjZSbc9pFjvtcUHYzIWsItLsrBbGlIB3BKuok+UqjukjpKsoVtdBJfQPcM8XMYJoMvpc1hxSilCREQALkiZIO3Wjrhfj9nFuBrwyhSp0yQZgTB2i1D2ccGYfFqS8la0akJiIPKZM8yZoL4jyFeAUhSV6kEwFCx1ATty7XOxoFjg9/YM5Pr8G6Yxq5Oox0oazpQ6VVcNcdB5KWnzDseVe2r1n73605nDyhq5g3Ena1c/MuMuJpHasFc0WATXuR5spChpUQQbVV5yvcGq7COFJmtIw9Qe2aVl+YNv4tkq1tOIUQAFShViYI3BMn/ADWhYh6ExXzhnWYKQ6haSRsRfZQitU4c4yGKZGogOpHmHX+Yfu1TIpJKaJ/UlZ05vJoGzl2DaiDOcbPOaFsSCs0vDuw9yKV2ZpxgmpxwdRMc8GklR5CmFLlpEjBrYL5dmJw2JKk7BRBHVM7VpzOMDiAtJkEWNZtw7w2/j3tLQEkklR2HWtfyP7NlsI0fFa+ceHYHsdc015/x0t+yNfHm46l0UDy4qBjH7VZcU5W9hfMtMo/Gnb3G6f0oPxGYajvalsMLVjE2vodfXqpOmBTSHRFVuY5jPlR7n+1OQg5OkLSaXZDzvF6lBI2T+tSMqfBqAlifWvWmSDzBp1wTjxE5Nt2H2UZ8G0+GTYm16snMVI6k/lWeM6hynrUwYxyIBj3v9TSMvD3aKtF3muYpbGlF1n8qo219aaQz13qQ01XQwY+CAm7HGRB3tR1kR8lCuW5a46oBttSz/KCf+PU0b4PLVspAXAV03j1O1bZHoyQV8Lq3FEzY5fShjhc0TJ/OsbGodHOouFj5gIPcbx/b/JqHmrCXkFKp5KBTuCDZST+JJuKnoUPpvXqkyKCXQaK7L3isjWAVIPmIFlGIC0fyqBm2xBHqNfaBmIu2VJIIuCPlnnMGrptJYIamJCvh1G97qLJPPaU9RbdInN8/CzqJnzA+IeZ3EE+grCcvos0RpQCEpGwSAD1EVmn2lZr4jicO3cI8y+6iLCew/Wr3BY15GDYxCjqbStKNH4kp31HnIEe1UHFuUhOJUtsfwnP4iD/Kq8e21Y8lyoHooMrxHhqSpxAUByJo1xWaBbYUkjTHXa3ehE4EqtBNT28AGmykzJ3vasc8VJ2XGSqmQMxdJPWmG0TtUtGHvzPrTzoCRtQ3SoOIJ8QYjzAfhP8ASlZZmakEFJgiq7Ml+I4Y60R8IcIHFL0yQAJUegp6fCGJcyowc5aLlnOC4L71aYZaYmRUDOOGksf9Ny/RRB/ShcY99bgZQk61KCQnmSbCuasCzf5b0NODxdhLmuYoRNxQVm+Yl06RtW78J/ZmwwhLmLAxD5udV20neEpNjHU+0VeZqhjToLaI6aRH0q8eXF470rf5AjeV0ga+y7IvhcB4xEuOSfRPIe+9TMp4kh/Q5YFUXHofalYHiFLDgZcA8FVgUj5Dyt0qXicpw7ykOJKVAHUCKWyzUp/JIYcOLcZL+xZcTNJcZWIkFJ3r5sznDqZeUhO0yPQ19BcQ5kEtlMi4gVh/Fix45j7qRPrc/wBRTH+GzcsjX0Yzi4YyiOpW59qcThhVrlTyEkKW0l1B3SoqSY7KSQUn6+laVkvCOXYtoOsh5AmFJ8SSk9DIPXfnXdpRQg5NsydGH+tOHChQ6GtkH2Z4TfU8fVSf6IqZhuAcEndtSiPxLVH0ETV84guMjEmU3j73TrRPkfBuIxMFKChH41jSB1gG6vatbZyRhmFMstoI5hInvff86noXqHedu4oXk/Bfx/kHct4GwjbYQtpLqvvLVuT7Gw7VOw3DGER8uHbnqU6j9VTVslHMkE3mP3yFKUaFSZbijxKQkQAAByAgfSg/O7rotX23oRzj56KzORacMqiiQLoX4doibNC2bY1ok0tEDam26UDepQY1mWBS82UKmDBBFilQulSTyUDBB7VkXGZc16HIC0qhQA+f7wWE8kqF+xkcq2RFDvG2QJxCUOJRqcbItMFSJkp1cj07+tZTjeyIo8Bg1OZQ2kbhSlEdQFK/5qqy9QX4bL0aUElJPQ/dnpN60LBoQphBw8eGE+VM/l/qBkEGg/OcCnUSkFJ5pIikskGnsvsbxxCAQgBI7ChnFJ1mrd5KiINQlsgCTt1rPopRIiWRVFn+OSgG9+VLzrP0tgpb8yvyHvQNjMSpatSjJpnDgc3b6I5USW2So6U/Nua1v7OXChp4ahqISYHaf70CZNk5nxFEALA0+9HfCvCawtt0IITPnV4hEpvcJ2jY+1D5OSMvWxha2yPmridS4uTcn9ai5A0kYrCPEDUhwoJjcKBie4kx60X53kLZClCyoie1Aua4gYYNdfFB9hz/AErn43frDsdjKMv5H0ApQ8P2rGuPc2dbxKUiUokSoi28Xj60cp4hQW0kH5gDagHjHFBzce3OgWTlkja0tAYPEyQjJoi4vGpW3AVKkqOr1BIqHg+Jiw4RqiDtNriomF0oQQRA+8e29C2MV4jil9TPtsPypzF40Mlp9FyzOC2E+bcZKWfIJPU7f5oeEqUVKuTuetNsM0UcGZAMY+WlKUgBBXKU6pAIHtc10cGCGJeqEM+Z5CmwbUDlH7/zWtfZhl622FuLsHVDSDzSkRqg9SYq0yXgHCMQogukbFzb/tFvrNE62QRt6fp9KZk7VIVUadjSLdxXun6U2p4BQQo3Isfyj1pzb0rI0Z4fz/WmFJgyLD92Pan1D/EU2oTy9RUKPQrmPf8AfWvTf0qOV6SByOx684PendXMe9UQbcJsOfXt/U0KZx89FywCO1COc/OaNGcyx4fFETf+aHuHRREnrVNBw6HEd6eApmnNVXQQtKBJI57+1KB5UytylpVz+oqUiFOmMM6pQADDipcH/luEwHAOSFbKjYweZNW2IZSqygFetRMyY1JJTexsdiIuk/yqiD0pjKXpQAJ0x5CT5tItpVz1oIKTN9ucwHemF+wH46ynFsfxWXCrDmyk6U60SYBkJlSZMfsms1zEulRS6pcjcKn/AOPKvot5AWhSFjUlQII6giDVC7gW3WwziW0uuN6UlSkglaDIQudwTGk/zA9qDil9EqzAfh5qC/hbx7+3/Nbhivs+wywShS2u06h9FX/Os8z/AIfOGfWhUnbSrTAUI3FzaZraO+jN2uyHk+OlnwVnSR8ij6zHatc4ezwKwyAbLSIUOp7HmKzzIeEnsUCpoJhJAJUYvExseVEWB+zjFC3itoHZSv0CRSPleGsnToYx5tUyyz/MwlOpxWlP5n0HOsszrGKxDuoghIskdB/c1pWI+zBZE/EJUvukx/3ST+VQE/ZpiZI1M256lfX5arxvEWLf2HLNYI5TxE6ykNnzI5dR6VIezppXza53iJJ99qOMv+ytMhT73s2OsfeV/aiJzhHCqaLCWUJ0KCkqUJlYBHmPzKSRY32Ntq2l4+Nu6No+dljHjejEcxxynLJGlJ+pqK0xWzOcE4J1awGnGtPJKvW4Bm1iPam8s4KwJlSSp0Axddp6HSBetIKMFSFck5TdsA+F+EncWZHkbBhSzt6JH3j+nOtX4f4eYwqYaEq5rVdStxvy3Ntt+Zqey2lCdCAEhIgJFgPYVywRebQZEfmP3e3ao52Ao0WDDkin5mobLg361KBrWLsBja8GgnUUif7X+tLWjrtSomuSd5o6BbGFiKaJ+v61JWmmFJ+lU4kTGlwQenMVDxGL8KCoKI/EBP6c45D27TVpPv8AqKZcZBSRuDv29KFouz1LgKdSbpImhbOfnojbTpSUi0CLdOo/dqGM1EK61EBItOGzRHIoX4feA3q+Xi0gb7UQUOiUk08mq745IHXpHWnE4scyKpBsnACkdwbfv86Y+KTe+9MLx6QOVWRFkRYdKpcav4Z3xP8A+DpAc2/hubBz0VZKv9p/FLjOZpUY1VKedbWkpVBBsQefKs5flBJj4WP30qJj8KZSpGnWkyknY3BKVfyqgX5EJN4quyzF+EvwFqlMEsrP4fwH+ZI2PMelWXxSSLqE1CI8cQFDxEggfeSRBSeYIoYz/hVGJBWFrDiR5ZMgi5iDtc9etET2IuHEKAWBBTyWnoe83B5ehNRmMUkjUDAJNjukzsodaq6ZGk0M8EZS5hmC07o+bUCkk9Nzbp9KIE3+pqAnGjaRTjWLTe/epdsnRLTTZKwTYKSdosobD0IFzuDXDGI6ikuY1I2NFRLHW3AoDeL3/wAG/WvHEHUCLx+Y/fP161ETjUg/MD/fn9akDHJ5GpVlWQ8ZgNDhxSUyooCXQB5lIBkR/Okkx1BI6U62U6QUkFBAKCNiDcEdj/jpTxxyeVVesNrUkEeEslaSVf8ATXupN/uLNx0JV2qnEtMmOKj9/uagu4h7xEhCE+HPmUoxA/lAuTyvbvUpeKRYbEb/AOKZGKT1rOi7FuHwzJjQo/8AaT/9SefI+trFDn0qqOJSQQSCDyP72P750nDYsJ8pVIF0k8+x7j8/rRRdMF0XQValK61Bax6eovSxjU7SK3szJOu1IPSmziUda4YlPUVAT3nekKTBJ/LrSV4lPUU2MSnmfTtUIc+i0j2IoSzQ+cyKJncSkbG3MUMZqsa7bVQLZBbfI2pz4xXWurqoE8TildTXpxiutdXVCWefGqtevFYpR511dUJYjxzO9OfGK617XVCWIcfUYk9x60r4xXWurqhLYn4xfWvBilSb77966uqiWxXxaute/GL611dUolijjF9aScarrXV1WSxv41XWljGq611dVEs74xfWvFYtR3MivK6oS2ejFK69vauOKV1ryuqEtifilRvXvxKjzrq6oS2KTi1da9OMV1rq6rIe/HL61xxyxzrq6oQ741XWuOLV1rq6oQ74pXWm1KnevK6o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294" name="AutoShape 30" descr="data:image/jpeg;base64,/9j/4AAQSkZJRgABAQAAAQABAAD/2wCEAAkGBxQTERQUExQVFhUXFyAbGBgXGSEgHxsgICAhHh8iISAhHCggIh4lHBsgJDEhKikrLi4uHCAzODMsNygtLisBCgoKDg0OGxAQGzImICY0ODc4NzAwLzQyNjQvLCwsNDQsNCwsLCw0NC8sLCwsLDQsLCwsLCwsLCwsLCwsLCwsLP/AABEIALcBEwMBEQACEQEDEQH/xAAcAAACAgMBAQAAAAAAAAAAAAAEBQMGAQIHAAj/xAA9EAACAgAFAgQEBQIEBQQDAAABAgMRAAQSITEFQRMiUWEGMnGBFCNCkaFSsQdiwdEVJDPh8ENygvEWorL/xAAaAQADAQEBAQAAAAAAAAAAAAACAwQBBQAG/8QANREAAgIBAgMGBgIDAQACAwEAAQIAEQMSIQQxQRMiUWFx8IGRobHB0TLhFCPxBUJSM0NyJP/aAAwDAQACEQMRAD8AtWaykLoSZGt1rSD78ADewR9ccUhQOcuDMDykE6TSwrFRWwVsKbPYhvTbnAnWVAAhjSGLSeGGTwzCxC0Ql8mttge22148oYjSYJZdWqR5qCOLMx6T5QtAKoYLxyf0j0x5kUZISszITJ88kHjIwQM1UWjIsVxffuca+mx+IKawID1Dpkc7RyRtpK2GOrV6Gj21f5frgcmOxa7fWMxPp/lvNo8kzSE+LEQqjzEAFAbBoBuSf1e2BVSRueU1itbAi4L1DqKQBggZy+8crUfNVc15RXbkgnCsrAKUU/uUcPiORtR2AgGQzySRmR0LSltB81b3uQDtpAF3te+JMqaKxged/uU6NT7HbwgGb69ozMaAiFWKw6FTfTq8ze3135xXgXLkXvdBz5c+kTlXHjXx3v4x23XYDmGgWbWhGlZjRVSbte1kEDzD1w7sVRNF7env5xPeYdrVHw8ffhIc5nPByoR5kkV7Ls+xDEc7Dfitt+MSY8z5jo2Hl/cf2NtqAO0q/U/idoighjmniEW+u9J2qzS7gDudt8VcJwaOWdhRuK4h2Wh9vzDV6y82UycCQW4pWIrQasLRsWDsT6HB8QmJWsnl75x/DDLhY5TyPnGaRzGJ4ZApGnUAg5N7DUSb44G+Oac64yBj6n1lBbW4cxX8QdWzEAilEQgDqFYaa35AZSOavfnF2AM5ZG5jyr4xLphLfyse/pCB8RRhYJXUIs9kIppvLQBqtgSau/XCcf8A5zAnU1jwnm4lSKQGx1MZ+JJl4mCr4asu7M2rSLrY+ijc99seYlXpdr97RYK5CNZuve8y+ejQxPK4zFClVmom9r8vIoGt+4uqwxcYGWsik3BORzjbsxp9+cpnWOpONajLzBZy5gDk7Xey0RZ9ySd6rFuPh1DBgB5zXzf66Y94+AmmRTMQKrsIVULqZYyPEptrr9R/2weVUzAqZiq4xjIBvHeS6kx/IJcqpFwSAFvUWKFetViN+GIxlg1HpH4irMCF+McZcGSJpZGdFDlIwo02RtW/O+23pjmZEPqfP8RwcIxx4x6x+0nh5dYWZAdiJFOvwxYPm43G+LMbomOiwO/Tp6zmMrPk1KPgevpFL50LMYPGSYaLjqLVqZyb24G+5Pv2wTntOTGh4CMRCi69Js+fKoLl8m0Ts7OIDGFoKfyyxFkFjszb8Cj7YWwYNy38evvxlHaB8YvvX8x76RnmmtFcSLG0ygabtRf9Q9r9sTkPjyaTWludfqZjVXBpSdMbib8MxjAVwAppAAWs16/e774v4cdgWUvqAr/kgy/7qYiruK4oJJJi0cj6y/5seoaRtdKw4Ase++MZXexj2PhKVyY0Wsiiq2Nb/ER5m3ZIY7H5dgPRuh6evOGs+TDjUyRFXK7eMFzGRRg0oUkBfKL3O3oNxZ9eBh7gZADUUDoOm4JlcwpVl2y6qRYB3Ne/PPb6YSCLIG0Mg9d41ynUWEmyF0oLdjUT/wC3sv1OHJl35WOUUyCudGS9NzRY6HBVfMBvVg8b36Y3E5OzT2Ra3EFzkwR2VSigbAGQivtgWajQP1MILY3+wgudzCeOi6SX8NiN6BFjYnk1yAD64W9av7hIDpJEwepupSPSoegPEa9AG91vuduL7jBLlqh1g9mDZ6SGZ1ZWiDl6IYsR8xu2UkevbuPfCmZaKg3GAHZiKmIsrpllZZBosAEgdhx70SReCC0TRmXagESLP5nwBqRQTIRqYbAGqsi7IHYe2AyOEFiNxIcp0mbZnp58GOCN6rTIZOzUbO47mzY9CcbmbRjq6Fe6m4CO01MPKoB1DyQyMsUR1EBm/pHFnbsN6/1xBjXXiAuVhmGUA9OkC6X1ExQlz5sudSRtqAY71dsCBvYHoMMTAoyWw3bb0m8QNRpTTDcyoZPITyTxT0fDEg1yIwYqOakI4NbXjoZKXEx5+sxspYjGRR8Yb8bxqucDxMyFlAZq8jHghSRQNV3o78XjOHcZMZFCoOENj3vfzij4kyvhIpWKYE8F0KgX33AJs+m2GYUYt3jtGPxoKUBZi2fp3kDLMGkuvDBLHf27n6Xh6su+0TlxOjrW1yfrmcbVHoaRSqADUCDfcAjYr7YDDiCXQ5wnpDQbvT3SMnmHpCcwkbqz+QUpNGqLeUEnvf8AOGOUG5A2iaZlq+e+3L7QuTNHxRLlTP4cQttZZ9JqqJrYkg7H0whsCupVlG/hGowxkWb2J/qOcn8Sx5hl/EgyotFUI1b8b7Vpq8J7Dsja2K847Iiut4/5GKPiHqEbP4qFkI2VVFKAL4BBH0qsN4XGQtMbJi8+Ls1DEbes2yXXpTA9mQoAdGvfzUdyQKo++My4E1BekHhyf5qLPmIiyeZZbnAMktm+4+wq7Hr6YtBo6IrI/d7Ymz4R51SSeZMr4kupfEGjcBQCKNb1tXOI8WXUzYwKr9yvLhGLRnG5/Yi7rOReOVgkisFIOoMp2Nlaonst12sYdjrTbCKy5XYacZI8RDut9eMkWXjEaxzooLzqwDMT2FdyTZuzd4FcKKxZdx4RSLmU6GNXLenxIXyyLMVl0gBV0+aVtyW2Yaa2N+12MRZsIy5AyCq9mNGJuHsXZMm+HPiUTM0MyFYF2HBDstGmahwNz6/fAriHD73YMHKGfvKO9+45lZswqukJjQNrLLQtRfHpq9+2OflxlXOUjb6b+MapVRoLWZBnupBlch2A2ZIVQaS4qgTX/wAjvdn02w0OuTVq7u3Tl784S8OcbAEX4nrUX5/4xGXl1CASll0uGHmFe4Ngbn63h3DYQAdNC/H8QBhfKKB5Hp+ZN0fRPAJZpk8WEHTHfIbcBlq3HoO1c4NwqY+7QI9/OA5YZCtGj728IwSSSJknSRXiamlXTpohaodqO3vha8UnaUOcW2PUpVhR5fWNulZ2RmZmUeE66wtGgdu/Fd/qTinGzGyR3YnKiAAA94bf8hRyrnS0QtCNwDx9yf4wel9mTlE2vJoE7I6SM8hVlNFFUarHBB3u/XGUGF3v4QrIIFTOTlV9KoakFMWJ2X1tf9MEpBoDYwSKsnlN5sxHMdDNJGqMGWUjZqu6HpfrjxdG2JIrrNCFfA3MyyZck+ct7lBZwBy4/wD7n5TQHH/xg2VgcHXJpebfzE7D0AA42wSqbs7mYzCqXlMorXGQqOP8x3UVvR4snk4wA0DU9tvvNMxBIWQpRVWBEaLtq/qYjtgCGsEfKECKNyXPxI4p6MdU2mw2r09Kqz/pjcjqP5cp7HYNjnEk8glQxSSNHb0mlQCy1seD6c7D2xP2qMm+9SzGrI+tRvBOqTzpCkaWIoiDqAFkdzxRNcjEy5xmARuXQecuTHjD9of5GTZTKvHUhb8lvPN4hB8tXdXf1FcYBXGvszzFbCDnKsNhvAOr9R/FznLxNGsbAxhtFcqSNJrYtVbeuOmMuQbke73ka4UVbY79d5UugfEr5JpoJwSpY6gDwQKP1usP4nhO3CshqoOPINd5PgfhNpPi7WqawWRGBTUPko+UCttxsTX7Y1uD/lXMxy5sVXyHvnMdR+Im6i5iZ9IqkDsAPe2425w3hsT8Ni03e8hfQ7mtv3FWUR9dgLE8fyNHVXVGyNzzuPfBkgCru/GXDC2Rj3a0+G/3nvxIEjrMuo6fLokIAP8AUPf67euC0dmKBgDKeIcjlXhBMnnJogKdijA0A9irIorexsHnG5EXIKiOFynE11YmTlydQEjJIx86Nsrd1IINd+/rgiwRRNXGcrs10T4xnG8mVg1IygSNpdAQWBW9/XbcHE1HI2kytcmLDpIHqPDp/wBiqWPhmVnVvlUNt963H0w/GwU79IjiVOTejR5e/OWPo3W9AVHydAJuTIwAUcmqII9tycSZeHx5Nw0px8TmRRiK1Ez9UKTS/hlCaibMZ2APNFtwD3xV2dgWZIMnZWmmz1jjqvTyYlkM6tCxBfw02iIXSfKN9iKvYHnCVcDJor+4ZxXi119SaHlFWc6bl00+BnLD7NrUrpsbljvte1fTDcbu5plqop8SYkvXd+f1huZ/CtGjhoHKgLp1OHZxVkKBurN27j0OPIjoxobGMfJhyYR2j94eAi3qE8niNmdDokh8oYjynuoHOkN3rBNjFaYvDnyLeXc7fKF9E6idccU35kHi2a2PmIvn14s8DCsmNasbUJqZM1EgXv8AczoXSOvZUwPl5Xl162CizW5JTdTWmq2r1xA47lvZ2lbYcgy6sYAHw/76Q3qnSxGrEOArKBpX+rnjkUBV/THN1q+6bj7eUZgyX3W5/iLJ8u09Tuw/LhAERIBdf1W3ZhsRW4xfiyal01de9opdWF9Kmr6z3TsuyBFjWGwodGYebcmxf6vSz64S3E6lO2wMJ0XVZJN84XKQgAzcTU58VkDUiqCaJI4God6JvBYsVZNTLF5BrWsZ5becsXSevRy5fRHpDMSugKVXmu42BHBPOLddro2s9JA+FkfUeQ6w3/jESSrGutXRd0IFV6mxx98e7Rb2BFQezcpqaqPWFMiMFdUIAIZlIo1udvvvXthwKjvARJutJizrEi6m8LQwAsjkljydiO3bCM2VbIG8bjU1vIsxmxFElM5QuoPBNMdyBW21n2xl7AXtDRCzHxkB6dBZ0OumzVsCffe/XAHh7Nrym9qeokuUUFHKszOGYgtsCOwA4r39Rg100aO8B72vlJYYYuGdo1AsgcsSbsHtXt648Ctd41PG72FzOXKrbRtIUk/pY7du3/m+BWl3W6PnPMCdmA2gk75fUgkkYLIb3JpifVjv29f2xO6XlAN11lCLk0llG4kPUZMsoWSI7ppUspsBSa4JIJ5o/XBPjxqKxg35f3CxPlbuvyPj72gf45ochMy6HW20F+QGJFGtjW52xmMqeYq450LZlUHlETZl5xLCyq7FAqMq0EFWW0jbbam+2NR674Xf08D7uMZANtRA63AOmdUPT3kCn8Tr0gaqtSLNgHar4OOgG1qWFAyd+FewGJqVrq0CzeLmHcRv4gDw1RI/VW27bWTxZw7CDjVVO/nE5FTIbU0B8oLm1mQeAjrJC661sggA8WSNnGGDIBudoJRmIRO9N4ZQiBMwhKPwoofKeQ3+1YG77ymNCAkYcgqaN1eWLVCj+Gl8bGr3Pm5P3OMCagHO5hdr2bHErbeczCkcqIFDs4J1b7/Yn19MCWZCSx2j0xpmULjB1C9x7+0JzPToo/Bg1t4mnVOkiKVQ1YZGU7grW2DfIdOqScPh1ZOzPTnfl1kD5Y/l5hlfwTxJVi/32O3BwsagpHWVNmwvlViO7U1z2e8UhgFCDawACx/qNDc1sTyaHpggDp0E7wKxhzlUd33vGPQOkHMq4ij3jGsMWaySdgANtqPptzeAyGjzngwxi2Wwdxvy9JPmM7mcuFGbSTc+QFVHFENupDC+V4PfALix6iUqeZ2yIGc7X05/GV2Zoy7PrNV+lADuaojj9ucVC9NVFZCNZcNyHQc+m8PGSkETyRyUo0h0LizqIA8u5PP2wAJumqMeqBUtv5TGUaVSxiVgDQ1AWPYk0QReAYUAWPKNVw7lFWidhc26nJM8xnkIMqlS0hpfMK0jYAXQuhglyBl61F5OG7JyBXxP3huZ6zNMpj8NCh1a2KjWVJ1EXz6781hSqMfM7x7BsoOj+B+noJpNmcu2r8PCniOaCkmo/ShYHbVrPc12wajIxGrlJ1OLFrUHf2YD4ssTnWQxUUx7muBzyOxHO2CyY0PdgYWygl2P9xzkMu7yrJDmg827JGCSSQL31UAAPc8d8J0hLSqXxlOXS6Kb38Pe8sPS87lZNL6GikQ1TnWurg6luwt8sBthD4TdrsDG5TWPff6EfgyxZJIYxKMw6lOyxGxpqxW19zt2OOU3Z9r3t68Pf3nmDkBsQr1hEWqNJED+KZh3XcgKAATVaa/ucMzZsi93Ge6ecnRUdgzDTXvaAQmSWZ4omXKgKu2kVYAJI5Bs/TBI+MsGBoHz8J7IhVO8urzk/UsywjdmIMgGjyAm9/Tmz/GMOXKzAgd09b8JuPFivT8d456FmZpIY1XR4jR6wXvcChoI5BOxvtR2x08eogKOfvaQZlRXPhdennCcp1dHIiaExsRuLUhf29xhS8UmRuz01Mbh2Qa7sTeKaLKKWLFyfkUlWI5Jrfuf2oYdqXAL5xelsprlI8v8PB1DnxIyw1FEegCdzQ+pwa4yBtfzmNkF8r+EE/4jGIPxYjLJXk0eYr2I233IFXhQNANUYVOrRe8w3W08NpZVV4lrykb6+yj1IB3GMGTq1VDTC5YKnMwbIvM0pkSJY0ZbEar5lr9R3oLRvSLJP1xNgLs5Ffr9x2dUC0WsiRTZ+SXUmiNli8zuTZZhdBAeN+3tzhWQnKjUQCOpjsaDFTWbO3w84BkpRqp9cLliDKlUoO4ANad+4I2JNYzDlVaF34m4zJhLWygHbl4yLqeYayvhmfLB9TO531ctaigwN7iqrbB5CrIXQ0en5+c9gDK25o1/zzkXV+uGFlZYGUNGAzKqpasdlC6t/XtzgxiZlIU6T4Dr8ojGpZirb/H9zmU7iSVjbC2OlB8w/wDP9cdNVKoAa8zCQqCS5IrkBJs3A6qAsgba7AN2e2/IPF/xjF0G3jW7UKMdc/j8IOvT2WZY2fS7lQ1kaVLUQTRoijfqMNLKVscpNjTIH1km/wA+FQvqeQWKV/HbWilQoj3tb5BJoWBeBxsNgIefG51ZG6VGGQ6rlmdVyuVVZKb82YClFGzQB3A9ScbkQ0bO0SGRyFVd4ujmEbyKJRpceUxqFv1BsWu2+wOMJBTcXKQmQZyobSDIcx0URlTIZVWQatRFtp78c0Be9bDHu0Zv4iJOHCurU+/j+JFmyFTRHJJ4LEWCb1drocE+lHBK2puW8PJh7PF/IFTXsSw5+KGQ5aLKJDLIE0vey0aC36yAk2a4vCu17NC+Xaog/wAjoFjw6Tqnw70GDKwiNUDEnUzpzddhwFHascJv/SyHJsAfTmK8Yb4y3WvtPfEXSos5lxC9KACUYEWrDigRtfp3wjHxpD9qCBzsXsfh0+EPsdJNXfpOPRxQTK0b2hTVQ0kmgBZ1CtW/bkVePpFBHeQbGG7YmYjMTt0HWJ44wFH9ZBHmO3Oxr1rDTuai9JRVyA2T+6jPJZ6dUohhFJsx1Ve/F3YAI7em2FNjXVd7x3+QxUWndH3lg+KOiywQJIir4UjELpDFbZdyARqIatieB3xuNjq3kjOdJA5/vz6xB0vKySlIhIkZB1MrCl+patze2gjBP2ad4xiZc2RQo5DnXhCeq5MmJQZYmRHO0YQMpNk8AEKSNwbGFrlPNhKW4dGyDsm35wPpohcOSAXjogSHytXrx5b7YDI2TGy1yMZiCcSjhj3l8/jIemzo763B1rwYtCKF77BN/bjFGQDTpPWS4idYyrVjlXWH/D/UIUzLu4cyE3GQ5QAA73QJJYbVxhbY/wDXXSpuTL2mXYEMTuOk6l0TM5GSVnXLho5AB5bOiruh2Bvt3xyMeRTm0ZkodB78YWU8QMQIfcfX/kj6Zk2gjeZSTFuBG964hvyfXTR5/fHs3cQstbzxZc2VVOx8ehkCSmFFaSGRhIxCOR5mJ2FE1W1ftiVeHyNRZRo9PZlORlNhG3HOGQyIFJghYvrAmLqRpY862FjbaiL2r1xYcSLj09B4yEszP/sb0rrPZHOh/GWVWE8eoh1NLpJtQJDQA9QfTDeFVDhFX6wOIVlcVVGH5z4j/D6jFl4yWAOq6JHf1uuw2wR4tMTFAtE+957FwTZ01Fth0kYykfiM/iUK8QLoum3BO5F323wo41GWwfPy9+E3tGOIAr5fqSjqOU/9SWUv+o243+gNDDS2E82PzMRoyjkBBP8AhngrJPHSoaA1WPCHDHmtz2rb1xpxkIWUQ+11lcbf9ib4j1GMoArIFGh9XytuSduSQecJfMMZCynhEJyWDX68I6y2amMLawNWkecN5VuqBJrzbkn7Y3K5CHTFFMfagA7XEPUMgU/Liei41M4HJvazdA783jmpkY22QGh098501dCtzePLAalmMpi1AtuKLn5RYF1Quq59MPxEMgdRQ8Ylrsaf5dJkzr+HzccLyqFpo1cXuQSwBIB0tWx7G+dsVtmxUqNyPKK0ZO0V3AvrKx1L4gZslHl8xlhIEIqQN8wB2BobN2JvcYuxr1TaLfhwmW23B8Ocr2Q63FBIZokVGIIKVsNq5u7vfB5MT5BRMIHhlOo8qowFDG7LcxQs114eyk+4e6H0w6iARUSCoIZX+FH9wiPNUdOhfMLd3Ukmroi+Bve3tgQo0nfaOb/Y4Kg6uZ9+UYfDXTjmC8DMoD3cnNae4WxqsE7WN69MKy6FYN4T2TNmGM6uu098U9GkWRxEymFa89hLoUfLZ35FjbfBYcmMnnMdM74RS1197SD4VyinMhGkVnZCIzVrqO1Hbf68YZkYqO6IlADvkN+/v5TpnVoZMwuZy5RPDMY1OgUsr1epV/UL54NceuIEYhwYqu7sZxh4QjalYEKSKC9htqq+TXF98dQtc1MJQ30HPrOkfAnQ1DJmXLM9llsjbUa+UChzz68DHA/9Li309kB7E6I4REpg13+fvL+xW2NFaNvTcL98cQlSd1+RmjVQFg3y9ZHLmKOjbb5Q69j3J9Bg2Zqrp51sPhDXHY1/Y9R5Tlnxf05YM5KfEJWTzaKsXW/tVjkA4+j4LP2uAAbVtF48OlmcgEHpE/R/w7tpYIlk/OSQgvsfTa72xZlORR3d4rh1wsCMnMchf2nWfgj4Gg8DVMPGBtVBA01d3R31VzfF+2FY1tu0reTcRxrdmMKigPmfWWz4g6CM1F4TSPGl7aQLFChR9K5HBGGNZ57c/dyTBm7FrUWZwn4mhfLyfh3i0ypZMzXcqHYE7ncdt9qqsYoLAFuU6GPKuonGaPvrFeVQMWBIAq7Bsv7eou8Y9gWouUDKobS+3W55+nvIFEg0RoutpFXUEjLVqOncgHasUK1GQ5caUWH/ACS5KeMPJJraSNNgrgK7oOLO4FntvQwnOpal6mW8HlpTk25eHv4QjJQQzmR38rtuhQHy+i70pH+bbHrGNQg3hHWxPEUI96d15YoYRECspYBiABrW+/oy3z6H9o8uHckHf7QSpbfINq8ZbFznmZ2kMcT0j0wJO2xsXvX3xygjqwR+941y9iECCgCjccpnI5u5dKSSOrbIWHy9qJ7XV+9V2xuQCiLIA86h5cJAVmAvrUKyHTs23jRSME1CyWFgrx2IFaAASd+2LEDlq1VsD6gfiS5cmAAMg3HhB8zl5cx4YmZI2iciKPSAjAVyDzZogX2GHAsSCCLr5RVooIAsdT75SFukss/4mcyFQTbk2LB/UP6RvwPS8Jw63JL1zlGTL3BixfKMsjl/xaO7CIJdRyndxXLLxVn3+2KNBZd6H39mSM5xMFF+Y6SZei5ftIo9tR/2OPDCh3sQO2fwm7TqXlFM5sM6KuoEEeU6bo8EVztg+Zsdd4IBAB+EFknkka4lBWlAjMdsQPmvcKux4rt71iReJ15tKA36Sk4uzS3O/rJ+vzoizJJGCjgG2Plj53IHBJF799sU58oS+7d8uUXwyFqIaiPrFOWMIidmzGiS7KnYUOKDAgoQPXud8c7IoKjJXe8N/wAS09pq0KLXxnum5OTNaZ2IREIbwol5JsFtxV6f074eQcikVfpAZxgOnrXMyDMR/iJ2pZGial8i8gX5Sd9xdkjscT5WJAbGPS/GOxL2aaWO/OVTOfDx1SyRZmAQxnux1MQNWjQP2v8AjHV4fLePVkFGIz53sIBIs11A+JHm1yscSAEb7klhRNH716X2wwPzVG3hoUysBlG2/lEeWhyzeLJLdavIqGtJO9+4vasNDuABPdhhZm6VuJHLmwYg/iWS5GgHzCuCPQdrx5UYMVraa/FYyLB70gzmTfLtEWc62GtkBorqG1kdyN67DDbDAgSMqwpib35Q/L55JIJ/EB18qx5+/r/3OEHGVcFeUuXPqwsCarp5S1fBzyJCWdwmpyI/EAKDgkkADYnvdGvXBZMbMLE5uXOhbSPfpHCZOYuQZfmDayGUiu9C9W17AjbbEvY5dY2njlx6DOZdW6X4EuiPxGIU6yynnniv6aP3x0A1855ENgq3MS6/4XZasvM4AtjVs3AUA8exJ+5xwv8A18gbKFNbD73LeCXQosnnLxLBurFU0yilQOfL6FscsqE02RZ8uUsXLsVUnu9a5+QmSreYAktGCJnBBGk9x9sD2J30jYeHWbqXa+TbqORuUb/EaXywrpip9S6iptarcHlS3Nd9sdj/AMgXrHpJeKfSa+/L2JV/hLp3j5uCBu77hlIOkebYckEKbx2shIWxOf0ske/CfSEChFUABQGqtJAHb7f64mFCr8fCSmyZKz1qrsbHb67H743ldevsTKnNf8aemB8vFOCQ0TEUVJLB+x9BYH/bBY+6dusp4fc15exOXw9RaXQoVIbAW042HJHrjxQIxJJnRwuzYuzobwQZNkkovoDKykqfmU8j2H74LtlK2ouLHBN2ml2HL5zHVsrFHYiYutDk/Kb4O2//AHx7A7vu4oxWbGEWk3G0jd4hGNOrUbDCth6fXB6W1XNGXGuMqRfzjn4Vzkkc0cZbdXJVXYBY72Yn1Ne+JuMCNhY18RznsK6WBJs+HlOlZn4hdCMzGYZ2iYRhY18zhqs7H5gf0+l745uPNeQatj5itvONPDAqVGwPnMS9U/FRrIIPAd5Qzuo83Omq33oVxgc7tky6WAryveMxKMIJDXQ5GF57IytIgbxNGkjU8mmr7t6AVsPXCmV3cYiQD01eHWexZMaoX630EkbJPPlvztBCygBkP/UANWNx8w4Pvh7I+zHcDbpvFK+NHIx8yOR6QVElDSpC0kMQcK8Z38tfpY3yN7sgXgWzdmWJFA9F3jDpYKWonoZJ0nrCJOAsBhgdAkajfzCyKW/mI574qxcVrc0PlvFcTw2nHZa2B39PfKWVzOTsike93ijXl6ATn0niYvz2eUEyLF4Z0UGJ3atwK9ASdzxZwvJnUANVQlxk927kEfVzBGscYQuyamK8lj3Yk9zf7YXk4gYwFXr844YTlYk8h72ib4lUhZCVDeUfmEgSEk7qAD51B33+mJcmRdYxg/T485dwaE97/n/Z74Yy8jP4TweKaJRnZbr35oDjjHsRDZbXcnp+pvE6QhIaq5wibNS5ZVUFY3dtDK4OgN3CtwQtGuLrCSuVcjbEDflXv9QFXHk35/eDno8qBimYpEFhlGwJ3awdvTf3wk5FKhtJIv3UpOYMKoAmLfiHrIfpzNko2aI/9WVvKVsgkgGi13863zzjqYRWYYnNHnz5+X7nL5kMTtfsznhzbmOIS6liZjT6Sf2vY1Y98dEYFDFl5wzlPdVq3+0HSZEm1ACdaIp/cV7bg7jBgMyUdprui5QVOr5STwVAMsiqqtvGFNkNuRYG9bfTbABtR0KeXO4WTStvlWr5VJ85Go/MzEwkZiDoTvag3dcbhQPY48vggqHjdAo7ZtuY9YFmlR1MoqNjIqrEosV63fIr6b4pB3qpz8tklvGNvxrRq2l9KomkFEuhuaPlIsk8/wA4MSYmRrmwqRv5g2wOknUb9GIPtuSdhtjTAXYwTNZwgai7k1Vk8aTQGx3OnT/4MTsjEzpcLxCYgb6zo3+HsQXJpMFZpQWaivlAuix9a+uOFxzHtTQ5S3ESy6SaB+d+EsvgIS4LSBZADG2jd2HOnbZbI2rvjnBSALXnKe0daK1Y577AefnI4owot9KMtI0IJUsDtZN+/wBMbpOgjVv58prMS1LuDvq515CVn/EKOTwogoDyJJRvldvKVYVdc3i7/wAplGRtR6fmTZkOStA25+/jAP8ACDJSN1GWSZTqijPI31OQt3foG3HrjtvQUBTObnyMxpp2dmoP/lbV9tj9sKHI+sn6iZkkuRSNwQQdvSiOR9dhuftgmrVcwDaVz4/yok6bOtgaF1WbrymxuPXjbuceU1G4j3/Wce6lkVnJbQcvNHpUQUFJBBbXwAEA98EGKbE3c6GJVysKBFD5wXN5zL+GkZishvMwNP8AdjvXt+2BwDJqtuUbxgxIO4SfXp+ovyOWjeVQ7qkagnUbF+gO1+11huUsFOjnI8elWQ5F/uekjDIpAItidRG3J2v/AFxgBBOoykk5VARa3uegnaE+ZEYPtpI7X/UOPtj2lX28IBd8bB2H0nQvgXLNOz5lPBgEAKeHZbWGA3G/avfv64j/APQXG+EozVALuXFrLL1Tr+WMRSKPxHUhhpNEG+dRrt2GEJiUYwuPauvn6wVGTXeQ85BP1CV2ePOj8o0EYOLZtm5Xbbbbvx64mYAPrynUwv8AXxlCgBR2IgUcQMb272TySbPYV27ACsSs+Z3FCxKQcanlvHHToihYTZlZA0YtGQq2+1t7UKoVZxfqxoAW2J6GSPqejjXl1B2+H5k8HUfDgiEqLHKh8iWt77bEGuGF/wA4ZhzqVpWvTE58f+w0SQfWTwdSzDKDaC+13/IBGDV8jC15RRx4waMXZDLurmQsZowCQH7kmwEUmtK9r5xM7ZMi6059LjyEU6G299YL0/Ko08wkRkViSAGrURyaB2rt2wrG2lgMp3+0oygrjBxzORypZFLEOGDXe7Esxrc8bHeqrtgFt8pYe+kZlyhE0cjJM0rZY+FIG1OQFeNSWVeTR5sdz3H7YZlQ4u6vPnvt8vtNwkZ6ccuvmZhsuJFQBhPGht2OxXSP1KeTfpud9hgVRm75Nbcri2cISNNE8og+K+lZ3LwSSABcq763VSPKOBq34Pcb8DHS4bESggf5GAuC53HiJVurZyeXLK/nEbHSwFadA4IA7Ek7+2HYsCK1kd4dZvEA3dUsDygE7xozFUU0qd2Pc0TQH+2CY9krA3v9I5UXiHDigByHWb9b6A0EV+IhYtqZFHYmrViASQKsEd9sNw5kcbSHLw7qS/n08IJP1VDEkKqB5wxIA9COavv61jyK4to7K+Asirzg3VMoojUgrbE3vuCK2PoK/ff0weNyYjiMNMV8eUKOXWN6aNlUi4wWBI4O9jawbsgY1bbeJdgFCjYT08YaKZiaNk3qDfRbB77DDxVSMi97g8+atEqx5lFbEbEbAcn749AoSKdC76AGdtVheRv/ADftgCalOFLJHlOu/BWWKZSJGQBmtGXxDsSf19gint6kc4+b4vv52qufhOngNIDvtvy+3mZYYI2caQ664CPzi3bsqDsCoq/pzidQGsXy6++kYzKnerZ+lff4wXVrIn1SJBKNDkkM5O4Breh22whVU7ZNzfQmUXpXsqBddxzAiX4zEsUB0QuNJTy9mH6iDdgspFi/XFnC4q4jS+1g/sRTZjo1odR+vsGa/wCDza0nlKoCXruTtZAJPcXtWOxkGkqqzmZmZiS/OdFlf8xBpsSWDe9EC/l4ojY79hjeZiOk106/EjY6jWxbetV1sBQrtvZrfHjuJg2oiLuuTo2TmaTzIIm8RaVjsCSNIOm9u+MBYixzjEADjVynFumZsSTfiWtyoc+Gq1S7mtWo0Bte3rWMzoCnZkmz1851sWtQMgquQ8aPsQTwBmZJHIC6i1gbhQOPtVb4zUcKqo6THC5dTN1/E26fFk/DUSSOzXZRQQ1d6Py1g3fMHJ0ioePDhbGqKTq9eXwmuQkiSZ431lOFZdzV0L9DuBeMcM4DD4whnOK8PXx8ZBF1O4fw7qpDutnSA40+jVY77cbnDSpUll5CIXRkCo/8jt7EJJ8kohZ4wiHUA1azwTubrTWwwttDlSyiacbrqVTdWJG3VZ8zEq+QyIfLpXz0Pe/T2x4cPixOdjR+UnTXlxF7FjpLn8JyEQJ40j62fWoAVywH6VNk6rO4YfSsSZQi5dSj5Rq43dSa2rrt0lozc0ayqzKj6mCxqylShAvUVGw3FXySDWJsoOJzmU2Ou2/0m4F7TGU5fmBPkZpJFWRFVVpta2WO9rudzZva8Tq+s9oBd9Okb/rx4yAYa+QWaEeLE7+ai4AAUf1L5ie3v74NeGIrJj7ouz6eknOaiVJG3KNMv1SfSAu6jYG1F1txXtjoh8rCwZCyKD/2Q2UjeLLwlXTbUd1N8kWbLKP0/tjdqIQcvfzhjvMGc7GVb8ArtHFFmDIwBZnC72SSQQCdq7XeOdkTvWik30nTXKaJYUPCFdVyXh5IkSJfDMbUW3Gmm3b0sYbgorqH9xJJfLVQ7Ig/hj48pjJiBjLEMT71yRe1XgRgRiS/I8vf4nnyFXGkAkHeK+m9RiyUoSdm8CZ3Jcm0k7C644/scPGA5e6OQ5/CZmzarNd7p5SrfFLOrSSCSZsr4xWKzag0WAG9kqAdyNq9cVcOAb7IV94a5MYA7bnXhFXQenyS5imjd6smMtoZttqBG+/bvh+QqFobEwMZyN3ge6D9Pj/UEzcryzKiqYy0mkEmgpB3sjisEiFE75sT2bOMuQDGtHxhJgLt42clEsYYwnTJ+ZYsK1V8m3849YVaxjl72ghchYdqaB+9yHJvBEJEeKR9RISVK31bAUTX3vtgu+9MpqetMIOJhYPX184RPmEjUtFHJEdOgnRdg82WOxNcjCEXLdORKszcOFXswefnB8isuZk0Iik6bpQAwC878nbsSQcV4xU5fFkMRpWhAs+gVJQfmBYEGlbn0B49sPnP3g+YP5Is2aG3YfzX1oYybXWaTOQRZNXZ0Gu1DfAmMHMTtXwnC5yUEY1HVl0IGldyBYF/072SeScfL531ZnHn9p1sVIisen5/MZZ2e/CzKnVpFOWSo0v0HJIb6/XC21VqF+/CU4l/lgbbqN9z6+s8+VTXKFKHxE1eJMCmluDoGn6HbcX3xrKG5Gh585oyNpXVexqhvY8/tKz8cyM3TnYawwKMAG1bhgGY9x5a24wf/nEHiqO/6o7RXGKcanT+uvSG/wCCyk5R2BDapmvkcAdgMdnMD2u3hOYzAi7l16tfghm/9Nwe44aj6bFSQb2o98Be1zE50JnNi5U/LFUwNeaqojy7D13JPoOcYd+k8Nl5wXq6/kZhLCnw30jZQLU1t2398eC33TPBtJDThsebjeSE5hWWOqYqaO/FkcgH1wxQyggG52XGPJpLLp8+l/D7x9/wY5fNnL5dsu8ciq5llUOQGF6PQ8fscGclp3hI8eMnfGtj18/dRNms1YkgDQ+QFtYVV0EHhCRZJ4I3FfTGKp/kRt4fuPfKutVQ0R1M90/NTZYbZaOV9Oq9IJXvqLL5rHpxjzIpetW087OMQbTv1PjNMrlllhiljTS5JjkaQj85nIA0D/KbJbbkemGsWWxfp6RGA43bUdvE9b63/UiGYLIMm0Y1CU6itatQ2azRvivTbAaaOo8o61fZTTHn/c0m6N4bxP4kbJJzVjSSao8bUbsH1H13twVoc4ocGVbW38PvL3B0WXp7iQapoylAqdxwSxIFaaHI/nHOcZG5iiN9vCPHELnxjGTQEZdNi1TSjNHw43/NZmBjVmul84509h73hRLtp1bA/ry8YOQhVDYTZG3pGPTurBpDEGieNbpySh0r6kDUQex2sG8CU/2LuAo+v5inxsFLkGz8ZnI9Sk/MSOHUuklUiBpORS9tPoNucFhy5MmpVW/xCy8Mg0s7/PrDMn0wZhFlB06v0ihVbcdjtv743HwrsoLnf4SbNnGJygF16yKKSQL4aypcYAMhBPmG9EX2+p54wnieL7AhK+MbjxLkt6+EC+HM3IUEpCqqO0fhAAWBRMhNgXft6HvjUVlt1ez57CP4jR/+Oue9/iLRAblZow8c2tVSwWSrJfnSBfpvxjMLjcCiw5/9jMzGlG4qoxIlRF0f8ymjeUrQSq2Ptgir0ci7gD5RS9m7U/dJPziD4k6AcwkEa5hFIY2GIquS21EaR2+mD4HIEJauczOxugKErHxT0SeBIYZPKgUmMqb1b0WI7Gu25GrHRxAIxy9WmIg4lCqbFfz/AMirJeJOrTyZiS4dKWzEkjsoOq6oe9YoY6dgOcnxprFE8vrU16PlfFuWSQRRqfSyT+4/fCs+TQQgFkyvhVfIDmBAC379JgwJHCkzjxPFZtKmvkDFbq92NGuww8fyoSQvqxkv4+9pJlsrLmpfygAYvPoJC0AdqraxY4wJIxbHrGb8QAw6HlHBz+ZQurMGjValYIvD2KB9TXcYWSlgnnHrhzUy8lG+8TZeSSPSynwyyArpJvk3e3euO/vijEoF1vIOMyuStgDblBWjBilAF0TZrV72SDsfTY4dOcd5BDG0kJOkbDmt7HvXt61jDNkL5jTIrldVcqxuwex+t4HnD853fpcSx5eA0jKoRaGoEjSBRNbRr37NWPl2ULkZufXl9TO1iJZSgsGvfxPSG5SNC0sTKskYGtLYxxKDyFBu6b9Q9Rxjy7bn6/iFkZtKuux5HYE/H18ILkpdcEczl2eKQBpSymt6bQvewdtr+uBoUR+d/f0jci6crY1qiOX7MUfGysmWzdCmsOGJ0swLA7iq0BgbwXCUeJTwP6PhFZsh7EMOg+AIjL/C7OCXJRs2gM7yNSgUPNXH/f0x18oAyETmliw1e/pH2bhH4WagLpzqATkMTsdV/cb+mFitP/ISnvi/zCs1OW8G63YHh/6STuQf5GDJJNH8/wBxaqADX4m0w2c2AteYjnjc+n/6/fGAG7EzpU+Y0kEbRFlDorAlDfnA3o/XF4Oq65x+bHoCgnYwnqMskUhYFAGOyI1hQdwPteAULkFRhyZcG4Ngx50rJpmoHiiiTxIk8QyswDbnfbv9yee3GAfI2PfpGhcOUhTsfnZ8TAoOv5iHchSSh4G5DAruQdrBwZxKTtFvnyFCr/bwmIYmzbRR5RH8ouQSMAgN83ewP7k4xE0WXMDPnOSio28P3I4GKZlXDsjc6oqsEH2rAM9obHKWLhHaDSdmG/WGyZmSPNOdSS1vugIbUL3BJAbfAgJptesPE7k6G3VfDYxv8PQB1MzZs5cWAEQkBhpLGwLHotepYHAZcnNOsSEDMCi2P7lky/W3lg3kjZCRGwZaVfTbv/3xyM+NzkGqwByoygYFViqDfnJmyMQJR2jZ2FrIFOj6FjwR/T6YFVG7BjpH3hNlyGqXlzHWOEz0scXhQOW1nUzmPwzXB09iNtjufc4ofOcKhEuufLeRpiR215PSrsQVMjljv+IUWSaegw33utrv98EBicatR3ms+S91jjRAfELSqsYoBL508mvQ3Xpthz48TDvnYcpKj5NtA3kef6tlvDVRWlk1R6NyR6AAXd9vfA5HQjTW328vKGmHLqs873uJ9CBFGXLnYxyNTOI1Is66HlNgd++JMSdwvyJ514XOgzOzacgFcxvVkeEkzGcy8hpo9CEiHVrCIlj5tNi+wvfc4obKrA5APpdfASfS+IgE2efjflcx+My+Wk05WIHUoRnL39CfXkkgbYSOMu2UUB49fONbh8mUf7W358vpKP1/qUEpZMzM5aHyRiIbN2O7djQ7bVi7EmQKGTe/Hw8oBGgXsPGUWd9SnSg03yOQT2x1BtznOcljQG3lCssVJ0HVXvZ3A5Cj9vbnCztvtKdQ/iL9D+Jl5FdkDnQqLQoHsNh9f9sZ3gpKjeeY4y6qxIUQ3pmWCnxgXRFU1pYB3NhaA77n5a4wJZiNJ5/SayorXj2/P9STLJIzTQyPWuidVahXBAvCnyKAMii4/Gr5NSu9H4SJGUMV8TWQQNV38ory1+mzyP2xbi5cqnIzsGMEQnwmc7NbMPb6GgAf7+mGREjRyYAoGwU77VZ3Pcb+1HGGbc1aAySIos7DY0COOauv3wt20qTH411tRneciDJB4YJbxIgaDjcqNJLt2W6od8fKMWQBdgp9Z1lIRw56Hw+37kId5Y4593aBvOzgGNa2fSv6qG9+w37YzGGDG9h9f1KG042bFyDeHPys9LhOYKjMLJq1LMpBeWOhdeUKBW5HY77cnGvQ3W/uYtCTiKVRU9D9/jK98aEjp0tq1+HpNsSW0sBbBt1Fbgf5hg+FA/y0FUR+RF8Q3cYiiOfz9Occ/wCGSFenZU1Vq7ECwPM5IN8XXYC8dfJvkPrObsRy+UadQH/LzaZWAp/IGjbkna9Nmz73vhYN9fdxi/yG33hWdMgaEUN35IkHCN/m/vg3He/7+4CVR/qb5m6INfKaIG/B3B2P7YG6oTw8p88K6l3Yk6kFMBsJBdc8Cxvvzxi7vAVexluRkZgdNMOY/Rmc7mtSKUDIjCyWAC7ew53GPIGumNzc2RWxhsSV5xSr2Datud64/evXDSN+ckD2tgHn8I/glK5dXRQySP4bWRerm0HOkKNydgaxM+K23NVLMfE0x096/f8A2KvOj38osMt1377c4dsREEMCaFDnvG+QSJoTLLNHZLALsWq/6eQSSTZwDuwfSojOHTE2Ms53G220Dhz48dXRKC1qAGzAHk+5GMOIhDZuYMwLUm3j5y/jpWXzcscSQrEWU7ynTZ5IWuWr7/tjmIzsx0tQHveUkdhi1Nvv06Q3pnTU6c5XyEsCpLMTqLGrqtNKoNX64E8YWBNbjaJ7E5DYvx/qNeiZ5ZopcqqBRGQNty1Ub9ADtYAvnfClyZCgxrW4u4zNi7LIMrG5pJ1LMtKrAI2m10Mwsr3K+4rYf74Riy6D32vz/HxjMuHDp0rtdSSBI3UP4ELat7Zdze+94cn+TWxEmcoGILGNus5IzKrHajupJGoUbArtivPjZ1JGxk2B1RqPKVnombJzKiBmAOpWUgELQvb6ffHOGHJk2bmeo6zr8QFTH5RjBlGVyqZjwjIGMpoebb04Gxr298FwufS5S9IrrE5gpx6yuquUqXxWGilEUMf4VGj06iliUGqOxIPpfOL+FxlV15mv0mYryWEI1Dx6ekrfU/8AlW8GOR/HVovK3a1tipvTRY1foRwbxf2SuNTAURIk4kg6QesXdeikjlCzeGSRdIwYj2sdyO94LCAF7vSM4h9b7gb/ADhnRsl4jr4ihQFNVxe1bAdhd/UYTmyKF2aU4kyq4bs9hNcl06dzLPHpXQGsWKCqDfmJAvbYd9sF/roYjvAy67/ySQPKb9MyJ8KV2kj1saCndip5IqxpPFg9sblIx0JnDoczMGF+sEXItJIhRSzliqovYKL5O1Ab84wNQKnl4xvEV2gyH+V1XgJtkci0plDqFYoXjaRwgNCq1MQLPpg+6NOltuslORmVy6WehmnSiFQHSLLsWsGh22I2/g4sFgTlsVZiSJFELyrEbHzNdHvyL3X7bH3x654YiRYkAYDLjSwuuB9d7rv979sYYIJqQRxHx4wu1uoFA9yB+r198Dk/g3oZq/yBnfm8saWNIjlpi9aQDsTIwPmPel2G18Y+WslQKFD3t1udpF1OR1I6c/h4Tcoq5g69JjmUaWdCF1DlVQc2CDZq6741HDt3T+/pC7xxArzXnR+pMhGVJjaFiRJH5o5JW0mr8rKp4FAr9u+NZNLURz9+6PwhDIAwyDcHYgfYmIvjKYNk5i1hZYQ7EjUxZaF2DSitP39Me4XU3EI3Mg+O37g5VXs2Unlt8Ocf/A5b8DkwVFeAP0kitqogkn1O2OpkvtDt1M5grSKjCYA5WUKSa8QAWa+Y0CCoFe384xQPdw7IYe+kl6gqh4aQA+LyNI/S1jc8V7+ntjzbNt4zF/ibPTzhKuzHkVXFFj3/AKGI+3OMAYnn7+cw0J8//EWQ8HMStCzS2D4jaf8ApszsCh/Yc774uRtSgEVHaWssdyRGQ6PlfwXj+J4rRjeEyaSLNcX2J1UOSPfEq5M3a0dgfKVZMeHSFA+vPx2ieISztFGECq+yLGAL9hd4f3ELHmZ7/YyIrHSk06j0SSCV1HkZRuJCLF70K5NYNcq5F70U/DtjY9idQrn4SKDMc6WcKQC24v028t1gXSxdco5MmpiFY7+n6g8Qj1FJdSj9LLWxNbnY2MMYtptd5MoVn0v3RDOl5aVNMxjZ4Ts5jFkAc/f34wvJkxE6NVN5zydpja9NjlLblfibLnLLrRhIjeUItnvVsfUHtvjkngcgzGjsfGWamK3yEuWSziyAeCsbF13jl3BHfk7EcX6nEGIZMeUgrt9IboOz1MT6iSHLqmgRqskr+RtDBSpA3IINKA3qTYxQD2VlSCD4+PrEa2yjv7V+fqYP09lbTDdzaTrLAXGeF00N+/ejjD2fZ6VF6vv5R2QOrHIeXTzHnI3z5jJR0tgdypdQfsNhgseRUULp5ecQ+Eu2oNsY7zcYVCJ5gqjYiMVt6Ak2dXoB3xc2MUQ5+X9yVWJYdmvz/qLcrMWb/phZX/6aIBZQcdvmA59Nt8cvKr5soOOyo8J0hpxrTH1J8ZL1OGCAfiDCGVl0rTsxXsbGvzMa32sYoyK5x7KO99P7+kXiy5GPZ6iK9+HKc9+Nc5IFRQjpDq1QvJdbfMq3vtff+cV8DgP825noOXrCz5hfcIsdfGaZnpWTkgld82rzCmE3mtzRATSdq+gvjFHb5EcIqGpEVDDWTR9+9pUsvBdsTVfKdzf22oe+K3YDuxmLE+Q6zzHxhSZ+WOtacghaBA398Lbh1YR+Lj3UkMtmbQCFEDSEyEm/DsgE+9e+MY5C1LsPGYFwph7zEk9JKiweHrKyKbN6H9TtSkccd8eLNYTnMVQqnJuPCjJ8lnJY8vNpR/C/U1cE0PMeNxtscDkwjIVm8PxK4XbtBvXPr8YJ1WTZEHiFH3VpU0/X6gYYmEK2o7Rb8XrxaVF3NcqtKg4AU716/Qhv5+mLLnGJ3qRQyL4BFf1XuQNr+2/vv/GBreCINEpMGqvX9PG/Ynj6DHjCFVJMgxObhUXRkTYdze3J5+pwrL/+JvQw1/kJ3xYw2tCYwHjsHQdK2KIVeHPcsMfLlCCNz+52EyUAwB2Pj9z+IJ1KZfw8c8fkkjo2XJkPZhvsL3549sEuVQ2nGtHyH3MoxITlbG+4PkKjRpj40UistupQhD4jH9S88Ab2ffvhvaEqCWv5SMKNDKRy332HnylT+NUYZHNKQQFLjzDSdxqFsvlY99I9RhfCCuKU+fkffrD4gq2Ikf8A19+fzj34Iy8i5LKj5R4K7UTzRvYCv3OOq4JyGvEyBSukXDs7lyctOQsjECXguo5PYMR9txgVU9B7uGCNQBPh75SXPRlvDplJEqkUDXfuw0cHax9N8Gw73OCpoHbp784SobXTatl76N7J4CMAOPT0wFHVvM2rb8zgnxOAM3OvnjXxvzFU33vi6JC1i7GTQLStlUIBjPKr8z/UXnLwFiEaQmiQXAF+nG/2x4u4A5VPY8KEkWbq9xG3w78SJlmk1wCVGXyjjSe5F8Xt+2AbFqWr3gZXZ3uqA6QFZmnLfm+GXJKiQmtJJItyfTYbb+uCKKgBq6m4mcqQDV9LkWTySnUNQEqL5fRq7D1vAO7GiBsZVgxY8QNkB15eE16mdLeC4XUHtgo4Pf0N+2GYr59IniGxOtAd47wnoGeeEO6G46KkEbUea/pb0OFcQiOdJG8Zw2M6dd90c/OWL4RggkZg0DOpFxUDsfejex/V2GJMzZVYb79ffhDzOjJpxnuy55zrDkN4ShWQALtqLk8qqnSQBzrIrYc3iQogyM7NXl72qBjx7BCJrmoNJWMzaUZS1BWfvyQNxZP9/TCTjsjex4+UfizWpbRuD6SGfqKhx5URloh0BJKg8UebHqbwnACps7j4DeMbCWTa/jGOR6uTGCYQ13uzAEizV/bFwyYQN1kD4XBoGb9VKZgMZwzT2RFoBA2OxHI53JN8Y3Lmst2g9PObhVkAOHl1mYYXHh+LIizBSilRso5N/WhZ4BodsCwx5ECA19PtBD0xIFrzMQ5fKos7lp7eN7UG9JJHFDYmzwPbAgMDoI6fmWZcpbGGVefPpFPx3AZpIS3k06laKydBqz5TW4APG+4xdizMhZCN5Lw/DoxDue7F3VOnrkIUWRIJlf8AMkXwx4iWBpXxCSQtcldJv98UJlbKdKHcfKDpxqS7KdG9V+eg9ZVuoDSoKUBISQo3CjkAHc7XWHY2DEg9IebF2WNezPMQ3KZfxF8PzBuxsadXbk/2wktpeydpW4ZsFKveEYx5KOPVr0kA3O7LQUWAFW93N0dIHGPBWJBVvQSbI2NUrQTfM+/sIrgyQdXLyBYlthSkFgDwB+mx+2CbKA1Abw1wO2EM2yfWpr1OcOVSFn0FtogxK322J3JO+Cw6hZcCK40Y7XQTUD691OWeUtmGawa5sLWxrf2xRjVRynNyZCwo7CNmATw1FWEBItjR/alHuLHrhm0nV6MD6XJ+Q1luWquPXt5e55H+mPVMHOBZT/od79jt+1/3wJ5zwEk6BHqz8Cmv+qv05/y9vphXEHThYw13YAT6CW1kg5JKlbDjcVY0gmgtjnY4+Wy7sB5e7/U6qi8beXl9/ODwKWhzMSlr1SCkAbkX87bHn6i6wwOwQAVXyEY5C5UZvAc/lyEjia8rl5WFgFLDKFUD5bJG4Au/rzgQq6SQTfzhkf7mQdb9fZiP43IGVzegjufK1jdOyng7ElsFwwH+Sl+I8jzgZS3ZEnwjz4VcfhICSAPDUWPWhsdZKft/2x07Go34n3vIaND39oZJpaCY+b/1d1eQA81XhjR+3v740VXL7+/lN3BA9PD87ybqLsI0K7PcdUU8pJF7aqqvr+2Cc77fjxg4wDz84Y0pV1B1HYgllUAUQR8oNc+w2wIsGv1+INAj3+Zxz/EaJWzuZGvSUCslLesldw7Xe3Ymz9sVIwFXvcq4fDkdSy0K+fKVbpYikjYNQm1jRIWIUCwCCOOLP1wbllPlDwYxlHaX3h48oX1fo/4eYfiG1KwtGjFqw9KvY/fC8WYZF/1dPGO0AOW4nr4cpZfhvp+WzMEkmZcmDKIVh2AJNX5+7AE0B3FXjHcp/wD0ZAx1NoTkD8albzeTmnlj0iMNJdaW0gGrrfj+2PYnQWCT8ZfxGLKFUaRygfSdTvpFGSRgodztZ9ThmVLF9BF4OI7IHULY7XGOcH5SZdANm84rd2+uo7e22EBl1HLK2wPjx6CbB6dZa8m83S0jklWNvEUnVHKxpTQAKFQKBrcWftjz6cn8dyR4SPGozMSdgD8vOMPhz4k8WR2WJZZAPKt0zDnc1wL4/wB8c1cHYcxY8+kp4rGrVTUIf+LkgP4h9HisNDRgAnzEHbe9j/riezo0Iefv4Ty4BkNEGhMRZ2LTM0kJ8VvlTTqcgDZtrpQb3vBYuGJwlQ1ny6T2RiMi0aX39ZNlJYEQL4UTc7td7kk3QrYmsAvGaRRSHl4ZmYnXHKSRhVhjkDyqSVSQ+Z7sm/Qe52FY6T40yLpO+85YL2Xqh9oqzWZMUYkSPSj3HK7bgWdwD3A7UK5xP2ZCd0Up+Z9JbjCuaY2RuAPzIG6XllTxlUxnUSsarev9KnSSGuxeoce+CyAPjNmj09/Uzy5cvaaTv4wuLIZN5FM8scgljDK5AEg01SarLarJJ4PlrgYoSl7rPY53+JK4yCyq1Rry9ZS/iaNYMx+LKB8u5KxiRrPlFWob07c98FhtlpBV3Xp5x65UVQuQ3y5Sn5zNRCWSxILApNAW73Ngny7b7c4tXG+kaoGXiEDns/Sv1fKE9LhlYsY5WhUR6iT832oDT9RheQ4+q2ZVh7XJsX0rz3q4PHlfEEpJ8i7pZ5Pdj3N1/ONyZgrAAbnnAw8MzIxvug7X1gcDamQOW8IncDYkfXDKUEkc5O75mVQT3TJgxZlBDGNTdKaI99uPrzjNRC8943JjVnGoUvjCZeloqrbFhILiZdzY7MLsfXAJkd2sCq5wM64MSFCdXgZIjgy2ZAToB77Hf12H/wAdsXTixfkwD4lVpDkcgD28xBs+2PGaIHlVXSw76vS//PvgWmrCPhyMnPQgLqJk2UULrt6D6Yn4w/8A+Z722jsG2VSZ3YDS2X1KgA8rHw/KG3FX+o3tttj5dW1kb15+PnU7IA0PR8+e8lyMirNmUcruwIBQi7Wto734574achQaQNR9N5mRGdEYdPPz6mLMlHpyjC47U7AswdSGFUDsG9Adr5wq+/d/CvzzlWYg5tgfxyg/+IW2WzYOreFeQu+5HzA3Xt33w/hHH+QgHj6znOP9BPr9oT8GOpy8ZEfhsIwCUVgGr1IU2dvTHR1EufWTlQAIVmshLKJHTNTxDzAx6XPHNHY781WB0bGyfrCDgECgflCM3NE2UXT4dER7HQQDa80pH1wx27t+/tBVTrIPnGJmUNGECgEm9JQA7e2kY8SL2gUaNmcm/wAXXrPx6CCWy66gKHDOO3tivEAUs9I3Bmde6vWUnNHzgkCwODuPuMMQ93aPzCslsKrpC8u08xpdTRpuqNx71f3wLnHhHe2JmgZuJJKbgco8yeTjEEsEjiJtAkRkNiSm3Vlsam3G54qxic5AT2g36VGtgYaMQFHnfveJstoYv4rOAmnSUPcne/8A4/3w091e6LJhMrvqLNQXw63HLZbLyZgT5dA0IkVWgCtqc0S2kdjQ2JPO4wvC+ULpzfykzhFAKHr1F7x7k/hnJKgPjTCQshUsyjRyzLt300u9/wA4Q/GIwKhekwY+JrVe0aCCOEZiOXLjMgbq8oFKDTfMd1Uf5RvhGPiAnLryjcmFnCtdeI9/mNBkxCPxGWiTLssZtUXUhBINkncHYURgW4p27wTn9PPeYiIxGJjqF9djBoxFOqrMpMzresIxLH1BA3o+uI8aFWLsaXpKnfIm6VQ6eEn+GsxIk2i/EYjSSKXTX9W91Zuv4xvD6y1Ydr8b+cHjQhxgtHWY6DCzEktZ9Clf/wA4vOJPZH6kC8U4FV9D+5W+o5MRzSDQxlCXGY20qLsEkkEsL2rg4SCuNjq/qVLl1YlF7dbkTZ6R5Y447YRgWsi0NexO4FUOfvgcxWgb7vSEiVqsbnw8JFmnf8Y0rJqNAAIeLO9A12xNkyDNj51Z+ErxoMaBF5RP8QdXVIxGkCLIzlzN+oebbauw9COMX8MutAPD6wHVw+ot05dIB8UxyLGmaE/iO8mhP8q1qBXchbI7euKeEydoSjDYfeSOeyOnGO8YD1PpKtlznGm8eSQW1vujehvdttu3asUrmIcY5P8A4/dZwKr5f1K/+NJLEjStaTV3XpfofTDuzoUIXbjI+pxQA6b/AFhDySSIzqBHEAqlVP2uu57mvXAUgYat2mo2fs20khDGvS8jDND4CnTOzjSzN5VUbsxFfbb1wGum1MNozLjc41TGb61Fa5SpDGZQtOFaQbgD127YZqXnVwGTIVNGqq5NkMoY5A+sFrPlA207iyRvfBoDbGrlDNpqBm4N0wnKTXlCsrOoaYst3Vk03b0o7X2sHFYM45gHTp9MLnuzFr03+zahX0N4EiaDvBIywiptQJJIDXuD342+owJhCS/CDj8dDdVr+/2/zeh9cTcaL4dpRwpPaCdrzJYCEL4mz3p1Evsx7Ac1j5ZW1PSjceE7uIDvk+HhtJWnVMykwLqk66QbtmYcCjdDf/6x7QrjSRygaWOE46Fqfp5TLI0UzwuXCT2ygEE+bY2e3/fG5cQxlSeQ8zU8GGXGHUbr72lV+O9IyjmkVyjRsqgnSQwAN8En+ARivgEHaodV73F52JwuOnTzuNP8OZWkysOospCadILWfRidVUQPQbnvjoOgGZgDIC50AkSzsdpEEa3bAqQzb1sdQYAk7EjnGEDw3mDmN4AsurIxjU1iOMFS23lIBXZb5HbA5GGn4QgKyH4xnnpGEkVmhZu+/H9VnHmJ1QFrSZSfjZPFzbhDDcMKEvINThrfyqNQNUR7bjDwRp3siUcMH1Lo2ac6VZV8UFBIzjSXI4B7gcigLsYoUqao0BGZldb1jUx6iF5F40y7sJKmB8pZgystcADe7+xwvIvaMAw2lOF2xYy2Nhv4/iRdLky3jSeOrudBCJdnUV2AP/uN/asGxYAEDaA3ZnUl2+3Pp41Jk6SSJYYx+bFbSu5Cr5e+o9j2AxhY6gzfx6eMmFFCAba5cfhbqojgy6GJtTMAxI02T9dr03X1xzeKQZMoZT/EGEAQhvrDWghTxjK6xlmMiUuotwRvwGBFeuJ0QZBq1dKr+5YrOCAi2PGMkk/EAN4sTRxKNYO3iEj5QSSAAT6HfAY8eLECp5jl0P5iDrXYA976T2YmZNRDRmNh4axhgSux2v3/AI2wZyNotSJiYgWAIII39ZvlOotIY4A5i8NKR9PJGnyWRRJAugb74FLzrWY2ByhZsQxWyi75/uHT5ieRFKLGhMhHmrzBRvsBZT677DFqMzIpFAHpJAmNGZXJP9/mC/iX7mK+9DbC2Js1U0KvW/nIc51FRl0BSW0k/OejqFNuNXoeDXbjC3yt/DTv1uUY8ILk2Nxt8YDmuoyV4qAgFjoQJS2TVn2oDf2wtnLGmArn/wAjseBQdDHeTSXJIjSSRpQKnSrEhtJYWTtpPF0K7bnZ3ZYcuPbYfeIV2xkqov1P2ihekpMFQCZ2dG8QOANJB+aNgK02dhueD648GUFTi5iMyMxDF9h0iaHoIjcxtqcRSENrJ0xhh3IG21H/AGvD34ggm1qx8YtKrUrbiVvquVy6yXHK7Lq3oggkXdECvTse+LMGTMU76C4L4kZtRcgHw8YZmco6ZchYmWCdlZHkAJJUEMw3sXfBqwMGCe6zfSZjxd50U/P7wHL9OdvE0k+Gu7GqHFm/THnyoCD1lGLhn0nHqodZBFB+W8gokHTsd6/2xrN3wp6xWAacTOq2RtdzKRhB4ctxrKLLldRIF1po0OaOGc+8BdeEnygjusSC3O5j/ibvLqdlJutgAD77cY8qKtECC+RyjKWvp6yUZig5I3ZibHI2FdqvvigTmGCqLXSu4si9hZO9m/r69sCzULhqL2mcwjIKfdxtfI2+/wBsACG3EICjBek50wzJJV017+nf+MZnx9rjKx2J+za6nZclnzUcsZVSh2Y7lg/f3oHn2x8nbYmPjPodCOpQ7g/LaeEp0zpHpZSLLNsQPb0N4Wt7EmvKMKraFufvnNZ7Z4D4accBqv8A9xx4Uqt3vpPKQqMLPvwlX+OupKIPCVyGZyxjFaVGr1qyNufXHU/83BeXtCOQ5+/WQ8a5C11Nb9aHjNfgX4ljSIRSPpkDEh3YBaFUL4A9jjocRgN6kE5ytfOdLgz/AIqeI2hlIGmnIDCufRgbxKzt/wDIfiYFA2BiqedlgHiuqxEAqvYLe2/cel4WocijG0GbujeI8/8AHiwziIKZUUWWQ2bHYbb/AFvFaYCVu57sjdHY++koWazkk4lleLdpbMgBAU86bO11QrFRxhG59OUPFldl0jofQz3Qs9ONcUbuFlAVwoBJHcWQaxuTSoupmFXyuAWhHWcsI3jKuJFSiQNqIO68FRv9ucLxZAwN9fGU8QjOtqKr3tAuqdOISKdZEZpSSFjYFl7nUOxvB433KEbCSZQGAZP5TPT+jT5hW0UAtA620gjc17+uF5uKxYWGr6CaMeTILE6R0qaRYo/xioUXSFdDXmOwLXfF3YxyGyYmc6Aeu0qHDlAAD3o76ll8pEkepzLLrFF2GhvUEbD3/b6YUmXGEJxKS3PccoajPkYhu6v1irPZBJDMwdI1NDSWABJ3AXudR22+2MwdpkpqHP3tDZxjXRudvdz2V6UiSEB4hLHID4QbxFO176hrqj9BixjoYt+PxEFy+MA3R68j7+sJzWX8UJGIzHUg1IHrXvdI18+9jbEuJsbZlKiyenT68oRZ8aMdV+fh6xn0/IeGJpYvFYRhlEL/AD2PM1MVF3wLG9HfHQTGN2AqQZMmoqrEesM6acu0SM+hHYWysNwTzdjnBApW8whwdoBAJ51RJPDOXZ21A2GIFk2RxvtyDWJ9BbSch2HT9x4yJisoO9Ul/EyNGwUxNFGWjKBdxQGkFzuQQQSef7412ZsVruPTp5GepVyWwNne7/EUQxlVEniaxqXxlfjSDuAP0gXsPT98R4ndrVhQErcrsK3PIxh1TqIkcSIjpl4RqMimgSduRtQ9MMdiW1Y18vP34QMOAqpTIe8fGDZ/MwxZV45G0tOXfUWB8jkld6INKQD9MHnJ7tJZ2Pv4xODASxo7Cctm6emWWQZgsJgPJGARpvfU1jcEVVeuO1ZatucWDvqvZfvIcs+Ycx6gdIIJvddu1Xvt2xnZot1H9tny6dQoyDqDqzmJGIHJF7Fu/wDYD7YxAVXUwmZNOTIyK1bePMyPK5fdQXKK5AY9r/8ArBOdiSLqZjA2VXq/xLB18wpojWWPMNVqyH5QeQ3bV98JxY2B1DrGZuKXIdOQfx+sV5jp8gghkKxxoDIUexZN3TV6HYXh+saykkVO72i9DfpF0czFR5bJvg+nc9/bB3pveLOLtFFLvvNUzaq6HSWCkWp2vf1G+DNkSXTpaT+H40rBTpWixO9/zXOFFwid4Sn/AByzUhuBFb+YEEVVe/udhhg25THbUQGHKWROqZrJKsTrGwoaAd6B3FEc8452ThcPEOW3B6yzHmyYsQA38JD1D4wnYjSI0o7kA+YDt9P/ADbG4v8AzcIG9mezcfmQ6Vqh76wv/wDM3cDTAgKgkkud/oO/0wkf+Wi3bn5Rq/8Aou3Jdj79ZX89m2nlLzuSSDVDv2FDhcdHFjXEmnGJBmt3AY7QaLKBmYawoAvzXv7Dbn64Z2lAEiZ2FsVQ7ee0sP8A+U5uLLpCroY1GlXUWQCOLPFcDb98I7HG72ecIqyoGrY+El6M7PCwR5JpCptLsKBdbMa+g99hhOYsMg5KJbg7MYiWNnyi7oubbLzFgAWaMimuvN35FYblC5Eo8ri0XImXY7z0+bn8ORGLMoJZio8t83tt6HBdkuoMJ45yFZXG+/Se+H+m/iJkRCY9Y0rTG2I5399z9sFmcouwuJwIpOomhXjBJMq6eKqaz4bFW2sbEjc8Y9YNFhzhoHCN2bHaXTpPTIc9Gywskc0WXjrX+siwwFUBvW/uMR5sy498hoXHKWwgBO8WHy5VNfhKR5IpMsEGqr8xAs3Ru/TEnGogcZb2lOMlVDOOktXR8jHIywlpB4ZvVtpLLtVmwQBifEqsx1bWIviMjodY3hTdAEmmXx4tOoiNe1hq1G++2+Ap8QXSRRPjv/ye7fcgqbA3i/rGfV2ZZAJpVQgEDSgpttJr0JP1Ha8PZtahi3Kew4simlFKYRkupmZYSKSNKDyBB5eyhmIsWf5r1wDPnCtfIe/tCyYMWO6/kelyXqHTjqkkhjMkWkAFi27Hki72uvrjHUGigNekWuQVoyHve9o/6NlpIaQzLKxAvUSSoGxJNVXt/OLcWpdiRfx2+MgzOj0VWh94p6lmIPFaizb/ADeFd7euk7Yw6Dyv6TwD1/cx8YZ90Ed6oybIbttyDfJ34wHEaiAGF3KeARGY+U06PlJQrhmRfEUEsLIJBBU1V2eD7YDAtWt7QuJzK5UgcjDZmlZTDGItWjUXZAq1dVfmJ5od/phjY3c6FNDx9iJxHGp1tfoIDn84dSwuUgAjKmwND32XcA1RJv174kPaYUBC2R1HP4ynHocluY5zTpvX44Emj8GOUAHSxrTVEUL4A/p7cYdw2c4e8y2T84Wfh/8AINqSPGcq6Tlzmcz4ZvxCKQEaroE9/YCjjtnZdus52Qgsb5j3cNzMsSwGGaOSPMjYm/Ltvvv8wHH2xOuNlcsDYnQbjBmRVO3j+x5wXIMqwyB4QVJ8sjL27gNdjej+2CZ2JGlvUT2PHiJIyKQOh8ffSQdNzbKkypI6gjcaQy6eLOxIPa9ucMYMKNSZezyOwuhXhcx0vLxoEdydDMVJAuqF8cnGZCzWo2m4Bhx013IY8sdY1U6s9hQ1BlBsn2sbYPWu/lB7LIVFHnyH7k2bmCn/AJYuCVKspHryN8KQN/8AtlGfSQBhO/hAcvl2e/L8latI4F0CfXDmYLuOsiVCTpcbiTdQyzRsHUeRk8jf1CyL9twdjgVKkaTzhvrLl1FDlJU6lIYxHIbUfKKGwqu398A+MarWUcLkCqwyC7+cXyxOVL+Yolbk8A3pA/Y7YeGXl1MgdXHeA25whIC0WtjbVSjbZQa3/wC++BZiG09I3GqFCx3aR5Dygsd9jW9VjMm5oQsKDsyWMFZv1AV7emG0eUn1AU6zeI6iLHY7+/OMII5Q8ZVm1P1+8OXKjTGFcOGQMw40ne1+oAH74UzUSaqUYQxQKTayXI5142YJ5DJtY4AwrJjVwCd6lWLJocjTRY7SLqcxMraHduAGKqDVD0+/GHYwoXlQkGQMH2JJG03Rp4onHiSIsm5XgOPX3+2M1KzAVG/4zjGXZpHmYaKIhNnfb23298YjEglhGZ8KalxoefWOOmdYYo8LKhRmBZ99QFeaje2rucJyIALHOOwB3YqTQF/G5cvh74UgdIpMqzCUIZZEZ92TUQqivUC6+l4m4gPlUjbl9fKJVxhcg8roH9+UZZBopgJYIAvhyDVGQV1D0J4J22F1vjmsHx0Mhu5STpJUnmOcZZ6eCbLmNfy5XcnSy0UNnkA/wOcOdcYAC8/fsROMZceTU26184FHlJ1jjeaGMaD5o+HZRYUgHayQNie+CzcKdV8ttpqZ8dsEPPr0kmSeLMnLymNBI7SK17g9x7FtI/k4krV/oB3HM+PvlHZC2IOL22qR5PVAzxIImgLszIwGkUb257gc8HD/APLOMaX3r6xbYhmp15xuvUWzBVZQUhcUL8oHoOefTfFGN2yvTbCSPi7EWhthAch0uQ5kguppSHCsd9yPMDvVC643xmHCVYgm5ubODjHdqNMxlbY6B5e1Cv4GGsDewkwNDczOQmVdBlHnK+ZnF6t+EB2B+mMQ1Tez6Q23sD/nrNJ4AZXZ1eNSbVS2xAG5TTvz27c4Jsa6tRFX5z3aHSFG8BzEv5LBGkJLHSe43229AMKfJ3CF3honfBO010O03hw6JwsYMmuhpc7eUjkdiDhTZQMa1ZJjRjA72Tui9qivpmWLCdZUVVZmtb8voSB2quffE7FyV7I7y3Lo0i/hK/l+hzZbPQtGviG2XuKU7DXfG24++LV41GxMCar7+UHMi5QrkepgnxX0Gf8AEPKNGgBSTuQLsb2APvhvB8SjYyBZqK7P/YApA9ZX18SeQRu+sKCRXAA9ANv9cVkrjTWoqaQMmQLlawPCEZroOZyxUPcQmFbHervS3a9ga9sZj4rFlsKbIiFxuX7hoGbjIxqdUXn8MHVq31SdtNLuO/1GCGb/AO21xp4drpKYA/H4xSszsfzW3FAbbgKKAFe3bDH3/jAw2L1mt/lJctrWmMZZXJAN8bc7b7AcemBfSwIvcQMeVg/Lmefv0mIM2Y2ddjq3/b/TAvjDqD4SjFkOPMwNEmC9QlbYja+FvY4biUconi8zfyXby8YQjKsOor6Lu29n0HoPbAFSz0DGY8ow4gXQ2YESSpAc6Lsj33A/ucO63W8jIsEBtpPksrIy+UhbbYlquh23wLumrxnlDhaO2/ORnJlUdnYUrVpvcn27VjddsAJ7s9Ckvy/PhMZVjE6uEVyLJVgCu4rg7bY0nUCLqYcWkg1cidNXmArcki9vXYdsFdbGL7Jn7yigIxyjpG0bOqMhva+45449vvhLhiDR3lWJ0Bo7Dn8fKNMn07LtbSF2JJ0orVV8Aeu22+JWz5AaA26mWNwqkAlrMw/SXZ4octCzyIqvLYoc78kWPfDce9szbHlJs2XQi4wtGxZmJFOZdEDSGdZdCRMCUVCNq38pVwRprHgRjWzy8es85C5O6bA38v8Asc9P+F8yjGXQWZGFsCAVOxYBebAPpVXhRfWg0fu4S58YvtBv9BLV1HoMOYmVZAmWaGOgVRB4hPysKB1KNvuThI4gqoGRh5xSoFGrGLs+e3rI810+FWU5WV1fTTgsb2+ayf8AMMR5M4YnQu0uwlwKzCx0h/SJi0cbxSIZSmkqwAVh2Ld7HrgRlOqjtW0XlxBSQQSvPbn8IH1Ag5enRUzKSHzUN2s733UjcYW2PIuUi7Xr4xuF112OVfSSfhIp1jkGYkqgZBrO9kA2L2qzv2xRoYbLFNlItSn0hk/Q1YymCSIpGFpLsltjV9hxvhY4Zt9/Z/Vzy8aFC9op3+016jl3WRWMAVCiiUoASQLrba/9sJbhcoSm3PSAmZN6MPyviSuIvI8UfmSJ1VtQ4umHK7UMXcMc5UA8x0kubs1BIvfr78esgz2UTx1YK4VgyuRakcVTAg7EkV/tgwAp1EQA/drrG46epFhzXuTf3wNCBqMAysU2tDQ0G/mB7AUo9D3v6+mHqrDczxIoiMOndQfxikkSkOCU8/AFAiq355xqZCrURdzzICtg8pmaIrK0gjqloBdyKu79P/N8Az6SXAhIuoaL5ynZDNwpmTmNZVn1qyL5QCSAL9eOffEBz5RdL5idZuHLY9A6VAerPUixINi1hhuBvZHvRwvBdHK3PwlKZBp0neM5Z5/Af8l2Sy75i6ujwL5Pahhn+P2ijNQEk/1Lk06vhzhcfXYhlJgxZXMbAhxVlgRuPoa+2K8GYKpA2Plyk78E5yDa1/Er3TOgQJPBIxcqDrAXa6+XtsL3+2F/5eTGupxYlfEacqlU2MJ+IY0zCmMiXxPFtWfaNRzVhd20bHf3rC+GbHiTtEFX5++swI5YKxFAdOcWpl5WQxozQpuCRXA5ra/5wS51Qgsbhso1ELzlU6z0qEZhI8u5YlgNRFBbNAmyTtyScdbFlYqS3KR5sCiioOr5mTfF3RTkZtPjRsWBGuIkbjmxyLuvfB4mDAgb1EZci5CGI0+fS4BmcuogVuWawRdKONJ2FkjvexvHkyf7CsPNw79kp2o9P7gMEChGLi6oCjvueR9sMLEnuycYlWg4+U2khVmpdY2/Vz9sCHKrZjhgGTLpBPlc9l8kWUup+X5u+w5OPNlAOk9YK8NqQ5FPI0ZvmZlCGOOn3tpCpDVXygHgD1xqqbBb5CCcjUQvxJ8PISc58CIJESdQIYSKCAKoFT6871tthYxd/U30jTlL4hiXkfETJkSNdVmSU1dHygd72wIDZNiKEcGXhXVlOonmJJ08Qs9ujOGPyxnzbjYD71eMbtBsDDyDFoOTqT7E3z3Q3ilAlGkH5f79vbA4+KV17m5iziRzbbDpNum9NEkrKrr81RkA+f6N2Hv7Y9nzDGlsPWHhS++RYHzjbNdCz2Xd5gHcIBqdWNqKu+b0137YVizYuITwrpM7bs8m4sNy+EM6D0jMQZmPMKPGRzrkKneiCCd/rYPscKzPizYijgiphcgsoNEnrLjkup6y+Yjh0U7Jr21kChtvdX/fEOTCVxdniahz577zwVFasm/2kRyMhlSMszkkhGQcFgSAW4of6YTjws7FUHhfhK2zoMevYCbRZUZaWQzxagqhWYgOB3Irmjg9JVtJNUfrEvkOdBokk3TlWaUpIokeNWijVKVNyCGqz72NvbbDXTFlGxJ67b7jmDPY+IdEAZdr6nn5iMerdGeWFICiM4SzJwrEcnezxvtf1xRkxgDUNgov4SLFmCsWPXpK9msvbaWULIDpCWD5TVEbb2RVbY5+HdNSG7M6Xa9DsIx6Zlp8vmtRMQQp5h2G9DjfUCfpWOjiTsgbkGbKmXGBvYjeCCRvEjWbxDIQxbwzdAi1PmoLWwN8Xt3w9V1gqpu/e8lZwCGIqaZlU0Mqo3jsdLUPOijkj272OdsKIoUBv18hNHO726esiky+tSql5I600xIK1sQG559R2wRWx3dx5zA2nnsYilzboShme123O/t39ML3jPSO8v1bW+gLcTKQL2Jra+dsEHs10gnHQs85IqDw0KkmRBQd/mPqDXY+gwR0lQRBBIbfrBep9UKwr4mxLWwW6a+3rX+2EZApUWLN3KMNq1qf6gmb6W266EVJAao/ITudvQm/4wOXCSQ52MPHxJF7wSPLxRtHFuQXok2T5RxfoTWwxO19oS3SVK5bGWHOa5BF1nwGa45SyoxJWrs+n1+tYO3OQEgVPZSUSm6j4z0uagSV2MfieKCjOexvgAi+e+DU7FBA05Cgs8pXc58QrHmWhivQtRiydm4sWduaw1eDdsIZzvznlzYy3KWjM5gusWXlUeL4teIvEYrUCg/qYCiT74DGwfEdPLz+23nvBN48naKa8v3K98bXHIkUbNvZOo/KeNuNj98ZwJsMXWq2lONWY2DzlenmiZk1bAgrIqjuKA373vi/CrLf0gOwUlSduvrBOt5NY4428QyM6nUpB/LGwAs8g324rFGB75bSPOFFir8z5wAZd3iej5Y6v/z6DDbUMD4xb9ocZS9lmcpmI1Q+UsxoAn9O439T9PfAsrE78pq5saAMo3heXyTMz+XUyxsy01aao6vfbt74EMCKEo4hCrK7GvCpjP5cI6rxpUavctTf6/zgULEG4TaAylOVfeRw5cgTFgNVAUexN1xY4xrndRE4jrDso8j5Rv074bEmQlzDndQQgHbSa39bo4Vl4grmCrysX8YoL2gCkbib9AyUsU8aOijUOCQRTetXY9v7YHOyvZB3lSOex0gbCG9czckc6QppvUHUqoB1A7Ub2HtifhcQCnIb+d7RuQ4nrUNqjSCN8xl5/H0B96tbIA/SCOPW8StnTDkUY+R39SZ5uH1V7qL+kfD/AILq+vxAwIhsV5ud/sf74bm4o5l0ha33/qamPs/5Nylk6P1QySyGVF1FRGVBtRpJ1c87nn2xNxWVsQ/1+/CeHCgou/nMZhZ4fKjqqTMdIr5dh/5Vje8YnEWpU3tzm9jjbeuU1yUsqI2XRICwAGpwTZq77UfvjO0CtrN79NoTYkdQxJhuTiPhRRQlkfcSb3qoea722fiu2GZsiEa1XeJAaz2m6jl/UOyPSJJI5ZPFZY47BTm2U+ZvXkAV33OAGJm4Yuem8x86pmCgXcXZPr80aKkbDxJQSw40irJB3BoEV33wKIMJOVGIA2/EbkRMrd9eUxkIJ2ywANHxLVtZLKoNGr23F7ceuKV4dmIa7XwiMubGmQgjeNc7k4fJIHlDPpjINHU17G68u/phvY4kUBBUkGbI1hq2hggcToHCGlbSQSd/l3sD/UYabDAbHaK207eMm6cjxRFY1RbYlbN2bI4o+grfHl1KuwAmNTNvvA5W1yxyElZUslx+qxVMD/pheu2vr4w6pdPSZzPUV1WUp2Wrs0b5O3fij7nHmy103M8uPz2k3Tsvk3iRjGQSNwRZB772b+uHaMXnAJcHn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46181" y="2285992"/>
            <a:ext cx="2592000" cy="177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357158" y="6201811"/>
            <a:ext cx="857256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7030A0"/>
                </a:solidFill>
                <a:latin typeface="Calibri" pitchFamily="34" charset="0"/>
              </a:rPr>
              <a:t>B</a:t>
            </a:r>
            <a:r>
              <a:rPr lang="it-IT" sz="3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io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dive</a:t>
            </a:r>
            <a:r>
              <a:rPr lang="it-IT" sz="3200" b="1" dirty="0">
                <a:solidFill>
                  <a:srgbClr val="0070C0"/>
                </a:solidFill>
                <a:latin typeface="Calibri" pitchFamily="34" charset="0"/>
              </a:rPr>
              <a:t>rsità: </a:t>
            </a:r>
            <a:r>
              <a:rPr lang="it-IT" sz="3200" b="1" dirty="0">
                <a:solidFill>
                  <a:srgbClr val="008000"/>
                </a:solidFill>
                <a:latin typeface="Calibri" pitchFamily="34" charset="0"/>
              </a:rPr>
              <a:t>spettacolo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di 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varietà </a:t>
            </a:r>
            <a:r>
              <a:rPr lang="it-IT" sz="3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 </a:t>
            </a:r>
            <a:r>
              <a:rPr lang="it-IT" sz="3200" b="1" dirty="0">
                <a:solidFill>
                  <a:srgbClr val="C00000"/>
                </a:solidFill>
                <a:latin typeface="Calibri" pitchFamily="34" charset="0"/>
              </a:rPr>
              <a:t>col</a:t>
            </a:r>
            <a:r>
              <a:rPr lang="it-IT" sz="3200" b="1" dirty="0">
                <a:solidFill>
                  <a:srgbClr val="00B050"/>
                </a:solidFill>
                <a:latin typeface="Calibri" pitchFamily="34" charset="0"/>
              </a:rPr>
              <a:t>ori</a:t>
            </a:r>
            <a:r>
              <a:rPr lang="it-IT" sz="3200" b="1" dirty="0">
                <a:solidFill>
                  <a:srgbClr val="0070C0"/>
                </a:solidFill>
                <a:latin typeface="Calibri" pitchFamily="34" charset="0"/>
              </a:rPr>
              <a:t>  </a:t>
            </a:r>
            <a:endParaRPr lang="it-IT" sz="32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https://encrypted-tbn0.gstatic.com/images?q=tbn:ANd9GcTTw9Mpvd55ATLxDrRYkjTPjzhpTTbt2M-CgChi1DnUqGRV_3sbV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772042"/>
            <a:ext cx="3705225" cy="1228726"/>
          </a:xfrm>
          <a:prstGeom prst="rect">
            <a:avLst/>
          </a:prstGeom>
          <a:noFill/>
        </p:spPr>
      </p:pic>
      <p:sp>
        <p:nvSpPr>
          <p:cNvPr id="11284" name="AutoShape 20" descr="data:image/jpeg;base64,/9j/4AAQSkZJRgABAQAAAQABAAD/2wCEAAkGBxQTEhUUExQWFhUXGB4YFxgYGBoaIBwhGRoaHBwaHR0cHCghHBwnHB0aIjEhJiotLi4uHB8zODMsNygtLisBCgoKDg0OGxAQGzQkICQsLCwvLS80LCw0LCwsLCwsLCwsLCwsLCwsLCwsLCwsLCwsLCwsLCwsLCwsLCwsLCwsLP/AABEIAMIBAwMBIgACEQEDEQH/xAAcAAACAgMBAQAAAAAAAAAAAAAFBgMEAAIHAQj/xABAEAABAwIEAwYCCQIGAgIDAAABAgMRACEEEjFBBVFhBhMicYGRMrEHFCNCUqHB0fDh8RUWM2JygrLCJNJDc6L/xAAaAQACAwEBAAAAAAAAAAAAAAACAwEEBQAG/8QAMhEAAgIBBAECBAUEAQUAAAAAAQIAAxEEEiExQRNRBSIycWGRobHwFIHB0eEVIzNCUv/aAAwDAQACEQMRAD8A5Nh1W8jXvERLYPI/OtcmVS0nY/KpcQmW1DyNAx6nJ2RBCamaXBBmmPsl2N+upWpOIQ2UHxIKVFUHQgaQacsL9EKMgUvFKudAlIPzNKfU1qSCeoQUmJ3BVkhbUxnT4T1Fx+fzqikJsSFKUfIfOmHtf2ZXgFIyqK2ifAuBMgXSqN9xzjpQwJZUErdzFSuUxItt/L1NdoIyvInGvMi+tC0BKfNaj8qlbcsbb6guRHv5VLh8ZgknL3Di1D2/8q6P2c7LYTEsIfZQCFC4CESkj4kmTtb3FDfqxUuXHEAUexiHw3EqSUuAAFBWoHU3ECdb3NAsegqWJOpua7Pifo3Q7KkurRAlKIRlJg6xpeuM8RbUh1xC05VJUpJRyIJBF+R3pVWoS5vlMsbQq4mjeKOUpERNj62ron0OcIl13Em+Ud23aBKviPUgeH1NIfZNlteLbadQpba1QoIUUkDL8UjYakcq+jeC8Gaw7KEYfKlEDLlvIuZlSjJJJM60nXWbE2jzO3ZGJK86lpJWsgQJ2vGwqn9dcdZKVNFsOQEKPUnUbWE3jWteJcBU4sOKXlFiZvBTy2A0/OhqsY6pbSCCsEKUskwLCMoAvMqnyqtRplZMIcnHP4faBaUQe8L8AQkZSVIIggGRfbQjlHsK4h207GO4R54pQV4ZJzJdSJSkKNkqvIIJj2ruzXEW0NMhwBIXKb6DLuSbxtNTPtMrbcQ4lKULBQsEiINr33mabbq7KbfmH9/eQqblH8/ITkPZLsY0GkqebC3FCTnmEzcQJF76zNats4bC4t4NqkKXdAIyjSwMk+9WsTwJ9twoDudKSQlSl2UJMWP+2PY0q8d4XiQ+XA34VAGxBGgBBI0vWr6tLqBkGJro1KksQQJ05xtxtlZwj7BcVBAKhCZ1nMCNLXrl+CS4rGBJKcwclRSREi5iBEelQI413edMlKwI53ii/wBH+FlanCZga9VGTSwTXWTFa5lxnzOsu8fQjDiSApCDckRMeVcs4zjE43CpQ0l1b6Xe8KlCQZCklMjQQRA6Ve7c8PS43nSSFAjex20pM4Ni3ULT3CiHM0JAOpJgUut965jtDtdOYzcA7AY3ENkoQzlJyhwui0G4BSD60dwf0S4lIj6w2kTcJzq9dQD7V1vg2G7plCDEhMrIECTcmPOh2OLOJSAFZsqtEqII2k5SDHnRl2AzmTgE4xEbG/R23g2FvuPrcWkAJGVKUiSBoBJME6mnjsi2BhGE+GQ2FGRPxTF+dBvpAwiGsJ4UiSQncnSdz01ozhOHtJabTAnu0A+E6gTMiL3ot5AJhbQeMSxxPCpME5YSZ0rnn0kcQzsLSNIpn7RcRypyJtFq532lxIDKs1yarbi75MuhBXXgTmrtR5YIIsRcVuvWK2itKZsfE4hTuHT4pJTeSP7ikrESlR5j1qxgcapNgTHIWqPHCfEDrtS+d+RFkDqRJfMa/lXlW8DhgUAk8/ma8qxk+8LYJpx9ITi3dgo5h/2AP61A2ZCh0o12g4Y7iHXcQ0iUtIBcvcQVJkDfSaDYXCOXUUKy5QScpiFaHyPOqbYKxyHkQz2c7VpwmVSWcykpI1ygz+KBJETbyruPB+KM4pht9tSUoVdQVAy80m9iK+Y1C9bYdCleESRNxt5naqup0SXYOcGEzMZ9NdpBgvqxGLcQGV+GSRqbpKSN4EjyrgL3DyVONYcnEBtRKVNoUSpMfFliRFp60W/xVasCnBuyrKtKkKB0AE5dNL2qDhUMuBTYIJtJJO2m1BpKmpzk/wCpwbPcpcGZdacJUw6Uq+L7Jdtb/DTf9FPF3cK6pDjb3cLjOe7XCSPhXGW3I+nKtGeNLGp6bk9dTf3q21jFvLy/aLT97xKgdYQUzodjpT9SfWr2MOIda1rlvedL4X2jYeUpLb4UpBlSSgggHSxg+tc/+kPs4nHuofwllqSQ4FpUjNlFlCRJMWNthVvh2CZYWp1uAVJyKXmzKAn1O2kkmrDeLW5IQO8k2OUpPpmMyRFre9ZlOn9GzehgNd4EWuznYt3ClwqU2XlDKgZohO5MiQSYHkBzpm7JdpnWS8w63DbRGXOYKQQMyp0KTMgA8/STMVmEpSlICfESASQZUAD6Az+Gxm9WMRhu8QptaUKSoRmBMkWOgETN5FxEVauf1E2vAVucyvjvpCbKQ2hAUSkh0GSLCCmSd512oThO0roIWEJXIIB7wJA8Uix3AIHka3a+j4EHK8U5rnOkk7gJmRMftQLjnDfq7Ch3+daXQBIjW9xe9uVMpVVUiuTZ8wjDxLtIpSEShrwEQVOggbgQAOVecF4nLeRIELJOVBMD0Mk5iZ2pGxbh+rpK3LLXIFvu6kwJJvY0xdiUYZxGZYUtSCRJlN4SZGUyIv8AlRaipfTO+RprWRwx5xDyWlBUZHVE/hbUY6aW86v4XCLOiVDnKTB9Dr51PxnHPMMNKahCZyqTZYuJSZIkb0v47jT6iYcUBNgIFZ9dNbruRuJsf9RZvElx3YRjEFSiEtrVcqQd+caUtcUwaeHO9z3yl5wFpUlEg7XCSogzTnhFF1pK+9OcnKUFYSJFrQJg2PO5qTG4ZIaUvMpCsxWpSEuKteQJEgeVrVFeuUP6T5xnH2mfqU9bkr+U5nxnEvrRDaH1TqQy4PWSmrv0V8Ccc4i0pxtaUty4StKkiU6CSOdH2HGVpWpeMSDIVB7wGB5p+VWuznHMN33c94p0OGE5krCcwBgyYNxbStR29KslBmV6kKjGJ1vGgKbIBsQZINcy48cTw5BfZP2alBJBTMSdSfM8qY0OoAUyHEgKAHdhUBGaYyEBJFwTrNcx4lxrGIUtlx0gJWUlITIMTF1SbiDrSKdStwI6MOsEMMGMOLxmLxaQjEKbAjOmCSLjUkCBY6TR/gvFMYt1wvLHdNjKkBIhVviBieQpM4Ric7AbXCiiSkETIgkDUAbpvzFXWO2TTTKmwFnrlSIja1qqJbebCjdS4gBfkSfj3EgCpSjzrmnGOK98q3wipu1PFVuGACEnf+1AwYFa2nrA5idRYc7ZqFeKpFLqBGtbgSatSniV31md6vNZijnVd9k5QrUbUw9luAuuqlxJS1uSImhXkySpPAm/D8Ge7T/N6yup4HB4NLaUgJsOQP8A7VlO9BveWgn4S3gcY02DlbBKh/ppCUKUJIBChAO+sTerL2GTi2ltd2e7Ke7UmR3rU3BI6GDEm1xrW/EsOtDmZlLSz94EqiIFomJBE6V6jCKVDzau6WSCpIAE8xm1PrWdgzNB8zj/AB/6MMYwuUgPNk/EgHMkHQqRtPSb0GaQEWiOm48wd/OvoE4sp/1H0FuCClQF56z+VBu1WNwyMOpwJzFMRlSRqYHiO0kTrRjJ7jPVnIWl8jvqJFz7a1aRg3FRlSsi5BCSL39xTAx2lCpytgQCbHX/APmrb/adwhJDbYB/2lXzNFsxzmT6re0BYfs7iSkLU3lA0LhSkG296LYTs0sKSoutokT4czh8QtGW0esGmDslxVOJWpDyEqdQMzdolINwBpIP5E0fw+ASFCFqzJAhJcPhi4BSmBGvn0rC1PxF63KY6/WGCSIOOBbwzJW6tJOUGACM1wPhnXQSelURxZhejYgEkHKNZG860e7SYBT+FWkEKXEpIGt9Py+Vc94UsSQbcpEf2q5odQNRXk9juLcYjU7x9AKob1EG4A9gnqb9alTiPrCA4lSgpQIKSVKSNlCB+Wm1L+KxAtuYv/IvW3AOKJZLiHFZUnxJME30MQDtB9Kr/Eq3KBk7HtDqIzGTCsZEFIBClaqEpEiSLZjE/nXH+M4wl1SSTqQfQkA/pXTRxdpDYcDjixoNpJPIgXma5Xx/FodfccbCkpUc0GJFoOnWg+FC3Lhhx7/jDaeDCrWghKFq0jKgn2gU+dhODOtsjOypKisk5xlscom/lVLsZ2hw7OEKcQtQyuFQQlKlTIABsDpBqRPbhu6Wg5lVNoCfisTmOZU1s20Cyva0UHYHAE6HxDDhxhaCMkgxJGouD8qQMOFOWSJMSarO4oOOMd4f/wAAVruTf5CvXOMd2SG/KRHrWd8P0hqrOT3HFyGwIZ4LinMKtalJCkkaZoII3mDtM+lWHeOOhtLmGZW4pxS8yAc4A0PhUpOYUm4nEqeMZ7nYn+tFMHxAtICUyooJ2vJi2sCRubVFumXeGxz5/GWq62sGQYIewjgSqWn0yNO5POYEGI2rVnh7wIUlooi4U4sIiN4SJ/Oj6OJrUrMrwpNokHoSTpET79K373OCAkrSgKUoWMJChc20FhYnWngnrEcdPgct/PzlJXbHEFKs7iSpdkqQjJljcG5PQ0Je4kXDKlZ1AgnOdbc+dF8H2aGIJKSpEiPhKxbYxcH09anxf0euonM8zGokK68jy+VciVKTgAGRius4gHENLU3nSlWQKjNlgAkaSBExtVP6o4kyW1gf8VXjpFdC4NwdtrCutvuIWkOocOUkZZGS8HNEx6TU2BJYxPdSAhYKU8gSCUKEzYEEUTXKpx/eL9fvAnNm2FG3drM7ZFGedt6I8O7DOPqymWCRKc4BB/65gqKYn+0uKQVIUUhaVEKhA1Bjy9qKdk+JjEqU06oFc50KGsSJTYchp1NEbCMbPMCy3evInHuIcPcYdW06kpWgwZETyUOhFx0NRIrpP0u8GTnbxDfxqhpxI1MA5FJTqRAy25CubEEelXarAwlXmMOAhqApCVTzn5ijqMey3dKSCdZcKvmaXONOeFlX3VWJHWiS+BfZ5u8KrWip9Jn6hUfMslXxBEnxEdBWUBDAFlBc72FZXeg/vHYM6vhePOrWlKVJTmNjEXtqf1q4cO44rxuOJTvKSE2MAXO/lS6ESg+Ip1vI25AXFOvA8cMSwCVeJPhWBBuN7jcX86wviWpuq5U8SiEB64gJvDNukZAlSjtnSOuwIOh9uta9vOFd3hVZZyFJBnYi4+VNLGKBU4ChxPd+yoH3QNfLrWuL4e1iWHGilQS4ClUggg7ETyMG3Ks2v4naloLE7fPmMVB7ziHCXII5b+ool3vgA60Hdwq2Xlsr+JtRSfTQjoRer7K7V64EEZEQZeYxKmXUuospJBH7HoRamd7tkwXQ53C5IyrUV2jQ+EWVadaSsU9aaHO46bWqlfoq7TlhGIcidI7W9pnMMEpw+RAKCsEJB3iRNtKXOH4gr8RCSpRnYSTfTzqvjCX+HsrQCpbZWyQASY1Gl9ABWnCME+EiWlgwNhPsbil6GlK6yPPRPviRZDjit5hWutj60G4hiBm+HaJijOEYdGaWlyBpGs/P+tVcThjIUpJF7TaOZgi5/erLCRWTmDEOEYa5n7SfK1KzmFXJhJ8oPOP2p3TjCmxECABY38xB8q2xGDSbrhJyzIEASbaWB9daCoennHmWNuYisTBbi5NpkRFTDh7gMhKhcagge/tTlxTsw413RbWHM6ErRYiM3xHcWNvzonwbg/EAbAp0EqKQLeZk+g6zTWuUDkwPm8RQS4SkDNYeED5D51GhBjnH8vXXeJcMDOFU7jAySkA+FIBJ/DpcnyFKbHGMKu4YFtZQg/KK5CCMiduPkRPyKnT3voNB+wpk4Pw15ZE4UrSTeSW/XNI+Ron/AJlbRJZYCT5gf+Ik+9MTCA+0h1DiznGh8QAm6QBHiBiCTtVbVakU4yMw0Y+II4twLCtIQ44ooKpGTOVidYkAEj0rOCt4TvghM5nUqZOpBzg2vEXir/aHgmbCiB9oySpNhcT4hA6X9KAcFwC8S8hLHxJUFqVsgAgyT5iw3qNLct6kgciE9jYwTGHhzyX2S4lbiCJQv7QoCIubDQHXpUHbHhxUyh1JzBgEKEz4TEnzBiek0M4vjhgOI4hOXO054in/AJ+IR5KkeVbu8bxOKZDeCQhuVKS4PCAkRupXORpes56LBduz5/tJHOIQ7L9j1rw+IceUGk4loJaRv+JK1crxA5TS6rjCVNskyH2jlUYsQkykzz2jqac+z+FfZw6G1qQtSBl8KiRA0vFLr3CG0MrS6QlZcVEQbKM3I05VcyljYHGP1nfMPqgLjbj+KWp1vDqAgBRT4s2X7xgaxFhTf2F7JMoS1iH3VZ/jS2AU5eijqfypU4E4tlKkoXYq26UURj1g5yolQ1v/AC1R6vptjHEtDThqwQZcKmkvuEfaEKWA6YzZSonLOwGluVA+0vZtnFZlN/Zu6lWoUf8AcPa+tX8LhSR4RMkmOpMmrX1RxJ+E35CfeNDVQWMtm5TzOKBRhpyvjeFfYhl9Nh8JFwfJW/lTR2XxocaCVap0p1+rrUMq2gUj8aZHUwRAqhj+DtkAs4funbkFKSkLKdsokAHY9a1tL8RAOLBgxAQIeOoHW0JNqytW8eCNPesrb+UycQgrFZ1LlEDYmbwNI86h4fxp1hag3lBIgggRzHqL+9XMFw5TiQc4jSyb+pmKH8SwLaF5QrxWJE79YrF1GnDLhhxKdLBm2iF8F2yeDie9VKCcpypAjTxWE2qLtdxJzvy0FrEtiAlREzN7eVDO5ASIAvptc6f3rMVi1LylclSQEza0SRpf+baVQTRItwsAHWP9S/8A0pMS2GnNVBZO5OYk+9EsAkuLDQHjJsDb35WmjBUqZzEzNoiL89La+orRD6xHiJNyD7xfbzrUFuPEBvh2fpaTYns9sVzeISOnX1rbBcBYQR9n3itQVyRHlpPSiWCxBj7Qd4mPEFibSdCbgfKj7WEacb7wIWgC5mI9zt5RQli54lV9JZQMk5EBMYuPAkZbfCABA2NrDapfrczO0b5euoN/5aiYwTUQJIJzeFSbH3tbe1SuIw6LlSdNM07zoka9ZofTMRuBglDithE7Akkacpjz69KL8P79egXA/EB0vf51e4SlD6JZWG8pKVwkFU3ggmYF+Ws1ccYdUsI7/IlN4SAVKFrqtA386x7viQQlV7jlTMHcUwLbLS3322zlI0SkE3iAdz+xoK3xnCk5g0Y0KSlBnpJUbelMPbfhSsRhlZBK0DME6zFyPOPl1rmOCcGU6Rb+Cav6LVDUVbvI7nEYj9/jyV4ZakN/6KgFJzX7tyxKYi4ItyoyzwtC0pcYdMrhXeK8ciLZQTlT7WpU7AYJTzriiIYLaml/7s2w6j4ula9nO0gwC3cNiSciFHKoAm42jkrUdT1qv8RqdhurPP7w0APAjwODIdacaccW6HBlUVKBjcEAWBBIPO9cexOCXhXlsu/EiROygdFDoRenjA9qWXUYj6s0rvEy4AuVFRixCQedoFLrnCeI41SXcVkQrLAmAQNYypv73odBYas+qcff/EP0Hb6RAxg0f7IcdTh+8beUQ2fEkgEwdCLcxHqKhxHZJ1IkutepI/SlnF8PxAXlSnNJgEGR/T8qt2+hqV25nGm2vlhxH7iHa9DDCXGwp0LVkHeKjSZmOgoR2C4/kxLqJCUvJzBPVJsL9Cfas4f2SSplCMStSsqy5CLXUAIJIP5RTFgeC4RsDKygRooiT5yd6GilaVIXs+f2gMARBvbPh4xOIadmE5MiwNTlVIHsTWJISkJTASNAAB8qNYzApWJBPpf3mqKuEK+6pJ/L50pltI+eOQqBgSBlwzYmOU1ItoEEESDrWf4a8PuE+UH5GrP1N2bIV7EUG0wmIgdHCykwgjLJMK6nnVg8KcTAUEgnSVATRbEtpaCe+OUrsEgElU2sIvQDtEjO0XG86C0Qgjvc5KZNzBsQT7UD4B5PMal5A2wpwvhxbVlcKRmPgkkifLQ2oyVLLSw2oBxJsBlvGqYAtXLu+WIUCcwuDqQRembB9rVOF1IQltzus+ZNySn4jfS17daUUfduB6nWiUuL9ocQuUlxUaZRb3gVZ7PcXSUFC3MjoRKSTAWkEhKSdZSTFuYpdXndchMqUTtck+QrZ/gCziWnFpKUJAHiBjxGJnSb6dK0GpVx85xEZ8CGMa7g86pS9M3yQRO8EmTeayuzscUaCQEpgDQACsq0pQADd+sjcZzDEcLejK24UpFiACNuetAMVwl5M+EkTqI9+c0/pwq1cwANzP5fzWq3at9OFw4cc+KQEAkJKp1Fri0n0qVsW3OD1EUXmngCIyyUzf4omZtsQJB96sJaU4QSkKmbwZNtyNo/at2+1yFkAJWkm0hYP6Vue04iO6zHcrWT+QEVJQDzLv8AVtj6Zq1wRRMwUzB+6L31Gu/KrjPBsniOUc1nw/O/5VFwfi68Q6GlL7pJBP2YAJIvEnpPtRh3hgS4EobQuQIceUVkGSDCSb2iwAqlqNdVS208mKs1Vp46kWCLYPgzOnbIkq9MyvCKj7V8acTh1td33UhMyQpRB2J200FGeGpcBVnWVg75AhKY2SJkigv0h4f/AOP3n4TlPkoiCfJXzNU6fi5fUCsgAGIbJ5aK3DMUasuOGKEYJ2I5iiSF22rbdeIkNCHZ3i5wz4UT9mrwuDodFDqNfeuiY5xwLbKVoS1qoqgTyA8wZ9K5Di1xeqannHFJQMy9kpkmPLkKxNXoVsfdnHvLC8zrXHO0zeBazvqW4SqE5EjXWNrdda5dxDHIddW42koSokhEzEi/SJ2p1RwtjEMtN4xxSiiCcspBOlyJJt5TRhHBOHtpEMMxpcBR/Oaq6XVU6UHgljxx1DNJIgn6P+OpLHdGAWydNwokg/P2oR9IPDUrxKHU/C4MquhT+6Y9qNr4fhkrK2Wu7MR4FEA/9dKHcfVDYST94FJjzkHlTDrS9nydSxp6gG5gfCMhtISiw35+c1Z/xFxAnvFZdxNVQTWy0ZoE2n3ozycma4AHAllOICrhWbzNS4ddwdxVW4MVYtl1AX+GDPnOlcPwgMygYaGsO7mH6VP4xoD6ihOAC1HwAkg7betHcdxV7CtJK0tlRVEQQSCCZHURfzFW6LwzbTM3V0KnzKf7T0YlREEfM/pXr7gaSCshI63JnQBOs0Od7Yr2Qke5qpg+Ll91RUlKnUgFvQQJGaOul9bmnaiw1rlZRVSeYdPFghh0oKs4bK8tpSToSDYcyOU0pP8AanEx/qEDoANvKjqXklXjKUhcqUkeHoJ3XJi5gW0pM46x3Li0cjY8wdD7VV0l5bIYw8e8I8I4otTis6yorEAkyQRe3nce1HnnMxLQSlIWk+GCZCpkqKbDf1Gtc3ZxZSbEg6g9do60xcP4u7iAvvUpbbOiEyCZNyT1NRbpiTvjlGTgQQ44ptamwcxBKYF5g7elE+zPAnBiO+eIQiCCg/EoKTBFtNdb7VMlSUKCm0hKuaUgek1Ph+JOJVO5sQoTIO1WUwBiE9bdZjI2620nKywGwRZcwdDJKjcm0GT7VbCUnIpBKiYOW1538tefyqjhSFslS86IuQk/Ff7oO1tdJ51cx+EaAQtCQtcAgqV4lW8Jkg7SYja2lLOorVgpPcSUYciXmFtlIJXB3g216iayg7WFgf6iB0UST6mb1lH6Ke0DLQlwkpZbhQ7tRMlOcuHkDMnVIFIP0gKUAtCiSUqSoE7g7+xj3rpCXG85AKc+4kT60q/SbgM2GU6kSUCFf8SdfQ396yPh2qKX7W6b94pSJy7DPGQR5/KjwFz70uYYxFHMG9tvXpXHMfkYlvDOltSVg+JCsw9K6g26laUrEEEZgfMVyN5+mjs12rabw+V5UFBhIAJzJNxHkZHtWP8AFdGbAGQZI/zFtzGtvjAUgqShR8WUAam0g8gCOvKpeJMh5hbahAWgi+okW9jFKX+dGyFd20UgRBMX20FL+P7QOPE5lHKfu7e1qo0/DLGfONuDJSlm5Mq4a1tDofSrwIiM1VmggiQkDoLVjWEzmAtI/wCUivVbgRzE2aexORyJZewrjiRlFudHOC4JDKYAlR+JRF/LoOlWU4FQAAFgABH89a2ykRtXntZqWsO3oSxShAyZOhdScvOq6DU6Tas4jmWJuVVMlcjKQCnrVUH+cqmbTfc9BvUETgTI3ODNL0JSaqv8BIIhVtrctd9aNHAEAKeWGkEwJPQn00OtDe1z7Rwf/wAcKcCXE/bfduDJSfvbA+Yqxpy7HBPEcNQwOJDhuG5/v5Y1BEabyTFbJwraHkBKu9JkKSDPUaRuOe9Jv1lRSJJPrUnD8YoOQCRmGUwJN/ketXhXzI1T2NUcHr/E6ky680EqLfxSENNpG0mVqPwnLAjmDfltxbhDmLZOdCUOJu1e83lJ5BQ9qq9ie0Hftltw/bNWVJupOgV57Hr51fTjHGytT7iQlJUQlIElOombgxWf6jV2kYAI/X2lFwT2ZzHEOESCCCLEGxEWg1TwvEO6dS5uk+43HtR7jalY1SsQwyUJKZOYgFf+6BpbrekxzDrVN8omBuTzivQtixctx7icgI4jniO0yFlQYSS4lB7tStTm2AOkGNaCnhbq/E84Mx+LVRn5fnWvDWQ0k5bqIk1cU9IGvWd/2FVFUJkJNBNMgA3yFrhaUwELk/ekQSTyOkdKmWCm0Een51knp0gT/arOEcKlJRYlRAvA1MDp60RYnuM9JRyOJTS7eADprWheicovz59KY+G4FlToR3Reg/a5QQhETIJMZjm2H51vxfhrbgL7ILQHhWCgJAI+8L2HOOVL/qFDBZW9QZxKfZ3jCEuBt7wyCEr5Zp8KtimTvoaP4l7uHAsgLKjBUSTJM5W0ATCgNouJuKTV8LBSo96FQRORtS1eIxoJ3qrxLtK7hQhptslZAh1xJCiE2AvuJIzawah9IXbcv5SLCccTpP1zDizy2UOfeTIsfUVlc+dwYfPelKwVQSM4G0aelZUDSPj6jE4Eb+KY1GHbUtltIVbUWudh6mkTjnF3nkKDjhIIPhFh7D5GukHhyFIShxJcFpzEyY5waj4jwbDOJyKZRG2UZSP+yb1l6TXU0n51LH3jDpuOJxnALSUmSBUiXY3p+f8Ao7wxB7pxxCv90KHrvQfG9hnWx8SFDmFET5SK9BV8T0tvTY+/ErtVYp6yIupcCjua8LABAMH1mi2M7PPIbTCCd1ZbnppqI5UFWmLfz1q3vV+RDqrB5Mmcfm21aINq0SmscXBianEs5xLTbkVYWvpqLUPBPrVhtwEc/KpxO3QvwzjzrdgswNEm4PSDt60ws9o21Al1BH/CT+VJWHZUtwJbSVKO0H+oFNfCuxzqruHKn8KTJ99E+5pNlFb9iLZlHcYeA4ZvGpKmc1viB8JT5yCDRhrgzKLKUpzysPyEke1ednn2GW1YdBAymVZTe+oJO9EXHcKn41Knof00qn/SVBuP1lcuTKBwbX3UpF/wknyvRbhbRJgITA3gD86H/wCK4WfBnXEfEYG3LU3FutQP9qj9wA3yjLz5T6jQb01NOueYJJxxLnaLANFV0tkOAJeUSfu3SUiDKxcjlQZrhTa1IS6S8spKcy5AAMhWRCYyAg66adK3Xx6ArvkqUlXgQ2jxOEr5ibaHU8qrtPPNB0LWG0IHxhCcyinxEgKSJkEpJkiwjU1matGS1gvA4xCQrjOOZz/j/D1YV5bKrgXQfxJOh/Q9QaF4TxOpE2m/lRLtd2uGNUjK1lCZykmVqnnFtpgUBw4X3kZSIEqkEQNJvtWhVW+3LjBjbbG9I++Jfx3EFs4tSmCUKBypyawpMEAdZo32cZcaKnVqJW5BUlXiFrgmdVXqrh205swAzQJVvRZlQpmQw6iqWzWPtD2H4mJBKADzR4T7aGg3HgHFBSUgrGmYC+msRfrUgBzA7V64iR50IEZkiCGsKSchSptZ+4qIV5K3qR3CrR90yOQn+vvRgtFSApSoTIy6Ek6QmbD+tOfDMPlbSXEkJIyqbMLm1gVa3Bm+hFqAgZxC/qis5YnFyd/l/PWt14sEa+ShsfM079peAobTnTmCSCQAArRM5VAzCoB86X8FwoOoCgrwqTmyloTESNCYrjXiWF1O8Q32e473rBEp75sgKmwVJssxz3POrOHeWXFoWM5HhWJhGVU3i94jrSrjnxhfE2MxScuSAkKSfiBEDUC3WL0YGPU80JGRC5SoFQlMi2ZURmIPwmLb1RbQNuJQcGV3POBxBj3HW2XlJS7nSlQAUFqIsRInKZI0N6B8R4kla0nQpzJSokmJ1Ogi8c/Sr+N7POpTDbgUnMRmSbJtAQokAHQxMR5UOc4MtkBSj3gIkEEwImbxl1Ma7da10QADmCWwJWlZupCFn8Shc9TWUcZfwxSCpDwVF/szqLHQxrXtHzJ3R/zxUBNevL/npUaK8GBLhm9boVtqNxUZFbCuMkSJzBbtn/qd/Lb3oJxLg7bv+o2Uq5xB9/7imEqqVjEFQgi3Mi39as6fU3Vn5JDAEczm+P7Gup/0SlQ6nKY6E2PuKFf5YxQVdo+YUj/7V0Dt7xQ4RtoohLhXYHdGUkk7jxRvvS5hu2q3IStDZvrcG/rzr2NDu1QLdyg1jZwOpRR2VfUmDlR5qn8k0f4R2JQLuqKuc+EfufWKGr7WPEQnIgdBPzol2ZxysQFpcWSUkGLXB/qPzqNTf6Ne/GYtrHP2h1vF4ZnK02ApR0SkW3uY8jcmp3Xlr1OUch8poPh+HJbWO7SBAErNydSQKKBdee1mtssI2niATiKvBGe4dxTZE+NJR/xUDH7elE1KSRMSeQJv+lacbbyrS6N05FfNP/sPUVqz4kwAQdydPbnWtprvVQHzDUgrCTxNiO5y5U3cWVfhJ8A0OaZ8gah+upQQVOKUU3yoQEJJ9bx0qt3TgHwJNpBj+CqLfxeIQd/4Kv8AqkDiBtz5l7H49SMM6tmW1BEyPiN5O2tzfrS52ecdIc70+FzZROaTYnmJHOjf1vuwoLVIKSCByPOhpAFh/bzqpqMHsSxUOJY4aw2zZlCAdJF1e8zVrFeNPMxoTr5Tp8qoM20MeVSqctSMEnOY49SphMO0o5QooX+FQ/erTuAcRqCRzH8moPqYcOYgJP3lSABE6+g01o3wpRW0pLDqs6CCS4ISQdMpvlExfWI51D2+nzFcLwJSdSpIRmSUyJEiJFareFjRvC41rFSyT3imk+J7LAKhYx5/vUT3BGycqSSZggE2Ov3hGnWiovLghhgj+CRmCWeMKaWCB4SbmwUCRGZBIISsA2N6duz+QolkkpULvSMylDmBoqSZG00nu8NYCTnJVzSDmN+iaGNdsvqT+RKD3R+NBgTyI2SfnvU3VNYPk7klRjqOnaLjDn1J7IFtFJyrWQCoQoQYIhQI9ufNI4fxhxKVBx9JJRIUUFMg2ix1qPF9tncUl9DqQltYHdAbQdCfvSN/lQPFYdS0JUkkQANjqTE9Jqxp0sClX7gL8vcNYjikiO8QZN8oVprJ/hq1jUupc+zQATAAeEmLwUjNGgkyT8ZpUwOIWlwZk50g6p+flrT5w91lyFhxSHIhM7eU6cqtrVxBttAaRDHlIWwVOd6FgCNSBe6j8KQmwJkwBrpUqH+8PhAZSkKISUSCQQCkfi056+1Wjgl+MnK/mESuxjrEaDSDagb3DXs3jQA0BAKTmIgC5SfhGviTJ9zQFGBhB0I7jhg32FoSoMlyb58sSdzGQxeayljD8KISIdZQNkuSFATbNJJmOdZSC6Z7hZjiq5mvYryB+ID+CsWkgWBPU2FeTXSWt0JbLqO5smpEsXgkA8tT7DTbWq5UtxsBpQQoKKXCIMDKq+vkaqr4Y82CppYLqikGwgDxEk38Srxm5AWqRpgOGbB9pXs1WDgQ2lhCbq91GB+1RNcSQ5nS0tKloAMf8hKSByPPzoAns4pR73F4hSoBzpBhBFtj8OhNudFeDuMg5GGoQBdYTA/4zqd/ai9NK/mU7iPbof7ifUd+ZzL6QMcpwoUoyQSPy09xS1hX4I86bPpWwJaeSoDwOnMDyUB4h+vrSS1XrtI4spVvedkeIaU7c+dXuz3FO5fQonwq8CvJW/oYNA23KjfXTbahYpU+YJ5nXsUVLENKAOaCeWUiR72PnWhbShanVLPqbQNo6XikJXa0Jbb7tKi8keKTCM2mYgXUY2kDSnjsT2e+v4NbuNU6lRUoNlECEgXOUiNTp0rFT4Zb0DgfrFFfeKXHO26VHu2ElQOqz/6p1PnV7huPeUAVIX0kEVb4bwplnwtpFjZRglVyM01bDo1E209TWglVdYwg/wCYO/bwBIMRxZQTCkqEc5/X96A4jjYQc2aDsJk00KdnfMmNT01B6denWqeKwOHdjOhEkWJEH+3Wj4M5bMeIrYLiCn16EJFyTqeVH2TqBf5mrGE4APhbSVToBf8AtU2J4UtsnW2oM29v1qtaRuxLdVitKgEVK3EVXIO4/OflUrLoj8xf3peI8ybCICippZIQ4YJB0IsNec5T0VRXBIU22vvgGmlpKUs/EuZ+LMJk636jSKCOPE2QkqnkNPI03cDRmSFuJHfAQs63A1GwkfrVDWsUTPj+fl94G1ezI2eHJSMpKW2AEw2PDFwfEZ12POq/HMU224kqmFARAkSOUbxFecTCG1ureIWFQEo1Ji4nkQSYjY30FJz+JedcDji03TCG4ISkAgaJUCdNT1NM0FNjvvzx/PzMBreY0YfiKMioBRqbhLexI15R+dJvaptDzgyKzrKcpUSSQZtGmbXpWmLxWKbUcqG4P4EXI53JPPeswrkIU6t1a3AUpShScuu99RE6GtuqplOZBsErPhppspKMywCkKmYO+th/1qzwV3vEBIGYgwUyBIgkmZ0iquPQFdJGnnQpWEcbIJBSbFB/9hTl+YZg5OY5sLSUCDlSUkRkjMZMIKUzMazPXnVLuylCSiJtmvETsZ1tod4q6x2hWQUIQjMAM6lNpgEgG515iax/hyko754JDZPwwTAUZzBF4GkA86g2BOzjMMgdYkWG4mpBUM0FPxAE2/SKOcO40cqlqAUAPCInMq3oAJBoOUpkpaKQAPhFpTEgwTYidD7aVa4XxBIu4gKSqxtJOW4GsWob3bYQsX6QhTDcCccSFud2VqkkrRKtTEmeUVlMaXVESkAg3Bnn61leXOqtz1O2GAf8ZynwJSnreh2O4y4vVZjkLUEXiTlFQd6a2bDgYEsVoO8Ro7K8TCH8hPhc8Pr90/p6054p1YKUoRmJ1JMBIG56nSuR97vNxpXROG8TW419ZbGclIQtEgQtJIJvoND5GsfVUZIcD8IOpTGGAk+JQ2l2HnFuFYWUNm4KQCVDKBe23SrXDeId4LNKbTAKSQBIMjbQ2FuRFB3u0+GDjebIp4DLmTdKSdQFnra1CO2XFnFMwCUyoCEyJ1ta+1KFDPtRhgn+cARQqsfue/SjxTCrwxaUsF0KCmwnxZVDYnQAgkGuUtKo+52ddcTEoTv4jf1A3qD/ACypKoLrcxIAmT+Vej0Yqor9MNHnR2qOFOINUqKucKwBfUZJCE3UfPQDrV0dlnFfCoH/AKmjvBuEqaZyqISsqJmbGNJ3iDV0uAJTfOOJRwHB20qkjfwgiNN+u+tdhSv6twpEmFKRmPOV3/Ue1c8wXD1qeQ1HicWlMmLpm+nrTp9JOJgIaA8IImbCAP4f+tLDHBaJGfMSmXgQQM15139TNqnbcmyo0vN5jkfLaqrqUpyzeLm155gaaD963TiT1kzF/i9T9720pWJBkoZCiAm6VKKQJm8gWA1Fr6xV1vBtgnvliwy922SpW8gnYQdBNptIqz2W442y6W3MoDqvCfwk2g3sk6fw0xP8BS2FKwwSl0qBClCbSJSCIIEaRe9Zmr1pqbYRj2P86jK0z3KnDsSpjxFCGGgn/SHiWRaFKUBYzrfQ9KI8TwwdSHWlAqjb7wG1RYHhzbRT3i0qcVYEmM0TEAnxKAtOpFFyrr1rFfVFbA6d/v8Az3j3VAMCc54oGY70ZkqCsq0t6yZggAHWOVbcOIzJK0AJ3C8oPnCRM+dGe1yQ0O+SDJWnNB0nw5ibwL8t6VjxcAx3ombhAWs/OvRUWJdWHWFVnHMJYjFKazeFeZMiEtFKTykna4Mikr/NuJQ6paVZcwKbpkX0IB3G1NPEeKBZTqczaZKjHNJOVN5tvSgG5IzEmFQVKnTQ2MgEeVPrpRs7hJtfbNcO8cxClqcWtUm5VmUR1Nz/AG2q6nEQooTrP4RI5xE29qpZgRCSfCDp5GI6+XOpEp7tvOmEEKCbq8Rmbaac9Kt4x1EZzzDja15gTFwopGZKZ0IEGwvf10oXjXFOWIAImwBGUz7esb1VZSpclYHME9ImJNztWzTy5KsxQJkxE7CE9b6cpruZ0gxGBXdYVIFoNasLU86hvUyEJk8zAq4lweE3IkKEgHnco896zEoLTgzEApOZKgBoTIUCNR50W7AwJwbmNScG2yopal15RtN0gi0idY66TV0EvMu4dSszoQZUQYzXi51hQF96x/BFaEFkhKHUkrVa2aDOnmKusuys5YywJVN1E2E+xHvXndReT8x7H6EfzqPUExIe7O4lRIU0ANJKhGllaz0q7j0DDsHvVAqiE5ZEbW3UdJJiYo3xQ4xRUG1NIRNvDKjAt97e/KocJj21hSVJEjwlJmZAuSk3H51tesrKCshFbPMST2yxX3XFAbCJ/MispjcewE+Jq++ULj0gx7V5Qf8Ab/8AmNxAL5WhRbcBSpJhSVCCDXqXK37UuqOLdKySSRcgCfCBt6ChgxEUN1BBxGBscGXH3bVVOOUElOdQSblIJg+YqXDYdb5hOg1VsP69KsI4ahCr+KPn+1AFVR80NSXO1ZTwmEW5f4U8z+g3ppVizlSFGcoAkxJPM9aooX/P5tUmaq9r7z9pp1Uqn4mbqxJG8VVfXnObdO8fyRW7xqDvMulCojXPgyq1jylOVZzCTACojqOVGeHcWKdT3jZ1QuMw8jQxnhYdXCQpSlfAAPeAKZuzHZBAfLeJXK0oDndJ0gm2ZW+mifU0570RSczPv2L9Xf6xnwON+rhK0spKEwQSmSkqFxm1Bv8AnW/bTg63inEtHM2tA287HaPOjrrCVoKCPCQRHL0qpwfHnCMBl2FAFRPkVGPcX9TSNB8Q9Ysr8eZlWhXGQOf3nOnDlUJnKPiEST0997aVG84B8JB2nUgag+ImOnSmfieFacWohIKFXSfvJtMSL226VSRwRuyUua9Qdddr3/fWtLI7lYo3gRfxCUqSQYBJkdAdxe8ct/enDsbxr6wk4Z8qS8hJAMwVo5+Y99DzqmjsulChEmNLpAve9r61Rx3EWsN4kKSFpMjJc25ncedV9Vp1vQjz4nLuXgiNnEuCGUlqFJgIUhZsABZYIuDMSQZsCLipAhLIDjv2j4QATJ1A1SD8M0g8b+k11xARh2+7UR41/EQdwgee5qPslxR5QU28FqCbhxQO/wB0k3Mm9ZQ0GqNXz+PHkiOKwTxftDi+ILgHK2k5g0nS34vxHztVxPCX8oyJVpokJb1/5HMT1gUfweGZYOVFzM2gaySd7+dWVPkgxB+QnXz+VbiKqqFQYAkByOol4nB4kZQWSIESVZtyf15URa4erKlwnKYuSJBPQ/DPQ0dVizbMJB1Hxab62qZp5EyBrYxoZ5+2hpgIWC7swiZi8EQT4CI0BN7mfCNCOuu1at4MqOSAog/ETYWm25pueSgptYHQRKfb7vofShmJ4CVQtlQTGmpSPIi6fJU03IPUEH3gNc5oATaZ8SRoBeeU21qthiSCSYJEaA66jmLb0UxuAdRHeIVN/ETmndRET+fqKruAkFwkRoBsNyBr+dTiFKyH1lBQhAj4lGPEekak/nWuSdyAAPCBOU8jNtdTWwUPizfECbAkAza40/eat8K4Y46oITc6kyQEgC0m0eUfOokRn7LEvMBtRgIJBCTqDBA8tRXmNwqWEPOrVCEnOAnUgGQn3MCfOvMViWuHoIT4lK2J8SjsonZIpT7QcYcfwyEqIlaipXQJMi3KY9qyG01hvOPpJlpDlZNxPtOt4EolI3g3iPh6+YoY5xZSgAQSlIIOaxvqbHX2qvg+DOwFFJ7smJNjtEC5vNX8V2fU22pZWhOUSoKJBM7A6KPQVqLUqDAkEnuV0om+WZ9f1rKpN8KJA29/3rKZ6UXvE6F9J7SQpsgAHKm8f7RXP96ysobuzLNv1n7xswIjCiLW286qEVlZWdd3Lnw/6W+8kbqeNK9rKQ00kkWLFvWqSxXtZUr1ObuPnZNsJ4e8tIAX4hmAg6HfWg3Dnld2peY5w2AFSc0F0WnWOlZWVXH1P9xPPar/AMphn6MnVFeIBUSPsjBJNy2JPmaLdsxGWOVZWVTt41zfYfsJFH1RY4So/VX1SZS8Mp3HiIsdrUW4G8oqEqJ8yTWVlbh6Eb5MKY0+L/qn/wAE1yntxbELjkPlWVlHR9UVb0JV7Ktg4lIIBHUdK6DjLKjaP3r2sp13UQfqlZoeE+X6VVZ+FH/7B8q8rKI9wTPeJiA5FoNo2rED4jvl/wDrWVlDBl2LkbRpVngR8cbQq3qKysoq+4L/AEwqtsd6tMDKYkRb2pR7XYZDZhCEoGcWSAkb8qysqzATuUOBNJU8QoBQBAEiY8PWnpCAECAB5CsrKB43zOS9sFk4h2ST4tzUvBT9mTvmAneI0nl0r2soP/WWU6h3iDYyrVAkJSQYuPGBr5WocpZWpIUSod0DBveRe+9ZWVy9Q/EeGME2UgltBPVI/asrKyplc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3010" name="Picture 2" descr="https://encrypted-tbn1.gstatic.com/images?q=tbn:ANd9GcRDsdwb2BJiyAqSunD_H8Q1Vl8GgQYk0bRnXWWMFaUd3yiqraNB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054" y="500042"/>
            <a:ext cx="3705225" cy="1228726"/>
          </a:xfrm>
          <a:prstGeom prst="rect">
            <a:avLst/>
          </a:prstGeom>
          <a:noFill/>
        </p:spPr>
      </p:pic>
      <p:pic>
        <p:nvPicPr>
          <p:cNvPr id="43012" name="Picture 4" descr="https://encrypted-tbn0.gstatic.com/images?q=tbn:ANd9GcSZg-qtL14dx2j_T2XhAH_R9dBWO5rWTyPY6eiepkNNNgulRMT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500042"/>
            <a:ext cx="4476750" cy="1019176"/>
          </a:xfrm>
          <a:prstGeom prst="rect">
            <a:avLst/>
          </a:prstGeom>
          <a:noFill/>
        </p:spPr>
      </p:pic>
      <p:pic>
        <p:nvPicPr>
          <p:cNvPr id="43014" name="Picture 6" descr="https://encrypted-tbn3.gstatic.com/images?q=tbn:ANd9GcRlrxVnxuC-abFOYmcGvjHk5-LHk4DFaWFKmWXHafRYeamuCD0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928802"/>
            <a:ext cx="3705225" cy="1214446"/>
          </a:xfrm>
          <a:prstGeom prst="rect">
            <a:avLst/>
          </a:prstGeom>
          <a:noFill/>
        </p:spPr>
      </p:pic>
      <p:sp>
        <p:nvSpPr>
          <p:cNvPr id="43018" name="AutoShape 10" descr="data:image/jpeg;base64,/9j/4AAQSkZJRgABAQAAAQABAAD/2wCEAAkGBxQTEhUUExQWFhUXGBoaGBgYGSAcHBwbIBwYGB8fHRgcHSggGhwlHBwYITEhJSkrLi4uHR8zODMsNygtLiwBCgoKDg0OGxAQGy8mHyUsLCwsLywsLCwsLCwsLCwsLCwsLCwsLCwsLCwsLCwsLCwsLCwsLCwsLCwsLCwsLCwsLP/AABEIAMUA/wMBIgACEQEDEQH/xAAcAAABBQEBAQAAAAAAAAAAAAAGAgMEBQcAAQj/xABAEAABAwIEBAQDBgUDAgcBAAABAgMRACEEBRIxBkFRYRMicYEUMpEHQlKhsfAjYsHR4XKC8TOSJFNzorLC0kP/xAAZAQACAwEAAAAAAAAAAAAAAAACBAABAwX/xAArEQACAgICAgICAQIHAAAAAAAAAQIRAyESMQQiE0FRYTJx8QUzQkOBkbH/2gAMAwEAAhEDEQA/AHnHQNyBXKxCQJJAHKhDjPElBBkxNwLE+/KoOMfPwoIBQTLgBJUIkJAChcnncCsmHGNh03i0kgAyele/GonesuwuZvsKCwtBJTYfNYjnG0W+vO8TMdjUHw9SltqUJcsdQVcEwdwVCbde1S6JwNHGLT1FeJxiDaRWbZZhn3dBbcKiVEFOn5YGqSSQkiINyKIcOs4bwg6VYjxDISfLBBsQm/1BvJEVTmkEsTCpTgiTtXnxCRuaoM0zwa1woSmNKGwVbgASSB96fLANu1cqXXkAtqMDW6lRKSlIBkBNoMgW3MjcVn8v6L+H9hD4ornHABfamsHloDitKdKdKTOoxcnYHbkKfew6VeXcKBB9Nqxl5dSqgXjoZQ+DsZ9KUlwH3oKfZfwzj7RKktgnSsnzKSQI7c033m3pFyjiVTboDypaI06hMA2JJIueYPameX4KULD55xKPmIFefEJiZEVVcUZU+8lPhgiBOpSgBcgiwMxBiYO3vUFGUOBgILp8a8QJQdz81oEbki31oFmVbLeNXVhMHk6dUiCY96SMSnqKC/CxDzwQQpLaBuZCQmeXUqN+t+1TypxHhveEoBskKKlAIUflkEkTBkad9ulRZUyuATJxAIJG3WvEYhJMAgnpQnh8K7iHCjBpW4qPl+VKR6kwJ6qjawrQcm+zwoSQt8yr59CYM7WUSTHaKNSb6RagVwVMxyMH9aQp0CxNGWV8JsNfKVKm6iZMmIkz7bd6lYnh3DrBSpAEzBAgj0Iq7ZOCAQvp6iuS6DsareLuFnsKSUuKLM6UuFM+GDJIXG2wAV35UINZstMJbd1JSLgDzL1JBOmQRMyB6VLZfxmgNOhRhJk0+pk1b8I5L4OGbS6B4pGpwj8SjMf7RCfaonGWOQ3ow6CkOuXv91M87iSo2j1rF5tlKFsrA6NpE0kPp61X+IkEadDjoSSVREAkpFhMX9djTOWYwmS6UhSlak6QqADKJmCTKhNh1naiWUL4i3DwOx/Z2pescyKiuSCgSlWyoRIMFJHzbfNVajE6gZUny6dYT5gLkBIg3P8AYCKnyk+Eu/FETNuteJWDcVSZ3i9DUAiVLgahboY07QQfeo+WtvHDoFjc7nYWUBAMyZEybTU+TRTxBIHRYTvtXqVTQLisQr4phtCklV9ZDmsReRN4kdhFqL8vclPygem3571omBKNAvxxeEgXJ+s2A+tBeJLraoKlSny7nbaJnbtWoP5X4uISs/K2Zj+b7v539qDOL8KrxlIaaUQN1xIvcjVsImKrl7cQ49FThXlpKQ2kLUTMBOqTBiERNgTbaidrLy20heISSXVEFKgCq4gFRJ2HIcpMjahvIMDiFuywlZUndSYEA23JAvfne9EOcDEy74jqQCQYNh6A3AE8u1VN7pGkVomNY9CWkKaJZ0rWlDQBWU7BRMG6rkxHIdILWbsoIQyFuKWpBKAqSRCiQSDdEibWgKiLVH4Rw7jYfcTpJ0lJJVYKubKAMgpvYx8s9Kk4HLsQpxbhHmBBUUqGpIusQSk2Jjbe1Zukw/ossLhihbPiWLZUXEqSCQTJ1GE2EyQDztflZ5bkbbig/wCIpYV5gTzMRew8pBNo7cqgYPFKKytJQFJGla4IEyCQJFynnPO0UVYDFFTQUdzt6RHK1L5XoGU9Eh1wAdiBHWq17HNsqCnFaZmwEmPTalYhw/Sw9d6pMbgE6VuOrSkkHTqO50kx15RWEcd7Zituh7GNYbHOa0up1hMJCkKlPIn5wiLjkTUjIuH0rfRLeJCGwZCwgNnTsAAL6pFhYDpVRwZmDqlpRHnUUiZQBonr1HTc0bZ3jHcOLwFEEJOkiSLbghJ3mI+tNe1Ub6WhWcoUVSbSJ7dP0gUPoebeeVhEKlWk642JBA0g8zJFtiedqmN8X+KiVN30FaLSCUykzGxm9x/eh1vMYWh9hLCVagorAIKnIuNIJKgJI5A1lxS3IkMLelsvMzyV7DArdCfDB+ZKhzMAQYJN9gKG8hyR/NHwSdLTYGpXJKZkIR/MZP5k8qKM2S7jGEBwkOXlU2A5hKQkAT/jrRLkOOwuFaDKUKaQNyq4UeZUoXk9a0xvEpaYcvFyR20EOT4FtlsIZbDaR91Ii/U9T3MzUlLZjeT3gfoKhfHt6khKwSoeWLyPUT9anJXT2qMBLUkELHYjlFIxqnApHhxGoawRJKe1xEbz+VSFGa7leoQrhiwtxxhaUxpFlRcEXsbKT/msz4o+y/Q+27hG/IXkKcbmQhIJUogE+ZJt5RcbbbaviMW2kElSTHKxNVmKzgwSmEp3J5x++VZzyKK2y0UXEvFDWEbSoDWtc6ECwgbk/hSDaPbrGH8WZliH8R47iVAggg6SANojoBGxrQOMMt8Z119a4BaASOYVIieUGSTHM1QcM4F1xxIKD8OCZX5jKwJAgKA0zEmLTc1hhauyhzh7GuhtDJQUv3hBbPm1KstZIgADnI2HpV9gmUoSdBQpSo1qMhStIKpTcEX9rRSM8w6nltow+6ZBIvoAUYWVXlU6/MZ+UWB3jsYUhqVNLUpophK3gNR1eU+UkSRG+0HtVvezQZRihqUSlLTTalIOtMwDG1pJUVz839Y5zHNrUhTKk6CnTYkFR+c2HQJjeYNgKezYuPMp0jwnDqPhIhRKyVgcvKSrn/Ma7NEDW146mYCUE6fOoOQCpNoNyk3iAFUSrsC30KS8HdTLqUlSSCFJG6Uq1bi4ULDvO3Konwh8NxsJbJcv/Db3TA0gkm9vTf3qifzBTcrbhZKrqAJCoUCIXaRsPe1XuFzMhvxG20rcJUkLcUQlJuk6TedJgC94ttVcWmXZDwOXpRCvDU2VjzC/mUDNjKlI5wD05b0R5eRptMCIk3I6kxzofyZtx9sNIMwohZUotmLqgBUyLqtbntV/lbWgKSdwb/4rSN3sCfQxmeE16jJASJty9yYFZs9i9StKysgGB5rASeUR32rXGMqddKghzSFaZESFAG9zsRMjvT+F+zZpLhc8IOKJv4iwUGSDq0hPlI6X51dewUGqArgVWjxglWpEpUCiZUQFWMixFulV2dJeee1PpDWkkXEK3m6SbkTW/wCByxKWgjSiBYBKdIA5COwt/wAU45gUHdKT3KQanx7sPn9GYcO8Ng4UpaU2/PmgonpJjUAokACJiEkRYzcZdkOIc0layWNyD5SQZAAQnyoAEbbzNaCw2E2AgfQUx4Gk2HlUZ9Cf0n+/ao8dbKUzM+I8kWz4bSUlQKTK1qUSu52VPlOk3EQTT2T4d0NhCklS7CEgn03iK0LEMpcGjSCJ3PI9u/epGHyxpu1pO59OZrn5ZXL12DKL+wSw/DylEayhI/1gnrsLT71Ez7g1pwa1eOiE+bwyFAQehTKt/uxtMb0Z47Ag9CIrNuOMOUDzhRSNo5e1Z4/Kjy4SiWo1tFGODUFDjjWLALYkpcRpNiR84WQSIO35Vc5fxCthxvxQ5iEaEpJF1BYughdpIJIkibx2oHfTBkEKTtNX2X4wu+HKVeUiCEmA4SAI07QNudzaYpyc0qcei4Qbe0N8ZqdW4lDepuZOiQItMbxtsPYUK5Lj/DeBI2nfvvHQ1o7OYvuDRiGijw3UpK1CAQrUk30iTsQRyJqsz3g0qJUlR1bDUBEdz171kst+sjp4/Hdcsf8A0HXC7zbjGoiehqDnLQE+brFB3AmYrYW4w4qJNkqGx/lM/lzq7zfEgCx3FLSg4+o54mObtzITHEbuDKvDWNCgQoESkH8YTO4P1r3Ms+xTTzZcxLeIBhQQ2baTcGNA0kg7b7TQln2NJG9DuNzNcJAMRaedrj99hXQ8a+NM5fn4VGdxNt4mzjFJS0vCurDZTJSlIJ63kSByvzobxPHGNcbKC9vzCUpVuDukAwYg9jVTwvxc94KwpBIJMLJsFkSY533Iv7VGx+FRh1tNeJKXUylxZsOUGB1tWmOTVwkIOLe0GuW54pTWqxPpcGL/AL712NzdRQRImwFtpjaO0n2FDmV62ySoKSZiDBCyJsCJBHORt70rKy44okydKjqi5nbnAG5P6CkZR20HWhzNVrWgpHUXnp5ie3Lejrh7g5DmX4YmyygqvceYqULH1F+lZznWJM6I0joCTN+ZgT+n61rPDHEbDWWMuPL0BtqFAgyNHl+Xcjb60x47jdMB/ozI5ViGlOfx/BWlSgnWk2Qk6ilRiIJ8yYMkHmJr11tRkPtp0BKllSRqUsJTIQBIIkEHnubi06PxVhsFjmQFlYMAocSg6k8xvuL/ACm1zWaYvLy09/IEhGtClJAAsk6VSUgAXuYHtROeNulJBJlTjMYw5pWl1RlIDg8oIRqJ+WSRpQFE6f5TzpriF1lvEIRh5UG/59Ws30z9SZNXWXHCtNDxWEqUkjQSkKF76tYEKSCQJuaQjBJeSfiENpKwtxGlsgwZuqB8qQD7GrtWED+Eyt5T7jcuBISStUQnaxOogCTG07GBTBzBtoLRAcUpWpS7gC4BOkDzCSbEiZJ5iCh7EDDM+CHStaWtSAqZnkIvYEgAdAKDOHVqW6tvwwuULBGgFV4F1ESPNAnlJrSLtNsFqg2wiFNpQhSCUrvMklMglIMm8gE6j1iassrWVIunSZIPqLfpb2ppeMVr0rb0rSACDdR5iALEAX1DvUrCJjYRPaL7Ggxv2KyrVhLwnjElxTR+aNQHUc/cGizAYnXrGlQ0KKSVJKdUc0zuO4tvWI57iXm3kOMlQWkyCnt16jtWs5XnDy2WnnGwtK0BRWxJ0k7hTR81jI8pVcbUxFgxWgj014UUxhMUhxGttSVp6g/UHoexpzEvlCZ0qVt5Ui8EgEwTeBfra1FYQs+lQcxxASnTNjJJ6JG9PYXHtuiW1oXv8pnYwbdjagj7TcyUgBtJjXv/AKRffuf0pfyZPhS+9GmOrt/RLf4oYUFIZXqUnkLT6FRAP1pGTZ2XV6FJWlQHMSI/1CQPes1yp9pt0KdTrT+HqeVGGV8bNh1KC2G24IMdeu21crJ4/B2thpKe2zQmVwmaBOM8YDKbc6u8wzdITvWf51ji64B3/dqRinKQxg8eU31opMr0+KpBBhUz/j9aPOBleChbbgKSFkhSrBWwET6U/wAHcGuJV4zqYgeRJ3nrHKrXNsJEzb9K1zZm1S6dDeOGNy43sTmLYdUgr+RCtQG+o8p7b2pnNseFE2AvyoNfzo4Z4AEltRhSeXqOhqbmOONhM1rCUox/TH8GGLl/QqM0wQX50nS4PlPoZqvxWbKUIWIWNxt9KkYrGwe29qF8yxeo9xtTWJOWmHmlw9kMZhiNVVzgHMU6VXprEK5U/jVaOL5EuVtkjD4xSRAUQO1W7eMLnhFcaWJUZFjdMCBzJ62maXwjwe9i1D7qDeeZHUdB3PtNaTiuEMLhMItXhqWpIBWR5lLTOlSdP4YJMDYgHlQznFS/Zz0COZ49aGgSYOlKt7hRggjcQdj67VT4DMnVviElIUQlaT8ylHlEDzGReLCTB2PjKi294d0oUIQoz5kboWJ/EIuOtRM7xS1KTqVJQkJBFoA22q3GJb2SnuJHUFXhlKReLBRj/WoT+npV5kHD+Jxa0uYp3/w6he6xq3sEkJJvBnboTQAjFrTJSoi4Nu1xWh5Xxa5iGUFwytHlUevQ/T+tYeQpY4XBAs2DAYRChoRshIA9hH6VT5plgUCNNQeFMUojVffeizGpHhBQ3O9cj1addoBdmPZ3hVMKGjTAKrKQFJGrclNpPerlDDKmkLMx4ZQCrcoF1XM2Jm/P0FJ4rbEGaGspynE45CmmHRLUfw1feSpUEzzi3ljnT/iTlkjTNIyoczrNEOKb0pSq4CVG0GdIkwSbESJ2sReiF3h5hpxx2AghIQSBAA+YkJFo2G1gDQ1lHCpCloxx1IbTLaEKUBJUrUYEEER+YooAS8tSwYSCIBvJSSDsYEWgg8qcn66TLW9lHicafEUtKAsJtEWgq0yOwTAnfn63eF2uCJvfn+lu0VUsZ040FBlDSlSVFCyoEwSBpkzJiQIgRV6Cs3cCQoxIHLtPONq0xpdmWRv7IT7SdZJIAKSLiaueHOOGMOEsPK0ISk/xNBiSSbwSQO8UOcQ4gJT3POhRShzv+dC5uMiQ6D/jLjvD+IlWC0uLKTLqNbagRt5xAdEfdUCBHObCWE47xyH/ABvEkkgqbV/01EJ0SpIi8RtAkAxVph8synEI1J+IwjgjVpSpxuYuYIVCZneLVSZxw040nxGlIxTPNzD+bT/6jXzI9bijlf8ApYY9gc5fVjA+3IdU5qVoFjJ83lJiCJt3o34xxzWKKVNa1eWDLak3knaP0JoMyDLcSgofSgJAuNVioRcRE3HWjnhTAJxTphC0tpILgVYSQCG779T2I60tknqi1aGuHeAkKAcxBKpuG0mAP9RFyewNEp4ewyBCWGx/sB/MgmiksBKbAVV400jPJL7KbBDOcrQRtpPKLfltVdwllyRjG/EIhMkSYkgWEc/8VfZo+INBeZ4nSbcjQqCkjbH5OSC4p6ZtTmLCBAoQ4ixw0mYoPwnGzgRpWdUbK5+neqfNuJ9YJUYTWU4ZpNRa0N+MoR9r2VmdKBKlH2phWb+IpDabypIJ+gPtvUnJciczJWtUt4dJ35qPb+/Ki1PBrLY8iIP4jdQ9zTi+PGlGff8A4MRy5FfDVnqchw7nlCQTzGozG3IzVXmPBOH5a09wr/8AU1aYTIVIWlReXIBEgACCZiDNTcWvqZrN5eH8WXcp/wAjL884acZlSD4iRc2ggfof3ah7CNeIsC9yATBMAkDl61pOa4iJivPszQwlx5S24CBrW4oymJGlGkixKvN7dqfxZ7jb7Of5Ka6NNyjL0YVhDYgkAAnpA/OqHjDGLWpoNPIZc8QEBatIXGlUBWwNhZUT71WZrxepxWlkaSo2IGpXqEjf3FJ48dwaMOwh1DxJKiNEBR5FS1K3Kj71lF8pGKi0toF84wBdxCC6n4dxKUqcSAQA5qiEyY0r3BSYofznBwqUrSQSrYkwRyvzn9aLHc1StgKSlfhtmRqdlQgabApgCByPeqReYthubEolTSD8qVKJBVBuTMGOt6YjJhOJT5zw4+z4ZUiziErSdgQr15i0xtRJwZlqVpLWnzfMTzP+BTeM4uS9hG8Mpu7YAQ5JkdbEkwfX2G1M5LiHWnULQdEmAsghN7XJG1Y5JZJQaejGSdmscMZYppARKjBJJUb3vRBnj4SgAHl+dBJ41cw/lxDQHRaNj370vMs8DiJCgQbiuTKMt39lqFsoeI8XM86E2MU40C406ppUjzpJECRMxuI5VMznF61QDNRStKQApAWDuk8x7Gaf8TG4tFSpbLHA5k6HvAMOAySFSUlJvqTaTNyI6mnM3zsNABBiY1QLI+UERy97jbrQ7jsQoKR4aYQJGmdRCVWICiJ072qdgsEHSEawmeZUEfRSrAnvXWeFzdyM/lUdIa4uzFKltIbEqTpMkQBeQAdyOdG2VYxTiAVpIXzFUeT8DhpRViEqJtoQoAgj8R3BTcbWt7UR4QEWI/KKzjSfFF5OrKbilBsQYoOxDhF7mOUm9a61kzLwSX9XhzB0mIJsCf5SbdpFBnGHCPwrunUSg3SY5d+4NqCS3ZIrQTEN4hlrWxhkKShPmYWVApgGCSBMHfe83oezx1DcFqEqnTrTYxzEionDWXq1a/EKEN7z3kwOUVHzJ0mZ25Hv09xWE3ci6/BY4TEFxMSdYgbm35xR1wDxClCksO/fUdK+55K6yYAPoKyjKsyKHUgkgkgVcYnFg7GIED+/agnHolSR9A490JFC2Y4sVHwOaKcwzS1qlam0lR6mO3OhLNuIAh5SFAkWv3/tXOyzc5+qLqiXm2LoVxzs1PxeOSsSkyKpnDJosdrspkQJvVNxJh9LiLkhQkjuP2KKMPh5vQpxY5/Gj8IH5/sU7403LJX6NIOka9wdnTLrCA2kI0AJU2Pu+nUHr9aIsRi0WrDOCXMQcQkYdCln7wG2nnJ2A7nnWzt5Is3WY6gf3pXyY/FKvydKOaDVyZEfxok+tqoM1xHeiDGZRH3jQjneDcTMX/WsccoyZPmg+mUmbP2Mc6qcMw8s+GyValn5QvTqiTeSAYvb6V2KeOqDII61dcBM+Jiio7NIn/cTA/LVXRj6KwJVIOeFuHk4duPmcUBrXzJ6A/hHSpWZZE28QXG0rItKgDVvg4irFnChQmaSTlOXKyNqKozbMuDGSDpSps89Bj6p+U/SqXF8HuKQlHiJCASVHR5ufP8ApMVpuNQASOdV+KgA0S8nJDROEWB+HyHDtwIUpKZPm6mOkdBvNeZhgGLkJCZ/CSKlZg5vFDmOxJTztW8MjmBJJFfxLmy4QgmQiw/ofWLVVMZ6sJ07jlXma+YK/feir7LeGmcQVqcGpSACAflvImOcU2o4447khWvYocs8RZ1Btah1CSR9Yp7FJXMqQoDuCK2LMcDp8oGwsPTahnPMIQAdIJJPtahhngndDK8OM4/yM/QqnkqpeOw2gyYueVNIFdPFlWRWjmeRgeKVMtcrzZxkiDKPwm47x+Ge1GyH0uJC07KH07VniB2o0yEnwtiL/wBKrLBXy+zKEnVBrwy2lQKVAFJEEHYjYgipmY5alxHwrpkwVMrO6kjkeqkjfqIPIxA4de0JKrkDeBNuZgXtvbvRK80l9tJC94W2scjulQ6/1EisWrQzHoxXOcGWHC2ZSJEg9jaL3G16Rj2wWFEfXrzrWgy1iUqRiGkKWk6VpUJKVRMpUbhKhCkkcrbg1nvE+SqwZKIK2Vz4ajyv8pPUcjzHvSWXG1tBdGc4xsApPp7R3ok4fxrHguKegrbEBJ+9yB+sTVHm+CXpkCyd/wC/pVlisnLTLSrlbwKygRZIkg25QQau/Wyntj+WZk6yNbZlJ+ZHL1j+teZrm6XoULdQd/rzFSuD+H3cQ5bytp+dRuIPIdVHp7mtGw3ADCUS0NC4MLN7m4Jm9uggUnkcFL9hxhfZkzSl7hKiOoBp1t2962fC5apDQS4suq/GUhM+wofzvAIvqSk+orB5VdUT4wMaxCUNlR5ChHLsrdx+LDbY8yySSdkp5qPYD+gorznJ0uJKUqKO2496KvscyL4fxluadaiAkgz5AJntcn6CmME44oOaey6aQXcK8Ls4JlLTQubqUfmUeZP9BsBRA7hrWquax4DoQTCrx35/Wr0jymayjD5G7e+zOWgWzVAANBGcHc0Y506LzQHneI6CZpbGlehlKkUmLZQ4IUAenb3p7gvCjDuOyqzmkJneRrt63qtW+QqvcYsuNLSLGJT/AKhcfpTkXKuF6ZeOdM09rEWAFTW8XAPKgHg7iL4hoav+omyu/Q+/60QvYsxSzUscnF9obpSVkrE4wTv3qqxWMkTM/wB6ju4i5qDiMQI96iVsqqIWYub0N5kuR61a45/nO9U7idR7U9ijRhN2Q3W/Ir0NEv2R5sMPjEa/kc8ivfY/90fWh3MlBLau9vrSMrMQRuIimP8Ab/5Fcp9EZwRqJA5WoXzpHlqdhczDrDbnMpE+ux/Oq3MsWDXK+VuTNMeajPeIk2IqIxhlq0BKSoqSDCQSdyNh6Vb5u3rXHKmms+fZHhsvLbQDshUSrmZFz6V2fDk29A+VkU4hTwx9nzq4cxP8JvfR99XqPuD8+1X2csJQoJQAlIEADYCs+RxHilETingDv/EVH0Bosw90BRe8UncySP8A3X+tPZL+xFV9BVwpVwynwV6Uj+G4olPRKzKlD0N1AdZHSqbha16IVpDgUgggHpv1BHQg3ntWQxDohZ4yUf8AiEJJUgQ4kbrbB1GOqk3Un/cPvU46y3iGtCoUhQCkq6g3Ch3qUw6qFJVdaRcCAVdCASLGDv6cjVS2S08GlHyLux2ULqa6X3T7is5fgMyvPMqcYUUO2BkpWB5Vp38p9xavcsw2pxTRk+JhiEdp88DoBetidaQ+lTTraVIjZSbc9pFjvtcUHYzIWsItLsrBbGlIB3BKuok+UqjukjpKsoVtdBJfQPcM8XMYJoMvpc1hxSilCREQALkiZIO3Wjrhfj9nFuBrwyhSp0yQZgTB2i1D2ccGYfFqS8la0akJiIPKZM8yZoL4jyFeAUhSV6kEwFCx1ATty7XOxoFjg9/YM5Pr8G6Yxq5Oox0oazpQ6VVcNcdB5KWnzDseVe2r1n73605nDyhq5g3Ena1c/MuMuJpHasFc0WATXuR5spChpUQQbVV5yvcGq7COFJmtIw9Qe2aVl+YNv4tkq1tOIUQAFShViYI3BMn/ADWhYh6ExXzhnWYKQ6haSRsRfZQitU4c4yGKZGogOpHmHX+Yfu1TIpJKaJ/UlZ05vJoGzl2DaiDOcbPOaFsSCs0vDuw9yKV2ZpxgmpxwdRMc8GklR5CmFLlpEjBrYL5dmJw2JKk7BRBHVM7VpzOMDiAtJkEWNZtw7w2/j3tLQEkklR2HWtfyP7NlsI0fFa+ceHYHsdc015/x0t+yNfHm46l0UDy4qBjH7VZcU5W9hfMtMo/Gnb3G6f0oPxGYajvalsMLVjE2vodfXqpOmBTSHRFVuY5jPlR7n+1OQg5OkLSaXZDzvF6lBI2T+tSMqfBqAlifWvWmSDzBp1wTjxE5Nt2H2UZ8G0+GTYm16snMVI6k/lWeM6hynrUwYxyIBj3v9TSMvD3aKtF3muYpbGlF1n8qo219aaQz13qQ01XQwY+CAm7HGRB3tR1kR8lCuW5a46oBttSz/KCf+PU0b4PLVspAXAV03j1O1bZHoyQV8Lq3FEzY5fShjhc0TJ/OsbGodHOouFj5gIPcbx/b/JqHmrCXkFKp5KBTuCDZST+JJuKnoUPpvXqkyKCXQaK7L3isjWAVIPmIFlGIC0fyqBm2xBHqNfaBmIu2VJIIuCPlnnMGrptJYIamJCvh1G97qLJPPaU9RbdInN8/CzqJnzA+IeZ3EE+grCcvos0RpQCEpGwSAD1EVmn2lZr4jicO3cI8y+6iLCew/Wr3BY15GDYxCjqbStKNH4kp31HnIEe1UHFuUhOJUtsfwnP4iD/Kq8e21Y8lyoHooMrxHhqSpxAUByJo1xWaBbYUkjTHXa3ehE4EqtBNT28AGmykzJ3vasc8VJ2XGSqmQMxdJPWmG0TtUtGHvzPrTzoCRtQ3SoOIJ8QYjzAfhP8ASlZZmakEFJgiq7Ml+I4Y60R8IcIHFL0yQAJUegp6fCGJcyowc5aLlnOC4L71aYZaYmRUDOOGksf9Ny/RRB/ShcY99bgZQk61KCQnmSbCuasCzf5b0NODxdhLmuYoRNxQVm+Yl06RtW78J/ZmwwhLmLAxD5udV20neEpNjHU+0VeZqhjToLaI6aRH0q8eXF470rf5AjeV0ga+y7IvhcB4xEuOSfRPIe+9TMp4kh/Q5YFUXHofalYHiFLDgZcA8FVgUj5Dyt0qXicpw7ykOJKVAHUCKWyzUp/JIYcOLcZL+xZcTNJcZWIkFJ3r5sznDqZeUhO0yPQ19BcQ5kEtlMi4gVh/Fix45j7qRPrc/wBRTH+GzcsjX0Yzi4YyiOpW59qcThhVrlTyEkKW0l1B3SoqSY7KSQUn6+laVkvCOXYtoOsh5AmFJ8SSk9DIPXfnXdpRQg5NsydGH+tOHChQ6GtkH2Z4TfU8fVSf6IqZhuAcEndtSiPxLVH0ETV84guMjEmU3j73TrRPkfBuIxMFKChH41jSB1gG6vatbZyRhmFMstoI5hInvff86noXqHedu4oXk/Bfx/kHct4GwjbYQtpLqvvLVuT7Gw7VOw3DGER8uHbnqU6j9VTVslHMkE3mP3yFKUaFSZbijxKQkQAAByAgfSg/O7rotX23oRzj56KzORacMqiiQLoX4doibNC2bY1ok0tEDam26UDepQY1mWBS82UKmDBBFilQulSTyUDBB7VkXGZc16HIC0qhQA+f7wWE8kqF+xkcq2RFDvG2QJxCUOJRqcbItMFSJkp1cj07+tZTjeyIo8Bg1OZQ2kbhSlEdQFK/5qqy9QX4bL0aUElJPQ/dnpN60LBoQphBw8eGE+VM/l/qBkEGg/OcCnUSkFJ5pIikskGnsvsbxxCAQgBI7ChnFJ1mrd5KiINQlsgCTt1rPopRIiWRVFn+OSgG9+VLzrP0tgpb8yvyHvQNjMSpatSjJpnDgc3b6I5USW2So6U/Nua1v7OXChp4ahqISYHaf70CZNk5nxFEALA0+9HfCvCawtt0IITPnV4hEpvcJ2jY+1D5OSMvWxha2yPmridS4uTcn9ai5A0kYrCPEDUhwoJjcKBie4kx60X53kLZClCyoie1Aua4gYYNdfFB9hz/AErn43frDsdjKMv5H0ApQ8P2rGuPc2dbxKUiUokSoi28Xj60cp4hQW0kH5gDagHjHFBzce3OgWTlkja0tAYPEyQjJoi4vGpW3AVKkqOr1BIqHg+Jiw4RqiDtNriomF0oQQRA+8e29C2MV4jil9TPtsPypzF40Mlp9FyzOC2E+bcZKWfIJPU7f5oeEqUVKuTuetNsM0UcGZAMY+WlKUgBBXKU6pAIHtc10cGCGJeqEM+Z5CmwbUDlH7/zWtfZhl622FuLsHVDSDzSkRqg9SYq0yXgHCMQogukbFzb/tFvrNE62QRt6fp9KZk7VIVUadjSLdxXun6U2p4BQQo3Isfyj1pzb0rI0Z4fz/WmFJgyLD92Pan1D/EU2oTy9RUKPQrmPf8AfWvTf0qOV6SByOx684PendXMe9UQbcJsOfXt/U0KZx89FywCO1COc/OaNGcyx4fFETf+aHuHRREnrVNBw6HEd6eApmnNVXQQtKBJI57+1KB5UytylpVz+oqUiFOmMM6pQADDipcH/luEwHAOSFbKjYweZNW2IZSqygFetRMyY1JJTexsdiIuk/yqiD0pjKXpQAJ0x5CT5tItpVz1oIKTN9ucwHemF+wH46ynFsfxWXCrDmyk6U60SYBkJlSZMfsms1zEulRS6pcjcKn/AOPKvot5AWhSFjUlQII6giDVC7gW3WwziW0uuN6UlSkglaDIQudwTGk/zA9qDil9EqzAfh5qC/hbx7+3/Nbhivs+wywShS2u06h9FX/Os8z/AIfOGfWhUnbSrTAUI3FzaZraO+jN2uyHk+OlnwVnSR8ij6zHatc4ezwKwyAbLSIUOp7HmKzzIeEnsUCpoJhJAJUYvExseVEWB+zjFC3itoHZSv0CRSPleGsnToYx5tUyyz/MwlOpxWlP5n0HOsszrGKxDuoghIskdB/c1pWI+zBZE/EJUvukx/3ST+VQE/ZpiZI1M256lfX5arxvEWLf2HLNYI5TxE6ykNnzI5dR6VIezppXza53iJJ99qOMv+ytMhT73s2OsfeV/aiJzhHCqaLCWUJ0KCkqUJlYBHmPzKSRY32Ntq2l4+Nu6No+dljHjejEcxxynLJGlJ+pqK0xWzOcE4J1awGnGtPJKvW4Bm1iPam8s4KwJlSSp0Axddp6HSBetIKMFSFck5TdsA+F+EncWZHkbBhSzt6JH3j+nOtX4f4eYwqYaEq5rVdStxvy3Ntt+Zqey2lCdCAEhIgJFgPYVywRebQZEfmP3e3ao52Ao0WDDkin5mobLg361KBrWLsBja8GgnUUif7X+tLWjrtSomuSd5o6BbGFiKaJ+v61JWmmFJ+lU4kTGlwQenMVDxGL8KCoKI/EBP6c45D27TVpPv8AqKZcZBSRuDv29KFouz1LgKdSbpImhbOfnojbTpSUi0CLdOo/dqGM1EK61EBItOGzRHIoX4feA3q+Xi0gb7UQUOiUk08mq745IHXpHWnE4scyKpBsnACkdwbfv86Y+KTe+9MLx6QOVWRFkRYdKpcav4Z3xP8A+DpAc2/hubBz0VZKv9p/FLjOZpUY1VKedbWkpVBBsQefKs5flBJj4WP30qJj8KZSpGnWkyknY3BKVfyqgX5EJN4quyzF+EvwFqlMEsrP4fwH+ZI2PMelWXxSSLqE1CI8cQFDxEggfeSRBSeYIoYz/hVGJBWFrDiR5ZMgi5iDtc9etET2IuHEKAWBBTyWnoe83B5ehNRmMUkjUDAJNjukzsodaq6ZGk0M8EZS5hmC07o+bUCkk9Nzbp9KIE3+pqAnGjaRTjWLTe/epdsnRLTTZKwTYKSdosobD0IFzuDXDGI6ikuY1I2NFRLHW3AoDeL3/wAG/WvHEHUCLx+Y/fP161ETjUg/MD/fn9akDHJ5GpVlWQ8ZgNDhxSUyooCXQB5lIBkR/Okkx1BI6U62U6QUkFBAKCNiDcEdj/jpTxxyeVVesNrUkEeEslaSVf8ATXupN/uLNx0JV2qnEtMmOKj9/uagu4h7xEhCE+HPmUoxA/lAuTyvbvUpeKRYbEb/AOKZGKT1rOi7FuHwzJjQo/8AaT/9SefI+trFDn0qqOJSQQSCDyP72P750nDYsJ8pVIF0k8+x7j8/rRRdMF0XQValK61Bax6eovSxjU7SK3szJOu1IPSmziUda4YlPUVAT3nekKTBJ/LrSV4lPUU2MSnmfTtUIc+i0j2IoSzQ+cyKJncSkbG3MUMZqsa7bVQLZBbfI2pz4xXWurqoE8TildTXpxiutdXVCWefGqtevFYpR511dUJYjxzO9OfGK617XVCWIcfUYk9x60r4xXWurqhLYn4xfWvBilSb77966uqiWxXxaute/GL611dUolijjF9aScarrXV1WSxv41XWljGq611dVEs74xfWvFYtR3MivK6oS2ejFK69vauOKV1ryuqEtifilRvXvxKjzrq6oS2KTi1da9OMV1rq6rIe/HL61xxyxzrq6oQ741XWuOLV1rq6oQ74pXWm1KnevK6o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2290" name="Picture 2" descr="Il &quot;Bue Rosso&quot; del Montiferru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72400" y="3500438"/>
            <a:ext cx="2500330" cy="2500330"/>
          </a:xfrm>
          <a:prstGeom prst="rect">
            <a:avLst/>
          </a:prstGeom>
          <a:noFill/>
        </p:spPr>
      </p:pic>
      <p:sp>
        <p:nvSpPr>
          <p:cNvPr id="12294" name="AutoShape 6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57158" y="6201811"/>
            <a:ext cx="857256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99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7030A0"/>
                </a:solidFill>
                <a:latin typeface="Calibri" pitchFamily="34" charset="0"/>
              </a:rPr>
              <a:t>B</a:t>
            </a:r>
            <a:r>
              <a:rPr lang="it-IT" sz="32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io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dive</a:t>
            </a:r>
            <a:r>
              <a:rPr lang="it-IT" sz="3200" b="1" dirty="0">
                <a:solidFill>
                  <a:srgbClr val="0070C0"/>
                </a:solidFill>
                <a:latin typeface="Calibri" pitchFamily="34" charset="0"/>
              </a:rPr>
              <a:t>rsità: </a:t>
            </a:r>
            <a:r>
              <a:rPr lang="it-IT" sz="3200" b="1" dirty="0">
                <a:solidFill>
                  <a:srgbClr val="008000"/>
                </a:solidFill>
                <a:latin typeface="Calibri" pitchFamily="34" charset="0"/>
              </a:rPr>
              <a:t> razze da salvare!</a:t>
            </a:r>
            <a:r>
              <a:rPr lang="it-IT" sz="3200" b="1" dirty="0">
                <a:solidFill>
                  <a:srgbClr val="0070C0"/>
                </a:solidFill>
                <a:latin typeface="Calibri" pitchFamily="34" charset="0"/>
              </a:rPr>
              <a:t>  </a:t>
            </a:r>
            <a:endParaRPr lang="it-IT" sz="32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8130" name="Picture 2" descr="la pecora nera di Arbus rappresenta una delle principali biodiversità del territorio del Medio Campidano">
            <a:hlinkClick r:id="rId8" tooltip="la pecora nera di Arbus rappresenta una delle principali biodiversità del territorio del Medio Campidano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3829732"/>
            <a:ext cx="2143140" cy="2143140"/>
          </a:xfrm>
          <a:prstGeom prst="rect">
            <a:avLst/>
          </a:prstGeom>
          <a:noFill/>
        </p:spPr>
      </p:pic>
      <p:pic>
        <p:nvPicPr>
          <p:cNvPr id="48132" name="Picture 4" descr="http://www.provincia.mediocampidano.it/resources/cms/images/20090318_pecora_nera_d0.JPG"/>
          <p:cNvPicPr>
            <a:picLocks noChangeAspect="1" noChangeArrowheads="1"/>
          </p:cNvPicPr>
          <p:nvPr/>
        </p:nvPicPr>
        <p:blipFill>
          <a:blip r:embed="rId10"/>
          <a:srcRect l="15381" t="32500" r="32617"/>
          <a:stretch>
            <a:fillRect/>
          </a:stretch>
        </p:blipFill>
        <p:spPr bwMode="auto">
          <a:xfrm>
            <a:off x="6572264" y="1740682"/>
            <a:ext cx="2313777" cy="1759756"/>
          </a:xfrm>
          <a:prstGeom prst="rect">
            <a:avLst/>
          </a:prstGeom>
          <a:noFill/>
        </p:spPr>
      </p:pic>
      <p:pic>
        <p:nvPicPr>
          <p:cNvPr id="48134" name="Picture 6" descr="https://www.prospecierara.ch/Uploads/Gallery/479/P18622_04831_PG_Waser_0005.JPG"/>
          <p:cNvPicPr>
            <a:picLocks noChangeAspect="1" noChangeArrowheads="1"/>
          </p:cNvPicPr>
          <p:nvPr/>
        </p:nvPicPr>
        <p:blipFill>
          <a:blip r:embed="rId11"/>
          <a:srcRect l="34211" t="7258" r="9210" b="12903"/>
          <a:stretch>
            <a:fillRect/>
          </a:stretch>
        </p:blipFill>
        <p:spPr bwMode="auto">
          <a:xfrm>
            <a:off x="4247622" y="1643048"/>
            <a:ext cx="2234063" cy="1714513"/>
          </a:xfrm>
          <a:prstGeom prst="rect">
            <a:avLst/>
          </a:prstGeom>
          <a:noFill/>
        </p:spPr>
      </p:pic>
      <p:pic>
        <p:nvPicPr>
          <p:cNvPr id="2" name="Picture 2" descr="Vacca podolica del Gargano - Presì Slow Food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58" y="3357547"/>
            <a:ext cx="3786214" cy="126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2316194" y="2682205"/>
            <a:ext cx="60722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Mondo: n° 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631 Presìdi </a:t>
            </a:r>
          </a:p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più di 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15.000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produttori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cui</a:t>
            </a: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Italia: n. 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355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42910" y="4206567"/>
            <a:ext cx="7858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Presìdi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sostengono le 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piccole produzioni tradizionali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che rischiano di scomparire, </a:t>
            </a: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valorizzano territori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recuperano antichi mestieri e tecniche di lavorazione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salvano dall'estinzione razze autoctone e varietà di ortaggi e frutta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4461938-75B4-7D7E-B44D-7F5C2D781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t="10801" r="67654" b="16401"/>
          <a:stretch/>
        </p:blipFill>
        <p:spPr bwMode="auto">
          <a:xfrm>
            <a:off x="870741" y="2610197"/>
            <a:ext cx="204922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3243FFB-5359-A942-1819-BED1DF12BBDE}"/>
              </a:ext>
            </a:extLst>
          </p:cNvPr>
          <p:cNvSpPr/>
          <p:nvPr/>
        </p:nvSpPr>
        <p:spPr>
          <a:xfrm>
            <a:off x="642910" y="1196752"/>
            <a:ext cx="785818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Un interessante attività di sostegno contro la possibile perdita di biodiversità è il progetto </a:t>
            </a:r>
          </a:p>
          <a:p>
            <a:pPr algn="ctr"/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Slow Food dei Presìdi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pic>
        <p:nvPicPr>
          <p:cNvPr id="10" name="Immagine 15">
            <a:extLst>
              <a:ext uri="{FF2B5EF4-FFF2-40B4-BE49-F238E27FC236}">
                <a16:creationId xmlns:a16="http://schemas.microsoft.com/office/drawing/2014/main" id="{EA04FE8C-4DC5-A3C3-4CDC-C4DCD65C2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221" y="45325"/>
            <a:ext cx="192155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331640" y="25460"/>
            <a:ext cx="637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 Sardegna N. </a:t>
            </a:r>
            <a:r>
              <a:rPr lang="it-IT" sz="28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Presìdi territoriali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297F715-2227-89B6-6E8C-FB59824003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t="10801" r="67654" b="16401"/>
          <a:stretch/>
        </p:blipFill>
        <p:spPr bwMode="auto">
          <a:xfrm>
            <a:off x="107504" y="2709000"/>
            <a:ext cx="204922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6B12B90-9A9C-75EB-1A76-5B9518122C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89" t="14414" r="60166" b="14388"/>
          <a:stretch/>
        </p:blipFill>
        <p:spPr>
          <a:xfrm>
            <a:off x="1979712" y="548680"/>
            <a:ext cx="5040560" cy="6168856"/>
          </a:xfrm>
          <a:prstGeom prst="rect">
            <a:avLst/>
          </a:prstGeom>
        </p:spPr>
      </p:pic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2C7DD7E8-E0E0-C933-68D8-CB668DA55C88}"/>
              </a:ext>
            </a:extLst>
          </p:cNvPr>
          <p:cNvSpPr/>
          <p:nvPr/>
        </p:nvSpPr>
        <p:spPr>
          <a:xfrm>
            <a:off x="6300192" y="1556792"/>
            <a:ext cx="720080" cy="52322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sinistra 9">
            <a:extLst>
              <a:ext uri="{FF2B5EF4-FFF2-40B4-BE49-F238E27FC236}">
                <a16:creationId xmlns:a16="http://schemas.microsoft.com/office/drawing/2014/main" id="{4FD108DB-27F8-819D-52FF-DFC2D87439BA}"/>
              </a:ext>
            </a:extLst>
          </p:cNvPr>
          <p:cNvSpPr/>
          <p:nvPr/>
        </p:nvSpPr>
        <p:spPr>
          <a:xfrm>
            <a:off x="6300192" y="5301208"/>
            <a:ext cx="720080" cy="52322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504416" y="980728"/>
            <a:ext cx="8028024" cy="5724644"/>
          </a:xfrm>
          <a:prstGeom prst="rect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Aft>
                <a:spcPts val="300"/>
              </a:spcAft>
              <a:defRPr/>
            </a:pPr>
            <a:r>
              <a:rPr lang="it-IT" sz="2400" b="1" cap="small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 </a:t>
            </a:r>
            <a:r>
              <a:rPr lang="it-IT" sz="2400" b="1" cap="small" dirty="0">
                <a:solidFill>
                  <a:srgbClr val="33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Oliveti Secolari condotti con metodi biologici dal 2014 </a:t>
            </a:r>
            <a:r>
              <a:rPr lang="it-IT" sz="2400" b="1" cap="sm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possono essere salvaguardati e valorizzati aderendo al </a:t>
            </a:r>
          </a:p>
          <a:p>
            <a:pPr algn="ctr" fontAlgn="auto">
              <a:spcAft>
                <a:spcPts val="300"/>
              </a:spcAft>
              <a:defRPr/>
            </a:pPr>
            <a:r>
              <a:rPr lang="it-IT" sz="2400" b="1" cap="small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Presidio Nazionale dell’Olio</a:t>
            </a:r>
            <a:r>
              <a:rPr lang="it-IT" sz="2400" b="1" cap="small" dirty="0">
                <a:solidFill>
                  <a:srgbClr val="33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fontAlgn="auto">
              <a:spcAft>
                <a:spcPts val="300"/>
              </a:spcAft>
              <a:defRPr/>
            </a:pPr>
            <a:r>
              <a:rPr lang="it-IT" sz="2400" b="1" cap="small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aziende sarde hanno già aderito </a:t>
            </a:r>
          </a:p>
          <a:p>
            <a:pPr fontAlgn="auto">
              <a:spcAft>
                <a:spcPts val="300"/>
              </a:spcAft>
              <a:defRPr/>
            </a:pP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it-IT" sz="2400" b="1" cap="sm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Sebastiano Fadda 		</a:t>
            </a: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sz="2400" b="1" cap="small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Lunavera</a:t>
            </a: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Bosana</a:t>
            </a:r>
          </a:p>
          <a:p>
            <a:pPr fontAlgn="auto">
              <a:spcAft>
                <a:spcPts val="300"/>
              </a:spcAft>
              <a:defRPr/>
            </a:pP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it-IT" sz="2400" b="1" cap="sm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Masoni </a:t>
            </a:r>
            <a:r>
              <a:rPr lang="it-IT" sz="2400" b="1" cap="small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Becciu</a:t>
            </a:r>
            <a:r>
              <a:rPr lang="it-IT" sz="2400" b="1" cap="sm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	</a:t>
            </a: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sz="2400" b="1" cap="small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Ispiritu</a:t>
            </a: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Sardu Nera di Villacidro</a:t>
            </a:r>
          </a:p>
          <a:p>
            <a:pPr fontAlgn="auto">
              <a:spcAft>
                <a:spcPts val="300"/>
              </a:spcAft>
              <a:defRPr/>
            </a:pP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it-IT" sz="2400" b="1" cap="sm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Agriturismo il Giglio 	</a:t>
            </a: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Tres </a:t>
            </a:r>
            <a:r>
              <a:rPr lang="it-IT" sz="2400" b="1" cap="small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Lizos</a:t>
            </a: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Semidana</a:t>
            </a:r>
          </a:p>
          <a:p>
            <a:pPr fontAlgn="auto">
              <a:spcAft>
                <a:spcPts val="300"/>
              </a:spcAft>
              <a:defRPr/>
            </a:pP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it-IT" sz="2400" b="1" cap="sm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Giuseppe </a:t>
            </a:r>
            <a:r>
              <a:rPr lang="it-IT" sz="2400" b="1" cap="small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Brozzu</a:t>
            </a:r>
            <a:r>
              <a:rPr lang="it-IT" sz="2400" b="1" cap="sm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sz="2400" b="1" cap="small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Meliddu</a:t>
            </a: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Bosana</a:t>
            </a:r>
          </a:p>
          <a:p>
            <a:pPr fontAlgn="auto">
              <a:spcAft>
                <a:spcPts val="300"/>
              </a:spcAft>
              <a:defRPr/>
            </a:pP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it-IT" sz="2400" b="1" cap="sm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Antonello Fois 		</a:t>
            </a: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sz="2400" b="1" cap="small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Bosana</a:t>
            </a:r>
          </a:p>
          <a:p>
            <a:pPr>
              <a:spcAft>
                <a:spcPts val="300"/>
              </a:spcAft>
              <a:defRPr/>
            </a:pP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it-IT" sz="2400" b="1" cap="sm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Franca Corrias 		</a:t>
            </a: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sz="2400" b="1" cap="small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Ozu</a:t>
            </a: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Semidana e Bosana</a:t>
            </a:r>
          </a:p>
          <a:p>
            <a:pPr>
              <a:spcAft>
                <a:spcPts val="300"/>
              </a:spcAft>
              <a:defRPr/>
            </a:pP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it-IT" sz="2400" b="1" cap="sm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Fratelli Pinna 			</a:t>
            </a: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Olio denocciolato di Bosana</a:t>
            </a:r>
          </a:p>
          <a:p>
            <a:pPr>
              <a:spcAft>
                <a:spcPts val="300"/>
              </a:spcAft>
              <a:defRPr/>
            </a:pP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it-IT" sz="2400" b="1" cap="sm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Giuliana Puligheddu 	</a:t>
            </a: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sz="2400" b="1" cap="small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Ghermanu</a:t>
            </a: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Nera di Oliena </a:t>
            </a:r>
          </a:p>
          <a:p>
            <a:pPr>
              <a:spcAft>
                <a:spcPts val="300"/>
              </a:spcAft>
              <a:defRPr/>
            </a:pP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it-IT" sz="2400" b="1" cap="sm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Az. Agr. Rovelli 		</a:t>
            </a: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sz="2400" b="1" cap="small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Ollu</a:t>
            </a: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Semidana</a:t>
            </a:r>
          </a:p>
          <a:p>
            <a:pPr>
              <a:spcAft>
                <a:spcPts val="300"/>
              </a:spcAft>
              <a:defRPr/>
            </a:pPr>
            <a:r>
              <a:rPr lang="it-IT" sz="2400" b="1" cap="sm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it-IT" sz="2400" b="1" cap="small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CoPar</a:t>
            </a:r>
            <a:r>
              <a:rPr lang="it-IT" sz="2400" b="1" cap="small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					</a:t>
            </a:r>
            <a:r>
              <a:rPr lang="it-IT" sz="2400" b="1" cap="small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-IT" sz="2400" b="1" cap="small" dirty="0" err="1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Iknos</a:t>
            </a:r>
            <a:r>
              <a:rPr lang="it-IT" sz="2400" b="1" cap="small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5AE43-6D3C-666D-5B49-7A37CA682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" t="10801" r="67654" b="16401"/>
          <a:stretch/>
        </p:blipFill>
        <p:spPr bwMode="auto">
          <a:xfrm>
            <a:off x="3547386" y="4827"/>
            <a:ext cx="1388780" cy="97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28" name="AutoShape 4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30" name="AutoShape 6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0" name="AutoShape 2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2" name="AutoShape 4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611560" y="1484784"/>
            <a:ext cx="7920880" cy="4970591"/>
          </a:xfrm>
          <a:prstGeom prst="rect">
            <a:avLst/>
          </a:prstGeom>
          <a:solidFill>
            <a:srgbClr val="FFFFCC"/>
          </a:solidFill>
          <a:ln w="28575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sz="2700" dirty="0">
                <a:latin typeface="Calibri" panose="020F0502020204030204" pitchFamily="34" charset="0"/>
                <a:cs typeface="Calibri" panose="020F0502020204030204" pitchFamily="34" charset="0"/>
              </a:rPr>
              <a:t>Una possibile valorizzazione turistica del </a:t>
            </a:r>
            <a:r>
              <a:rPr lang="it-IT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Montiferru</a:t>
            </a:r>
            <a:r>
              <a:rPr lang="it-IT" sz="2700" dirty="0">
                <a:latin typeface="Calibri" panose="020F0502020204030204" pitchFamily="34" charset="0"/>
                <a:cs typeface="Calibri" panose="020F0502020204030204" pitchFamily="34" charset="0"/>
              </a:rPr>
              <a:t> è:</a:t>
            </a:r>
            <a:endParaRPr lang="it-IT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turismo enogastronomico 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l’</a:t>
            </a: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oleoturismo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it-IT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un nuovo modo di viaggiare che conquista un numero crescente di appassionati, alla ricerca di sapori e di tradizioni autentiche.</a:t>
            </a:r>
          </a:p>
          <a:p>
            <a:pPr algn="just">
              <a:spcAft>
                <a:spcPts val="600"/>
              </a:spcAft>
            </a:pPr>
            <a:r>
              <a:rPr lang="it-IT" sz="27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un turismo mirato all’esplorazione delle realtà produttive di un determinato territorio: è una forma di turismo esperienziale e culturale</a:t>
            </a:r>
            <a:r>
              <a:rPr lang="it-IT" sz="2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it-IT" sz="27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tradizioni culinarie, gli oli e i vini di un territorio esprimono, infatti, la sua storia, la sua cultura e i suoi valori.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1AB6B97-2586-E1BB-08A5-F1885DA13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40" y="116632"/>
            <a:ext cx="2304488" cy="12985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28" name="AutoShape 4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30" name="AutoShape 6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0" name="AutoShape 2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2" name="AutoShape 4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539552" y="1772816"/>
            <a:ext cx="8064896" cy="424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Turismo enogastronomico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oleoturismo</a:t>
            </a:r>
            <a:endParaRPr lang="it-IT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Queste forme di turismo rappresentano un </a:t>
            </a: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modello di consumo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che privilegia </a:t>
            </a:r>
          </a:p>
          <a:p>
            <a:pPr algn="ctr">
              <a:spcAft>
                <a:spcPts val="600"/>
              </a:spcAft>
            </a:pPr>
            <a:r>
              <a:rPr lang="it-IT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prodotti locali</a:t>
            </a:r>
            <a:r>
              <a:rPr lang="it-IT" sz="28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b="1" dirty="0">
                <a:solidFill>
                  <a:srgbClr val="0056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stagionali</a:t>
            </a: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tradizionali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Si tratta di una forma di consumo critico, con un’attenzione mirata al </a:t>
            </a:r>
            <a:r>
              <a:rPr lang="it-IT" sz="28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territorio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e alla sua </a:t>
            </a:r>
            <a:r>
              <a:rPr lang="it-IT" sz="28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</a:t>
            </a:r>
            <a:r>
              <a:rPr lang="it-IT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rsità, per tutelare prodotti e tradizioni culinarie locali,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contro la </a:t>
            </a:r>
            <a:r>
              <a:rPr lang="it-IT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cultura del gusto omologante, spersonalizzata e svincolata dal territorio.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0C74AF1-8A7A-F1B3-0D32-6B7BAAED2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40" y="330239"/>
            <a:ext cx="2304488" cy="12985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28" name="AutoShape 4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30" name="AutoShape 6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0" name="AutoShape 2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2" name="AutoShape 4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55576" y="1556792"/>
            <a:ext cx="7560840" cy="4985980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Turismo enogastronomico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oleoturismo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Prodotti agricoli, oli, vini e piatti del </a:t>
            </a:r>
            <a:r>
              <a:rPr lang="it-IT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Montiferru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possono essere </a:t>
            </a:r>
            <a:r>
              <a:rPr lang="it-IT" sz="28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mete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ed 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itinerari turistici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 valorizzare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a manca ancora una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visione sistematica e strategica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che ne permetta il decollo a pieno titolo.  </a:t>
            </a: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L’alta qualità dei nostri prodotti  enogastronomici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it-IT" sz="28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bellezza ed unicità dei territori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in cui sono realizzati spesso non sono supportati da una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visione sinergica che metta in rete </a:t>
            </a:r>
            <a:r>
              <a:rPr lang="it-IT" sz="28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prodotti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infrastrutture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8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marketing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12998B4C-6682-AC02-14D5-773CB7B04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40" y="116632"/>
            <a:ext cx="2304488" cy="12985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28" name="AutoShape 4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30" name="AutoShape 6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0" name="AutoShape 2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2" name="AutoShape 4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55576" y="1595402"/>
            <a:ext cx="7704856" cy="4785926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Turismo enogastronomico 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oleoturismo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In definitiva per creare un’economica turistica legata all’enogastronomia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>
              <a:spcAft>
                <a:spcPts val="600"/>
              </a:spcAft>
            </a:pPr>
            <a:r>
              <a:rPr lang="it-IT" sz="28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vini da vitigni autoctoni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>
              <a:spcAft>
                <a:spcPts val="600"/>
              </a:spcAft>
            </a:pP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 oli extravergini da cultivar sarde di olivo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 algn="ctr">
              <a:spcAft>
                <a:spcPts val="600"/>
              </a:spcAft>
            </a:pP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piatti tipici </a:t>
            </a:r>
          </a:p>
          <a:p>
            <a:pPr algn="just">
              <a:spcAft>
                <a:spcPts val="600"/>
              </a:spcAft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sono una condizione necessaria ma spesso non sufficiente, perché i turisti trovano offerte alternative in altri Paesi meno qualificati di noi, ma più organizzati.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CA45E59-D540-4D3C-6013-6005F1A9D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40" y="116632"/>
            <a:ext cx="2304488" cy="12985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755576" y="1772816"/>
            <a:ext cx="7632848" cy="467820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R="179705" algn="just">
              <a:spcAft>
                <a:spcPts val="600"/>
              </a:spcAft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L’Associazione </a:t>
            </a:r>
            <a:r>
              <a:rPr lang="it-IT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Montiferru</a:t>
            </a: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è </a:t>
            </a:r>
            <a:r>
              <a:rPr lang="it-I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stata costituita il 30 settembre 2021 da un gruppo di volontari, produttori agricoli, cittadini e tecnici che intendono dare un valido supporto alle aziende e alle istituzioni locali. </a:t>
            </a:r>
          </a:p>
          <a:p>
            <a:pPr marR="179705" algn="just">
              <a:spcAft>
                <a:spcPts val="6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progetto nasce per organizzare le migliori energie del territorio, nella convinzione che si possa curare e rigenerare quanto il fuoco distruttore del 24/25 luglio ha cancellato.</a:t>
            </a:r>
          </a:p>
          <a:p>
            <a:pPr marR="179705" algn="just">
              <a:spcAft>
                <a:spcPts val="6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tentare di rigenerare l’ambiente e le produzioni tradizionali, sono necessarie le competenze e le conoscenze di persone capaci di indicare la strada migliore per giungere a questo obiettivo. 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magine 15">
            <a:extLst>
              <a:ext uri="{FF2B5EF4-FFF2-40B4-BE49-F238E27FC236}">
                <a16:creationId xmlns:a16="http://schemas.microsoft.com/office/drawing/2014/main" id="{63752BF7-E3A3-2D6A-4CCA-A6E14BEC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77" y="49936"/>
            <a:ext cx="2308646" cy="1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D7DCC00-6DF0-4A3E-9A4D-8D949D1B1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83" y="1157615"/>
            <a:ext cx="79390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ASSOCIAZIONE PER LA RIGENERAZIONE DEL TERRITORIO NEL MONTIFERRU E IL RESTAURO DEL PAESAGGIO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“ASSOCIAZIONE MONTIFERRU”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7561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28" name="AutoShape 4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30" name="AutoShape 6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0" name="AutoShape 2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2" name="AutoShape 4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55576" y="1661894"/>
            <a:ext cx="7272808" cy="4154984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Produzioni gastronomiche tipiche sono le basi di partenza  </a:t>
            </a:r>
          </a:p>
          <a:p>
            <a:pPr algn="just">
              <a:spcAft>
                <a:spcPts val="1200"/>
              </a:spcAft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Per un prodotto tipico autentico ci deve essere uno stretto rapporto fra: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prodotto e territorio;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agricoltura e turismo;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produzioni tipiche e qualità</a:t>
            </a: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2B08BE6-D1DF-9181-9192-C804DB47B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40" y="186223"/>
            <a:ext cx="2304488" cy="129856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C87CFD9-25FD-1133-9F3B-CBE64B735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40" y="116632"/>
            <a:ext cx="2304488" cy="12985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28" name="AutoShape 4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30" name="AutoShape 6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0" name="AutoShape 2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2" name="AutoShape 4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83568" y="1687735"/>
            <a:ext cx="7488832" cy="4693593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8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Prodotto e territorio</a:t>
            </a:r>
          </a:p>
          <a:p>
            <a:pPr algn="just">
              <a:spcAft>
                <a:spcPts val="600"/>
              </a:spcAft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È importante dare la massima attenzione al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riferiment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territoriale della produzione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, attribuendo un alto valore alla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specificità dell’ambiente inteso come</a:t>
            </a:r>
            <a:r>
              <a:rPr lang="it-IT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contesto di organizzazione sociale della comunità locale ricca di elementi naturali, storici, culturali, tradizioni, saperi, compresi quelli produttivi, che definiscono </a:t>
            </a:r>
            <a:r>
              <a:rPr lang="it-IT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l’identità locale territoriale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. In questo modo </a:t>
            </a:r>
          </a:p>
          <a:p>
            <a:pPr algn="ctr">
              <a:spcAft>
                <a:spcPts val="600"/>
              </a:spcAft>
            </a:pPr>
            <a:r>
              <a:rPr lang="it-IT" sz="32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prodotto e territorio fanno sistema</a:t>
            </a:r>
            <a:r>
              <a:rPr lang="it-IT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3F61498-A720-0F76-4DA8-D9C2CA478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40" y="116632"/>
            <a:ext cx="2304488" cy="12985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28" name="AutoShape 4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30" name="AutoShape 6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0" name="AutoShape 2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2" name="AutoShape 4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55576" y="1526009"/>
            <a:ext cx="6929486" cy="3847207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Agricoltura e turismo </a:t>
            </a:r>
          </a:p>
          <a:p>
            <a:pPr algn="just">
              <a:spcAft>
                <a:spcPts val="1200"/>
              </a:spcAft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Il turismo costituisce una opportunità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per le imprese agricole che operano nella filiera alimentare dei prodotti tipici.</a:t>
            </a:r>
          </a:p>
          <a:p>
            <a:pPr algn="just"/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Allo stesso modo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 valorizzazione delle migliori produzioni enogastronomiche rappresenta una opportunità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per il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turismo ecosostenibile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E315CB4-A2B7-13D5-F441-C797F25B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40" y="116632"/>
            <a:ext cx="2304488" cy="12985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28" name="AutoShape 4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30" name="AutoShape 6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0" name="AutoShape 2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2" name="AutoShape 4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11560" y="1298659"/>
            <a:ext cx="7560840" cy="5370701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800" b="1" dirty="0">
                <a:solidFill>
                  <a:srgbClr val="002060"/>
                </a:solidFill>
                <a:latin typeface="+mj-lt"/>
              </a:rPr>
              <a:t>Produzioni tipiche e qualità</a:t>
            </a:r>
          </a:p>
          <a:p>
            <a:pPr>
              <a:spcAft>
                <a:spcPts val="600"/>
              </a:spcAft>
            </a:pPr>
            <a:r>
              <a:rPr lang="it-IT" sz="2800" dirty="0">
                <a:latin typeface="+mj-lt"/>
              </a:rPr>
              <a:t>Innanzitutto è necessario operare una netta distinzione fra due termini: “prodotto locale” e  “prodotto tipico”.</a:t>
            </a:r>
          </a:p>
          <a:p>
            <a:pPr>
              <a:spcAft>
                <a:spcPts val="600"/>
              </a:spcAft>
            </a:pPr>
            <a:r>
              <a:rPr lang="it-IT" sz="2800" dirty="0">
                <a:latin typeface="+mj-lt"/>
              </a:rPr>
              <a:t>In linea generale una produzione può essere definita tipica di un territorio</a:t>
            </a:r>
          </a:p>
          <a:p>
            <a:pPr>
              <a:spcAft>
                <a:spcPts val="600"/>
              </a:spcAft>
            </a:pPr>
            <a:r>
              <a:rPr lang="it-IT" sz="2800" dirty="0">
                <a:latin typeface="+mj-lt"/>
              </a:rPr>
              <a:t>quando possiede due caratteristiche: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sz="2800" b="1" i="1" dirty="0">
                <a:solidFill>
                  <a:srgbClr val="003300"/>
                </a:solidFill>
                <a:latin typeface="+mj-lt"/>
              </a:rPr>
              <a:t>tipicità della materia prima</a:t>
            </a:r>
            <a:r>
              <a:rPr lang="it-IT" sz="2800" b="1" dirty="0">
                <a:solidFill>
                  <a:srgbClr val="003300"/>
                </a:solidFill>
                <a:latin typeface="+mj-lt"/>
              </a:rPr>
              <a:t>;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it-IT" sz="2800" b="1" i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tipicità del processo di lavorazione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514350" indent="-514350" algn="ctr">
              <a:spcAft>
                <a:spcPts val="600"/>
              </a:spcAft>
            </a:pPr>
            <a:r>
              <a:rPr lang="it-IT" sz="2800" b="1" dirty="0">
                <a:solidFill>
                  <a:srgbClr val="C00000"/>
                </a:solidFill>
                <a:latin typeface="+mj-lt"/>
              </a:rPr>
              <a:t>Non sempre un prodotto locale è sinonimo di qualità</a:t>
            </a:r>
            <a:endParaRPr lang="it-IT" sz="2800" dirty="0">
              <a:latin typeface="+mj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4DE3952-0079-B3BF-045A-F983957A1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740" y="44624"/>
            <a:ext cx="2160356" cy="12173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28" name="AutoShape 4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2230" name="AutoShape 6" descr="data:image/jpeg;base64,/9j/4AAQSkZJRgABAQAAAQABAAD/2wCEAAkGBxQSEhUUEhQVFhUWGBgVFhgYFxccHRUeGhccGB0YGBodHCgiGCAmGxcVITEhJSksLi4uFx8zODMsNygtLisBCgoKDg0OGxAQGjAkICYsLCwsLy8sLCwsLCwsLCwsLCwsLCwsLCw0LCwsLCwsLCwsLCwsLCwsLCwsLCwsLCwsLP/AABEIAMYA/AMBEQACEQEDEQH/xAAcAAEAAgMBAQEAAAAAAAAAAAAAAwQCBQYBBwj/xABHEAACAQIEAgYFCAgEBQUAAAABAgMAEQQFEiExUQYTQWFxgSIykaGxBxQjNVJyssEzNEJic9Hh8HSSovEkgoPC0hUlQ1Oz/8QAGgEBAQEBAQEBAAAAAAAAAAAAAAECAwQFBv/EADQRAAICAQIEBQIDCAMBAAAAAAABAhEDEiEEEzFBM1FhcYEFMiKhsRQjQkORwdHwNOHxcv/aAAwDAQACEQMRAD8A+2VzNCgFAKAUAoBQCgFAKAUAoBQCgFAKAUAoCL5wvZc+AJHtAtVogOJUcbjxBA9trUoEtQooBQCgFAct0y6JfPLSI+mRRYA7qw42/dPfXmz4OZunuVOj5NiIGjZkcFWUkMD2EV81pp0zYw8ulgfb3io1ZVsb5TcXHA7ivO1TOhawbcR515OIj0Z9HgZ9Y/Jbj4jxFeVnumvwv2NrXE+Md1X788AoBQCgFAKAUAoBQCgFAKAUAoBQCgMHmA2J3PZuT42G9CEUsgayi+532YbcTxFaSBcArRD2gKkidX6Q9T9ofZ/eHdzHn4xoE1YNCgFAKENTm+bdWdKWLdp5d3jXx/qH1LkvRi3ff09Pc7Y8WrdnLZ5lkOMJdrxTWtrXdX5a14jxFeSP1HHl8VaX5rdP3Rt4muh89xMDRuyNxU2P9O6u6afQwb3B5pE2GWNwVmjNlbsdCb2PIirkcZY9+q/QR6nSZL0VlkGtz1Ytdbi5byvsKR4CeWG7r8zrjzrHNS6l1+isw4FD5kflXml9IzLo0z6K+o4n1TMGyTFDsB8CK4v6VxCf2/mZWfhWdtX6o+MKAUAoBQCgFAKAUAoBQCgFAKAUBhNJpUm1+Q5ngB7aEM8PDpHMndjzP99ldCEtAKAUAoCv82t6jFe7Yj2dnkRUoGIZgQGsb8GHtsQeHtPCstFJahSvj1coRGbN2f0rz8VHLLE1idSLCr3ONNfifc9woDXZvlKzjfZxwb8jzFd8HESxP0MyipFDo30NaabTMQI1GprHd9/VHLvNfc4OWPiJUn06nnmnE+sogAAAsALAcgOyvtnE9oDms56WCCUxiLXptc67bne1tJ7q8OfjeXPSo38/9HSOO1Z0te4wKAUAoBQCgFAKAUAoBQCgFAKAjmciwXiTYX4eJ8BVSIZDDcLszW33O3sG1aohPVAoBQCgMXcAXJAHM0BD87U+qC3gNvadjUsGKhmOptreqvK/aT2n+vGstlJahT5/0j6VYiDFSJGy6FIFioPYDXy8/F5IZXGPQ+rw/CY54lKS3Nc/SoOSXhAY73RrA+KkH3Gvl8Rjx5m5VT9On9P8M6/sdfbL+plFn0R46l8r/CvC+Fmuhl8NNdC5hcakhsjXPLe9c5YZx6o5TxygraOyyfL+qW59duPd3V+o+ncD+zw1S+59fT0PBknqexoPlA6ZnL+rSNFeWS7Wa9lUbXNiCSSdvA19I9XBcHz7cnSRy2W/KzKZUE8MQjLAOya7qD2gFjw41LPZk+lR0vQ3ZBNOZGLsbljqJ8d9q/Oybbbl1PnVWx9gr9GeYUBEuKQuYww1qoYrfcAkgEjyNDOpXRBm2YjDxmRkdlFy2hblQBe5HKo3RJz0qyg3SaP5suKCSmJgWJVblQNrsL7UvazHOjo19jZZZjlniSVL6XUML8bHnVNwkpRUkWaGxQCgFAKAUAoBQEU5sVbsB38xb86qIy1WyCgFAKAxlcKCTwAJPlQFaKHgz7vx56e5eXj21hspNUKKA9oD4tn0/WYmZucje42HuFfns0tWST9T9HgjpxxXoUK5nUUB0HQU/wDGR35N8K9PCJPMrPJxvgs+sV9w+CfnbppnHzvGSyD1QdEf3V2B89z51D9TwmHlYlHv1Zo6h6Df5VnIWMK/YbDw/u9fP4jhXKeqJ83ieDcp6o9z9C19I+CGIAudgNyeVCHzZ8U8GOw2OcnqsZqja/BFJHVA8rrpbyasd7PA5OGSOR9Jbf4O7z79Wn/gy/gNbZ7cn2s5XKvqL/oP+dZ/hPND/jfBs+j+Yx4bK4JZTZFiUnv5ADtJNE6RvHNQwqUvImxfSJoAj4mAxRSMq6tYYxluHWrb0R3gm1W6NSzaac1S/wB6ljHZ4ExC4WNNczIZLFtKqo5tY79wBpe9FllqWhdRkmeDEGaMxlJoGCyRkg8QSpVuBBsd6J2MeXXardFDAdK2mkniTCydbCVDKWS3paty3AD0R3m/DY1LMRzuTcVHdFvo/wBIRiRMGjaKWBtMsbEHTcEggjiDY+yqnZrFm13tTXUpzdLCmFGKkw7JEQGGqRAxDcLLzNTVtZHnqGtrYt47pGsMcDSRssmIZUjiJF9TW2Y8FtcX8atllmUUm1u+xlg89JxPzWaLq5CnWIQ2tXUGxsbAgjvFL3oscv49ElTNywvseB2NU7EaxsuyttyYXt4G4PtvWtRKBmZbFtOngbX9HvPdVTIWqoFARYpNSMBxKkDzFqA8jcMARwIBHnvXM0e0AoD0UIfCXk1EtzJPt3r81d7n6hKtjGhRQG56HzaMZCT2sV9oI+Nq9HCus0TzcWrwyPr1fdPz5876RfJZDJd8I/Utx6s7xnw7U947qlH1cH1Ocdsiv17nzXMujWKglEUkEhc+roUuH+6VG9D62PicU46lJV/Q2MXyf5gwv83I7i6A/GhxfH8On9x99qn5s0vSma8a4cNpfEt1IsdwpF5GHggPdcjnUfkccr20+e3+TU9K+irS4SRfnE76F1ojdVa6jYejGDwuNjUa2OWbBqg1b/L/AAWMszf51lTy3u3USK/3ljIN/Hj50TtGoZOZhv0NdlX1F/0H/Op/Cc4f8b4NbnsbHJMKyglYzE7246Rf8yKP7Tnkv9ni12o6fNcqw0+GLTzyvhyA9zLsQNwRYe6q0mtz0zhCUPxPYjkzJ5ce2Fi0xdXEGeUqDIwNrImrZeNySDS96JrcsmhbUvkpdCkAzDM7MXs0A1E3J9F73I47i3lUj1ZjBXNn8GXQz6wzT78HwkpHqxg8XJ8EnRT6yzT72H/A9WPVlw+Nk+P0IcOozLGBrf8AB4NrJ9maXmOarb+706si/fZL/hj+b/6LGcdJNb4SOBULYh5NEsi6ljEZsWUX3J7N+XOjZrJmtxjHv39iq8AXOYAZWkYYdySxW4NzYWUALt2Wp/EZr9+t+zO3rR7BQBhfY7j40BhhGtdCblbW7weHwI8q2mZLFUCgKuH2uv2Tt4Hcfy8qwyolqFFAYTzBFZzwUFj5C/5VG6VlSt0fCl4CvzS6H6dnt6tgE0I3XU1uMxWo2Xh8a9uHFp3fU+RxXE63pj0/U+m9AemomC4fEG0o2Ryf0vceTfGvo4st7M8DR3ldzIoBQChTW4zo/hpX6ySFHf7RFyPA9lSkc5YoSdtFrEYCN4+rdQybDSb22+NU04pqmUI+i+EUELh4wG9YAEBvEA71KRhYca2SJF6PYYRmIQoIyblN9JPhfvpSLyoVprYsYPLIokMccaqhvdQNt9jsatFUIxVJbGmxmX4DAL17xpGoYW2JAYnYqvAHvArOyOUo4sS1NUbHGZLhsQyyvGrtYaX3uQdxuOIq0jbxwm9TRnHkmHWTrViVX06dS7bWtbbupSKscbujzCZDhonLxwqrm92FwTfmb70pBYoJ2keYbo/ho2LJCiswIYi92B43N96UgsUE7SMIujmFVdKwqq8hcD2A0pBYoJUke4jo9hnjSJoU0R7oLW0fdPEUpEeKDSTQfo7hjovCn0dyh4EX478TSkOVDbbobSqdDWYPO45JjAFkWRV1kOunb8+Nc1kTlp7nSWNqOrsbOuhg18OZRNijCrfSIhLDxK28f61I5IuTj3K4SUdXY2tdTAoCtiRZg/8Ayt4E7HyP4jUaBJWDQoCLFQCRGRr6WBU2Ntj31mUVJUyxk4tNGvwnRvCx20wpcdrekffXKHDYo9InaXE5ZdZFjFYLDhS0kcQUC5LKoAHeeyujhDukc1kmujZ8g6cZzBNJowsaLGvF1WxkP/iPfXjnHHf4UjfOyNU5Ojl6yYFAfWuhvTCSWAiZGLpYLJ+zJ2bn7Q7axxH1KOCNPeXZf5LHHqZZmx8jNqLG44W4Dyr89k43POety3XSux6VCKVUbfBZoWW7yBSDbgN+/wB/ur7XCfUeZC8s0nfl19TjLGk9lZuq+2cDi/lEzCWMQKiSgdfEdauoD8fo/WB37xasyPHxU5KqT6r/AMN1jc+eKB55MLMoQ+kuqItpsPT2e1rm1r32q2dpZXGOpxf5f5KeG6Xq74ZeolC4m+hyBYEAE95G/GpqMriE3FU9yUdKNazPh4jKmHZkkIZVJKi50KfW252vamryLzrtxV0bfKswTERJNH6jjUL8fA1pOzpCSlFSRqumWZx4eAtPh2ni21W0EKb7XDEdvaKknSOeeahG5K0byBwyqQLAgEDlcXtVOydopZhmqxOkQUvLJcqgtwHFmJ9Ud9YlNJpdzpGDab7FfDZ7reWLqz10QDFAynUD9ljYdo4241lZLbjW6K8dJO9me5VnnziDroonO5AS6hjbxNvfTHl1x1JCePRLS2SZNnaYjD/OACielfVbYKdybeFXHlU4a+xMmNwlpII89Z4zMkDtCLkG4DMB+0qdo871FktaktjTxJPS3uWJc8hXD/Odd4iLgjib7aQOd9rVXlio672MrHJy09yu+fdXJCk8Rj68kR+kCQRbZwPV9YcL8ajy00pKrNcq03F3RrJsTozVyFZycOoCqNybjtOw8TXNusz9joleFe5tsqzzrZngkiaKVAG0sQQyntBHlXSGTVJxapnKeLTFSTtEGVZkj42WPqSkoQamOg3AO24J46vcKuOac3GqYnBqCd7HR16DiKAxdQQQdwdjQFWOQr6LaiRtfSx1DsNwOPOsNFM+vHJv8j/+NKYPPnSfaAPImx9h3pQJahSpmuXR4iJopRdG4i5HDcEEVJRUlTB8n6YdBHwimWEmSEcbj0o+9rbEd9eXJicd0aTOOriUUB1HQbEnW8ZOxGoDkQbH3H3V8v6njWlT+Drie9HZV8U9Aqg7qv3x885D5SmtFhidgMXCT3cazI8nF/bH/wCkbXpr+o4n+G1WXQ6Z/Cl7GfRL9Sw/8JfhRdDWHw17HPZXmDYzCYicMuHh+l0pGFDNZTdpXN9ztsoHiaynas88JvJBy6Lf/WbT5Oltl2H+6T/qNWPQ68L4USD5UPq6bxT8QpLoZ4zwWdJgf0Uf3F/CK0eiPRHNSP1ebgvsJINMZPC44gew15m6z790epK8G3mdEkcSzXAUTSDcgekyrbieW4rulFS9ThcnH0NB8nkgGENyBpkk1XNtO99+W1cOFf7v5Z34pfj+DUZHEz5I6pctaTYcdnuR7K5Yk3w1L1OuRpcRb9Dq8hxKfM4nuNAiUk9g0r6V/Ya9WOS0J9qPLkT1tepwEMLx5bhZHB6tcSJGG/qc/AkH214EmsMW+l2e5tPLJLyPpGNEJCSyaGCkGNjvYtYDTzJ24V9GWnZs8EdS2RpYfraT/Dr+IVxXjP2Or8Fe5Gptm7E7f8OKfz/gv8j5McqH/ushIsTh1YjvJBt5cPKtL/kP2I/AXudjXqPMKAUAoBQHhFAQthF/Zup/d293A+ypQIzIU9e1vtDh/wAw/Z+FRotkrqCCCAQRYg8CKyD5t0s+TrjJgh3tET/+ZPwNeaeHvE0mfOJoWRirqVYGxDAgg8iDwrzmjr/k2wpZsS1tliG9u3WDx8FNcuJx6+HmvS/6Fg6kjqK/LHrFUp3Vfvj55qukhwvVBcZo6tmAGq/rcRw4du9YnKMV+IcnmrTVno6PYcRGHqx1ZNyt29I2t6W++3Ya1SOXKhWmti1l2XRwLpiXSvK5sPAE7eVU1GCiqRTw/RrCo5dYVBY6iN9N+ei+m/fapSMrDBO0irl02Ewsow0SPG0h2XS4U2ubqTtbjuK58yKlp7nWHD6YtxWxZztMLK8cGJ0sz3KISfS8QNuza/I2rUpRtRfcksPMjbVpGxwmFWJAiCyjgLk29tbIopKkR5jlsU6hZUDgG4vxU8weIrMoRkqaOkZyj0YwGXRwg9Wtr8SSSTbhdjuaRio9BKTl1K6ZDhxIZBGAxOo7mxPG5W9ie+1ZWKKd0XmyqrIsgXCKZFwugFDpkC32O/H2HfuNTHy1agXJzNnMlbIIDf0PRJuUDMEJ70BsfZV5UfInNl5l6TDqylGUFCLFbbW5WrbSaowm07KWByKCEgxx2I9W5Yhfugmy+VYjjjHojcskpdWerkkAk63R9Je+q7X9t+HdV5cbutxzJVV7EOIySDWH0fSMQNV2vbiRx4WvtVWOOq63I8kqq9i2uSQCXrQn0l76rtf234d1a5Ub1VuTmSrTexsK6GBQCgFAKAUAoBQFVoSm6bjtT/x5eHDwqNAzjkDC4/27iOw91YKanOei+GxTq80d2XtBK3HJresPGsSxxl1LZs8PhkjUIiqqjYKAAPZWqVUDTr0d5yf6f618CP0Pzn+R6Of6HjdHj2SD2f1o/ob7T/Ic/wBDfV+gPOaHpVjoY1T5xA0iagQbKQG7OJuDXHNKKX4lZ2wxk3+F0yn04zGSPqQiyD6aO7rYB+N043uaxxE2qrzRrh4J3fkbXE56kULTTo8SqbWYC7ctIBP9g11llUY6pbHNYnKWmO4/9bCzRwyxvG0t+rJKkMRxF1Ox3FOYlJRaqxy7i5J3Rqukf1jl/jN+EVxy+ND5OmLwp/Bdx2OhGMhjkgbrTcQyELa1rmxvf/eukpR5iTW/YxGMuW2nt3LmKzhVmECKXlK6yoIFhzJJ91beRKWnuZWNuOp9BlecLOJNKsrxEq8bW1A9g42N7bG9qkMilddhPG416lLCdJ1lMiJDM0kZCsllv28STpHDtO/ZesxzJ2knaNvC1TbVMtZPna4hHZEcPGSrxsAGU8uNq1DIpp0ZnjcGrK/RvGQSPOIYTE6uOtuACzHVxsd+B9tZxSi29KrzLljJJW78jeV2OQoBQCgI13k7kHvb+QH+qtRIyzWiCgFAKAUAoBQCgFAKAgmgudSmze5u5v59lRoGEc29mGluR7fun9qstFJahRQCgFAcp8pP6qv8VPzrzcV9nyejhfv+CTp+fo8P/iYvzpxPRe6Jw3V+zLnS/MFhiUNEspkkVEVvV1HcFtuAtW881Fbq7ZnDByezo1HSCCQYvAdbJqYyPsqhVWwX1Ru3mSfKueRPXC2dcbWidIsdI/rHL/Gb8Ipl8aHyZxeFP4HSP6xy/wAZvwimXxofIxeFP4LDY0y414oVjV40HWTMuprHgqC458SfKt6ryOMe3czprHql37FXodHbFY/0ix6yMXNt7B99gB29g7KzgX45/BvO/wAEPky6H/rWYfxV/wC+mD75+5M/2Q9jPor+t5h/Ej/C1XD98/dDN9kPZmHQ/wDWsw/ir/31MH3z9xm+yHsdVXpPOKAUAoDDBbrq+0dXlwHuAraMliqBQCgFAKAUAoBQCgFAKAwkjDCzC4oCu1047pz7V+9zHf7edZaKTVkooBQFDNMnixIAmUsBwGpgPGwIuaxPHGf3GoZJQ6HuNyiKaIQyKWQWtdmvt26r3v50ljjKOl9BHJKL1Ihk6OwNF1LKzITq9J3YgjgQxa49tR4ouOlmllknqRRwWX4HFKRG3W9U9i4kkLqw/fvqtx7bVOVBqv7szDiXK3FlvH5LhmZZZbgpYKxlddPZsdQt+dJY4N2/1NRyTSpfoR4zB4OaRXd1Lr6pE5BX7tm28qko45O29/csZZIqkvyLGKyKCSQSsrB7W1I7rqHJtJGqtSxRk9XcyssktJlBkUCSNIiFGYaW0swB2tuoNr99r0WKKepB5JNUzzBZDDEzPGrBn9Y63Oq/abtudzvSOKMXaEsspKmMFkUMTM8asGf1jrc6vG7bnc70jijF2hLLKSpnuX5HDC7PGrBm9Y63OrxBNjxNI44xdoSySkqZPhMxjlaREYFozpcb3U+fnv3VpTi20uxHBpJvuWq0ZNbhc9hkl6lS4ktq0tG6kDvDAVzjki3p7m3jklq7GeJzGPWYBIOuIHo9oB2v5C5raktWm9zOl6dVbGzUW2HAV1MHtAKAUAoBQCgIMRIbhV4m5vyAtc+O49tRugYdSex2B8b+0Hb2WrNloyinN9L7E8CODeHI93xsa0nZCxVAoBQCgKsA0lk7FsR4Hh7wR5VhlRLUKKApZpmiQBS9yzsEjRRdnY9ij4ngO2o3Ric1HqV8PnimYQSo8MrKWQNpIcDjpZSRccqWZWRatLVM2U0hVSQpYgX0i1z3C5AqnRujRdD8XhpFm+axGLTKRICukl7b3HdwrMa7HDBKDvQq339zfSRKwswDA8QQCPYa1VnotrocV8nmBifCyiSNGHWsDqUcNK7XPCvJwsU4O13PXxMmpqn2MeguLaOLFEB5II3tDbc2BbVpudxpEZsOZqcNJqMu6XT/AH+g4iKbj2b6m2HTKApHIFl0O4jvp2UngCe07XsL11/aI0mc/wBnlbRs8RmoEhijRpZFAZgtgEB4amJABPYONdHPfSt2c1Da3sjHDZ7E8ckhJQREiUMLGMjsI+BHGossWm/LqHjkml59CM55bqy8MqrIyqrHTb0uGqxuvn4caczpa6l5fWn0Kk2JhGORdEkc5BGqw0ypb9rfcXGx4isNx5i8/wBTSUuW3e36Gxx2bLHIsQDSSsLhEtcD7TEmyjxrpKaTruYjBtX0RoYcSXzVboyEQMCGtzvcEEgjvrineb4OzVYevcvQYmFseFMLLOEY6mA3AsBYgm4ILe6usZR5lVuc5Rly7vY6WvQcBQCgFAKAUAoCt/8AI33U+L1mRUSVkpjLGGFj/t3jkaEPcK5K78Rse8jtroQmoBQCgK1/pG+6g87sbewj21mRUSVkooDiel2oZlgCXMaESIrgKdLm32gRcjSNxWX1R48186G9dTbYvIVM+HnnxMjNCxEQYRKCXABX0UBN7CrW9nSWJOSlKXTp0OhFU9BxnydevmH+Ml+JrMO55OF6z/8ApnZitHqOC6BZTFNh5DIGP0rC2twCLDioNj514uGgpRd+Z7eJm4yVeR2ckCxwsqKFUI1gBYDY162ko0jyW3K2aL5PkBwEVwDux3F/2jvXHhfCR24nxGUujsTti8cvXPG/WBrBYzqU30n01PAW4c6zivXNXW5vK1oi6vYuz5Rh4hiutmdjiBGJb6AVuSqtZVAXcnc7bVp44LVb69TCySeml06FKY4vA9X1rJicPrRN1s6XYBSOe9udYfMx1e6/M2uXkutmWs4+tMJ/Df4mtT8aPsZh4MvcwyY2zTFh+JRDHftXa9vOkPGlfoJ+DGiab62j/wAO34jVfjL2IvAfuQQEnNwecBt4A2Hwq/z/AIH8j5Oyr1nmFAKAUAoBQCgK0u0gPYwt5ruPcW9lZkVElZKYTSaRzPADmeVCEmHj0rY7niTzJ410ISUAoCOeXSL8TwA5nlQEUKWG+5O5Pf3d3Z5VhspJUKKAp5tlcWJjMc6Bk473FjzBG4PeKjSfUxOEZqpIp5VlOHjOpHaRluAzymTR2bXJC8r8aiokcKhvv8k2KziASdQ8mmRzpC2cEk8mA94NR5Ip6W9ztypON1sY5T0egwzO0Kupc3e8kjBie0hmIv31pJI4QxRg24/qy/isOJFKtqsfssyn2qQaNWqOydOyjleQQYY3hVlvuR1khB7LlSxFYhijD7f1ZqeWU/u/QvYrDiRSjXsdjZmU+1SDW2rVMwnTtFXKsniww0whlXkXdgPAMxt5VmGOMFUTc8kp7yIszyaCVw73WQCwdHKNbkSDuPGpPHGTt9RDJKKpdAcqw5jaIgMrEF9TklyOGpibnwpy41Q1zuzKHJohpN3dUN0VpGZVI4EAne3fe1VY0HkkeYrIYZJRM4cyD1WEsg09wAawqSxRctT6+7CyyS0rp7IzzLJop2V3BDr6roxVh3XHEdxqzxxk7YjklFUipiej0AIkCt1oGlX6yS9yeJ9L0uPbU5MG7/uy86dV29iw+Q4dJOvIfWg9brJdgOzSGsR3WrbxQ1a+/uyLJLTo7fBZy/OYZ2ZIn1MliwswtfxArUckZOkzMscoq2i/WzAoBQCgFAKAgxvq3+yQ3sO/uvUYMHm3so1NyHZ949nxrNWUzhgsdTG7e4dyjs/OtJEJ6oFARTThe8ngBxP986AjjQ31Nu3uUch/PtrDZSSoUUAoDluneL6sYfWD1Bl+ntfcACynu4m3bavNxEq030vc9HDxu661sZZxlcGLhD4XQXUqVMZUagGF0a1uzsPaKs4RyRuJITlCVTMOmP61l/8AFf8A7Kmf74e5cH2T9je5hmiRFVN2d76EUXZrcTbsA5mwrtKajscYwctzHC5sjyGIho5QNWhwASOakEhh4Gimm67lcGlfYiy7PY55HiRZA6euGQro5X8bGpHLGT0ossTirZaw+YxyGVUOpojpcAbg2uAOf8xWlNO0uxlwapvuYZZmazhiiyAKSpLqV3BIIF+NiN6kJqXQTg49TS/KFhEbBu7IpZbaWI3X0hwNcuJinjbaOvDSamkjOHAYRcLCZYY/TSFPVFyzhVHfxPGroxqCteQcsmt0/Ms4NY8vwypI9wGKpYEs92JChRuWtyqx04oUzMryytFpM5TWscivEz+oHAs9uwMCRfuO9b5iunsZ5bq1uSY/NEiZUOppHvojQXY24nkB3kgUlNRddyRg5K+xFhczWWYREMkiguUcAG3AFbEhhudwTwrUJpuu4lBpX2JsRnCLL1Kq8kgGplQA6B2FiSAt+V6ryLVpW7Isba1PZGh6NYgSZjjGAZfQjBDCxBF+Irhhd5pv0R3yqsUfk6+vWeUUAoBQET4hQbcTyAufPl50B51jdiW8SPyvQGLws+zmynYqvb4n+VqAmRABYCw7qAyoDwmgK7Ygt+j/AMx4eX2vhUbB7HEBzJPEnif75DasWUzoUUAoBQhrcwxUZlTDSqGEyORqsQSpHo28DfyrnKS1KD7nSMXpc12OT6UdH1wSHFYNmiZSLrclTc27d+PYbivNmxLEtcNj04cryPRPc2PSticRlxIsTIxI5bJtXTN90DGH7ZkkH1vJr/8AoHV+0Xt76q8d35EfgKvMw6Tg/P8AL9HrXl1W+z6HHu9es5vFhXr/AGGLwp36GGcYgYPHia3ozxMpA/adLFR4n0R50nLl5dXmiwXMx6fJlV75biVdvS+cQnX+9Mvpe9msPvVl/uZ35r8zS/fQryf5HX5ZheqiRCbkD0jzY7sfNia9UVSo8spanZqenv6jL/y/iFcuI8NnXh/ERDB0cikgwzKoV16iUNc/s6WItftF6cmMox+GXnSUpL3RH0g+scDq9S0mnlq/nbTWcniwv1Lj8KVehj8pAPzeIJ+k65Or56rG1qnF/aq63sXhfud9K3M8D9bT6+PUr1d+Vxe3v99aj47vyJLwVXmQ5xc5lgynrfS6vuCw37r66ZL50K9Rj8Kd+hL0EP0uO1/pOvOq/HTvp8vWtThfunfW/wDwcR9sK6UTZL9Z4z7kX51rH48/ZEyeDH5Opr1HmFAKArXMhNjZBtccW8D2D4/ECeNAosAAO6gMqAiknVTY8eQBJ8bAXoDAYxf3v8j39lqAHEE+qp8W9Eew7+6paBj1Ordzq7v2R5dvn7qy2WiWoUUAoBQCgFAa7NMkhxDI0oJZAQhDMpW5BuCDx9EVznijN2zcMkoKkYLkiEqZXlmCkMokYEAjgbADUR33py0+u45j7KhmeQxzuskjSakN00uQEO24HPYUniUmm+xYZXFUibHZUkpRm1B4/UkU2dee/A37QQRVlBSp90ZjNxtdjzB5SiSGUl5JSNOtyCQOSgABR4Cigk77hzbVdiXHZfHMYzIL9W4kTuYbefGrKClV9hGbjddxjsvjm0GQX6txIncw4GkoKVX2JGbjddy1WiGvzfKExK6ZDJp7VVyAd77jtrE8amqZuGRw3RNluAWBNCs5UWtrYtpAFrC/AVYx0qkZlJydsZll0c66ZBexDKQSCpHBlI3BpKCkqYjNxdorx5MnWLJI0krpfQZCDovxICqBfbiQTWeWrt7muY6pbHubZcklpPSWVL9W6GzAna3Igm2xBFWWNSafckZuKrsSZdk0cLF7s8hAUu5ubDsFgAo8BW440nfcksjarsR4zII3l65WkikIszRtp1jkwIIPsvUlii5als/QscrUdPVHmF6OwxzGZOsDmwY9Y3pW+1v6XnRYYqWpdSvNJx0s29dTkKAhxb2U2Nidh3XNrj20BIigAAbAbCgMqAimltsN2PAfmeQoD2CLSONydyeZ/vsoCKHi33j77GsPqVElQooBQCgFAKAUAoBQCgFAKAUAoBQCgFAKAUAoCKTdlXxY+X9SK1EjLLMALk2FaIQjEX9VWbvtYe1iL+IvQHut/sD/ADf0oDCWZgNwF792J8FG5oCMRMeIY/ea3+lNj53oDJcHzso/dG/+Y7jyt40BIquNrq3edj522oAVc9qr4C58r7D2GgM4ogvDieJO5PiaAkoCsnrv5H3W/I1mRUSVkooBQCgFAKAUAoBQCgFAKAUAoBQCgFAKAUAoCOAi7udhw8lv+ZatoyexR6vScfdU/s+XOqCxQCgIJT6aDtF2PcLW+JFAT0AoBQCgFAKArH9Ie9V9xa/xFZkVElZKKAUAoBQCgFAKAUAoBQCgFAKAUAoBQCgFAYzSaVJ42F7c+6hDz5uer0X3tYnmTxPtroQ9XE/aVlPgSPaBa3jagPfnS/vHwVj8BQHnXMfVU+LbD2cfcKAyhi03N7k8Tz/kO6gJaAUAoBQCgFAV5f0i/df4p/WsyKjOslFAKAUAoBQCgFAKAUAoBQCgFAKAUAoBQCgIptyq8zc+C7/HT7aqIy1WyCgFAKAUAoBQCgFAKAUBXxHrJ4kf6T/IVH0KjOsFFAKAUAoBQCgFAKAUAoBQCgFAKAUAoBQCgI4Bd2PKyj8RPncf5RW4kZZqkFAKAUAoBQCgFAKAUAoCDE/sn94e8EVH0BlWDQoBQCgFAKAU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0" name="AutoShape 2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3252" name="AutoShape 4" descr="data:image/jpeg;base64,/9j/4AAQSkZJRgABAQAAAQABAAD/2wCEAAkGBhQSERUUExQVFRUVGBoYFRgYGBgcIBgXHxcZHxgdGhccHSYeGBsjGRgaIi8gIycpLC4sHB8zNTAqNSYrLCkBCQoKDgwOFA8PFTUeFBgpKSopLy0uLCwpKSosMDUpKTIqNSopKykpKSk1Kiw1LCopKSk1KSkpNCk1NSkpKjUqKf/AABEIAPsAyQMBIgACEQEDEQH/xAAcAAACAwEBAQEAAAAAAAAAAAAABwQFBgMIAgH/xABJEAACAQMCAwUFBAcGAwYHAAABAgMABBEFEgYhMQcTQVFhInGBkaEUMkJSI2JyorHB0QgzgpKy8BUk4UNTY3ST8Rc1g6OzwtL/xAAaAQEBAAMBAQAAAAAAAAAAAAAAAQIDBAUG/8QAKxEBAAICAQMDAgUFAAAAAAAAAAECAxEEBSExEkFhUaETIoGR4TJxwdHw/9oADAMBAAIRAxEAPwB40VWa5rotgp7m4mLZwsETSHljqeSr15ZIzz8qWOu9vbxu0cdkyOpwftDFSp9Y1GR/moHDRVJwfxXFqFss8fInlImecbj7yn+IPiCDV3QFL3jjtgj0+4a3WB5ZFVSx3KqjcMgZwWJxg9PGmFXmfje1a5n1G9BJWK7SH024dM/Du4/81A2uBOI7/U1Fyxgt7dZCojRGd5Nv3gXZgEGeWQueR6VvqVX9n7U91pPAesUocfsyL/8A0jfOtb2hcarptr3mA0rnZCh6Fscy3jtUcz8B40GgvdRihXdLIka+bsqj5sQK42Gu285xDPDKfKORG+ik0g+FuDbvXZXuLidhGp2tIw3Et12RJyVQARnGAMjkTmrPizsUks4WubWdpO5BdlK7HCjmWR1PMgc8YB5cjnlVD3opY9lfaDPd2ssTjvrq3AKZYJ3yHkNz4IDKRgtjmCp5kmsn2g8f6rFcm3kZLXG1gIDncpPI98RuPQjkF6HlUD6opO8ba/q11GbixWRLJWIRov7yUA470qBv7onO3HhzIweWm4X4xlt9IW61TcrKSF3Lh5Rn9H7HL225+WQNxwMmg3lFL/h3W9T1NO/iMFlbEnut0ZmkkAOCTllULkdff1HM9dS42n0yeGLUDFJDOSEuIlZChBXPeRFmGPaHtK3ny5UG7oqu1mW4CqtskZdjgvITsjGPvFR7Uh8AoxnxIqhn4EllGZtTvi5/7l0hQe6NE6e8k+tBr6iapqsVtE0szrHGoyWY4+A8yfADmaS8vF99oupfZ7m4e6tyVJMnMmJjjerH2lZcHIyQdp8wRv8AtU0K2msJZrhSzW8cjwkOy4cqAOQOGywXqD9aCi7KL8319qF+wI3lIogfwxjJA/yiPPqTWq7Q+Lm06zM6IJHLqig52gtnm2OeAAeXLJwMilZwd2PvdWUV0l00Esm4gBSRtDsq+0rKwyBnx61teE+Bb+OSSPULlLuzaMr3blpNzbl2kiRcrtAPRjzIqif2X8eSanDKZY1SSJgpKZ2sGGRgEkgjByMnwPjittULSdFhtY+7t4kiTJO1BjmepPmfU1NqAooooCkr2xcLCXU7TBCG7QxbvDvVOI93od6KT5D0p1Uu+2+zP2GO5T79rPHID5Anb/rKfKgUvBfFU2kXp7xWC7u7uYvHAPUDpvXJIPiCR0bNel7G9SaNJY2Do6hkYdCpHI0r+1XgcX1uuoWq5lEau6jrLEVBBHm6qfiOXgtZnsd7Q/s0gtJ2/QSt+iYnlFIfDPgjn5Nz8Saoeuo3gihklPSNGc+5VJP8KUXCfDxm4ZuyR7dwZZx5loyNvzaI/Otv2raj3Ok3TZwWQRj/ABsFP7pNWXBmliDTraEjpCm4frFcv+8TUCY7CNU7vUWjzyniYD9pCHX93fXz26asZNS7rPswRKAP1n9tj8QUHwrP6S50/V0B5C3utjfsd4Ub5xkmrXtqsWj1aViOUqRuvr7AQ/vRmqidwv2tT6ZClrJZpsTOM74nOWJJO4EEkk+ArXf/AB1s5YZFkimjZkYAFVdSSpwNynPM+JAphafJFd2sTlVkjljVwGAYYKg9Dyql1Lss02fJa1RCfGLMf0QgfSilT2BA/wDEXx0+zPu/zxY+tfXbyo/4nH628ef/AFJaanCHZtbabNJLA0pMihcOVO0A5OCFB5nHXPSlZ28f/M4v/Lx//lloH5DCEUKoAVQAoHIADkAB4ACkn293ryXdraqeWzeB5vI5RSfcF/eNO+lN238OSFoNQiUt9nwJQPBQ+9G/ZDbgT4ZB6A1A0NOsVhhjiQYWNFRR6KAB9BULX+Fra9CC5iEndtuTJYYPj0IyDgZB5Gu+h61FdwJPCwZHGRjwPip8mHQiqvjPXhFBNChJuHtp3jVQSVCRt7bY+6u7ABPViAKDDa32nXV5fCx0rYvtFTMwDZ2/fYZyqxrg88Enw6jOvh0XUoE3LfLcuBkxzQoiP6K8eHj9Cd49KXP9nu3Q3NyxxuWJFT9lnO7H+RKdOp6nHbxPLM4SNBlmP++ZJ5ADmSQBQedu1HWhf38ZRGR+6SGSNh7STd7IGQ+ZBYcxyIINM3tv1DudKEQ6zSRx48wuXP8AoA+NYDQ0a/4kDvH3eJjK6HGUESjaGx+LcqBv1ia1/aiPtOraXZ9Rv71x5qXGf3In+dUMDRLL7JYxRhSxhhUbV6sVQZA9SQfiaUvE/bheoxRLQWpx/wBurM+PPaQqj5MKeFIvtv8A02qWsA5/o0X4yTMP4AVA5OH2lNrCbggzGNDKQMDeVG7l4c6sK/FGK/aAooooCqbjLSvtNhcw4yXifb+2BlP3gKuaDQY3si1Xv9JtyTkxgxH02MQv7m2ln2w9nn2WQ3cC/oJW/SKOkUhPl4I5+R5eIFa3smvFt7zUdPzjZO8kQ81ztbHuUR/OmVfWKTRvFKodHUq6noQeoqjz0vGUmo2dppsuWl+1RLv/ADw81G4/mUsMnxAB65r0WBSS4b7N5LPX4kIZ4FEk0UhHVQpUBj03qzrnz5Hxp0XbuEYxqrOAdis20FvAFgDtHrg0HnXtp0vutVkI5CZElHvIKN9YyfjTD13hpdd0q2niZRcrGCpPQtgCWNj4e2vXwIHgTXxrnZRc6lcd/fXMcZChFjt4yQqAk43uRk5Y8yvj4dKu9C7JLK1wQZ5CCG9qZwNw8dkZVT08QaBWcMdoN5orG1uIWaMEkRSZVkyeZjfBBUnnjmpPMEZOdzH2/wBnjnBcg+QER+veUxr3TYpl2yxpIv5XVWHyIIqlbs500nP2K3/9NR9BQS9H183VktzDEcyKWjjkYKTzIXcwDBc4znn1pXcb9nOqaldGdktoxtCIomY7VBJ5t3YycsTnApyWtqkaLHGoREAVVUYCqByAA6DFYLtN4+mtXis7NQ13PjBwDsBbauFPIszA4zyABJqDS8MT32wJexQqyqP0kcpbe3qhQbOXPqayXDPF11Nrt3aSSbreMS7E2IMYaMD2gu48mPU+NQI+GuIIF78XqTSAbjAx3BvNRlAufdt9DWW4K4tUapfX7oVH2eaUpnnu3QjbnHi/Lp41Q173gbT4maUZtCx9poZ5LcMfUI6qflVpoGk2sSM1ttYSH25N5laQjpvlZmZ8eRPKlVw3BY3wN7rF3DJNIT3cDThVhTOANgYEZ648sZySTUTW9RstLuYbvSblGQttubZJCwZMZJAJPgCOZODtxjmKDZN2PrDdfaLC7ks2OfZCLIoBPNQCR7HT2W3AYGMYGNHY8Je2st1PJdyxnMfeBFSNvzJCgCBv1m3MPAish21XbRWqXEV1cRtIyxrHHIVRk2uzMVABzjHPPlWo0Bk0zSYmuGKiKINKTkne3tMB4kl2wB7hUGH7OtCubC/nnvreZTMCFkRRKoLyb33GMsy5IXmRjrnFd9YuQnFluZThe5CoT0y0cwX5uSPea0HBvarFf3Jg7iSFihkhLkHvEHU8hyOOYxkHB58qlce9msOp7GZ2imjG1ZFAbK5ztZTjIB5jBBGT51Rq7m6SNS8jKijqzEKB7yeQpH8S/p+Kok6hJbcfBEEh/nWn03sehiZZL+8kulj5qkhKxjH5gzsSB5ZA88isjwbeJc8TvMrAqZLhoz+YCNlQj/Dz91A/KKKKgKKKKAqu1z7T3eLTue8JwWmL7VGDzCqMuc45ZUetWNFArrHsRzObi5vpmmZi7NCBEd5PMhvaI6+GKYej6QttH3aNK4zktLK8jE8vxOSccug5elTqKAor5kkCjJIAHUnkPnWc1PtI06A7Xuo2b8kZMje7bGGOaDS0Uudf7YxBGJFsbsox2q8y9yjNgkAFsseQJ+74VB4U4z1HWDKIJbazWIru/RtK+GzgjcwX8J8KBqVAn1+3SRYnniWRyFVC67mY9AFzkmsxJ2ad8P8Am7+9uM9VEgiT/wBOMAfWl9x92Zf8L2X1kXaOKRHdG5shDAqwbA3KWABzzGRzI6A96TtyueL039Ao2Z/8o2Mf4t1Ny0uVkjV1OVdQyn0IyPoaXHarwpcd/BqVkpaa3wHQDJKqSVYKOb4yyso5kNy6UDNrzneaSZNR1mKIZPdXDKo8dtxDIwA+BGK2J7dGdBHDYzG6PIJ1UN7gN7DPhge8daruyzRLqHWZjdI+8wyGRyrbTI7RO2HxtJyT0OMg45VRo+zLh/TrvToZDa27yKuyYmNSe8XkS2R1YYb3MK099w5pttE8straRxoCzsYY8Af5fp41Qah2WvHO9xpl29k8nN4woaNj15LnAGSTgggZ5Yr8h7L5rh1bVL2S7VDlYQvdx582C/e+AHvxyoKDtHZb3VtMsk/uxtkYAfhZgTy8MRRH/NUrtRuDfahZ6UhO1mEs+PLn/CNXb3stcOBkF3xDe3IH6O3Bjjx0HSJMemyOQ/GscNWnu9XuzagtPcl4IX8IotwVnz4YhjAz4bieuAQ2WnaxAdUu9RYhLOwhFrEQOTt0wgH3urAAeDJ51Ih7VNQlRrqLTC1kmSW3+2UH3mXzx47VYDB58iaznado6WkenaZESIsl5G6F5GdU3n1AZ8eQIHhTd13V4NNsmc7UjiQJGvmQMRoo8ScAe7J6A0CtsEt+ItVlMkTCGKL2HV2ViocbNynIBJZzy8vjWiu+wm05Nbz3EEinKsHDYPn0DZ9zCqvsTMdrYXV7cOqK0gVmP5UXw8yXkYADmTgCmppOorcQRTICFlRZFB6hWAIzjxwaCDwppVxb24jubk3MgZiJCuDt/CDzJOPMknnVzRRUBRRRQFFFFAUUUUCGPCr33EM9rcySvDG7ysGdj+i9lkVcn2RmRV5eGcU6NJ4dtrVdtvBFEP1EAJ956n4mqi34ZdNZkvAB3UlqI2OefeiQeHlsUc/StRQYjtk0vvtKmOMmEpKP8LYb9xmpZ9hOqd3qLRHpPEw/xIQw/d30+dVsBPBLC3SVGQ+5lI/nXlrhK/NpqFvI3IxTKsnoN2yT6Fqo9X1F1O2jkhkSXHdujLJk4Gwghsk9OXjUqk72l6pNqOpR6TbttTI78+BbbvO7zVI8Hb4sfQVBdQdqemafDFbLPLciFBGHRN2QowPb9lG5flzV7w32nWF64jil2yH7qSKULfs59lj6Ak130Ls8sbSMKlvGxx7Ukiq7sfMsw5e4YHpWe4+7JYLiJpbSNYblBuUINqyEc9pUcgx8GGDnGeVAxMVVarxXaWzbZ7mGJsZ2s6hsHoduc4OD4Vl+yHjZr62aOYk3FvhXJ6uhzsY/rcip9Rnxqo7fxCLWElF75pcI+PaCBWLjPUjO3l055oN9oHFtrelxbSiXu9u/AYAbs7ebAA52npmp2oyOsMhjG5wjFB5sFO0fE4pN9l/B13PYOY7k2kU0hJaNcyyhfYxuyO7QEN93mSTzAxmH/wDDLVbO+VreUsgYH7R3gUbc+13qM2TyzlfaB/hRZdlOgahHFKpie1V5BJLM4xJIFUYijjZfZBbdukOeTEAZ5jl2C3dvEt28zxRy+xzdlUiPBJwWPTf19wz4U14uKLVp1t0njeZgxCIwYgL1LbchfjSm4tTh5LtmkWeR2Ys6wFu73bjuIOQPvA52HGQR1zQde0W+h1q5gtrBWmmiY751yIkjbG7c2MkZAO4cuWBuJxV4Oy26uoXOpXffzCJo7ZRnu4WK4Eh5KXfOOePmcY2HBi2f2VHsFRYH5jaMEkcjvz7RcEYO7nWb7Qe1mOwfuIUE1zyyCfZjz03Y5sx/IMdRkjIyFLwz2KyAIt/cd5BGxdLaNn2Fj1LMQvXyAz69QWxDCqKFUBVUAKAAAABgAAcgAPCk/bdqep2rJJqNnttpCBuEbIVz5ZY88c9rYJxyNSuEO067v9WMCd19l3SsD3Z3dyudh3FupJTw8aBia1xJFbYD5LEZwNowvmzMyqo5HqcnBxnBxOsb1ZkDoTg56ggggkMCDzBDAgg9CDVNxHwqLptwYDK7WVgxDABwp9lgVZe9fHPBzz6Ai00rT+5jCbt7EsztgDc7MWY4HQZJwPAY61BMooooCiiigKKKKAooooCvLnaZpfcapdIOQZ+8X3SAP/qYj4V6jpFf2gdL23VvOBykjKH9pGyPpJ9KsBv8J6r9psbebOTJEjN+1tG794GlBpmvQ2XEV9NdtsUd6FO1mOSYioAUE5KCth2Fap3mmmMnnBK6f4Ww4+rsPhWT7WdKW01aC9kiEtvMVMqMoIZkAV1I6ZMe0jPiD5UF9d9uiSNssbOe4fwyMfuoHY/ECuHf8R33RY7GM+J2qcfHfJn4LTN0cQdyjWwjETAMndgBSpHIgAAVNqBecB9mradcG4mu+8klVkZQu0MzMGPtMSWbcM9B1NYbt81bfexQg5EEWSP15Dk/uonzqZqM8mocSg2jRk2w9lnDMgMancSFIOO8fbkHrg864cQ9nmpNf/bLiFLhTLG8i27j7ilfZVJNrfcXGOdUODhHSfstjbwYwY4kDftYy/7xNYftk4Tt10+a4SFBL3sbs+Msd0gDcz0B3dBWz0fjCC4k7pe9jmwWMU0UkbADGThlAIGRzBNQu1C236TeDyiL/wCQhv8A9ag8+cCbjfwRoxTvm7lmHIhJBtkKkdG2E4PgcVuu0vsvu3vO9tIRJCyRqioUXutiBAu1iMLhQRjlzPTxX/B1z3eoWj/luIs+4yKD9DXrKqF9wzp0miaLK82DKgkmKg5CuQAiZ8eYXJHiTjzrF9iOgi6vJ7yf9I0JBUtzzM5Ylz6gDl6tnwFNDtJ0559Luo4wS5j3ADqdrByB5khSKVXYrxrbWf2iO5kESybZEc5wSAQwyPHG0jz50Da4/ljXTbtpVV1EL+yw5Fsex8d+3B86Wv8AZ70n27q4P4QkKn1Ptv8Awjqr7TeNZtRiZrdXXT4pFQuQV76Y5I5flUDIXwyCcEqAcHdpcWnaZ3MKNLdySudpU7VJwEJPV/ZC4VeZPLlQP0OMkZ5jr6V+1jOy7SbuK3lkvSe/uZe+IY+0AURQGHRThfujoMDljA2dQFFFFAUUUUBRRRQFFFFAUue3bTO800SAc4JUbP6rZQ/V1+VMasF2u8R20enXELyp3sq7UjDAtu3AgleoAxnJx086DD/2f9V23VxAT/exh1/aRsH92T6U4OJeG4b63aCcZVuYI6ow+6ynwI/qDyJrzXwbFex3MdxZwSyPGcjEbFSCCGVmHLBBI6invpmravM6F7O2to9y953kzOxTI3bVQYDYzjcaoxFlw7rmkMyWm26t8kheRHv7tmV4yfEKxHvqZcpxFqA7tkjsom5OQQpI8eYZ5Plt99N2o+oXqwxPK5wqKWb3AZ+dTaxEzMRHmWe4E4Ch0yIqp3yyY7yQjG7GcKq/hUc8Dn4kk1qaR192p3Mlyk2yILEWMcZBIBYYJLZBLbNygjGNzcudNzhnXlvLdJ1UqGyCp54IODzHUZHWtNM1Mk6jy9Hl9L5HEpF8tfyz2877rWq3iW27yzuY/wA8Mq/ONhVlVbrGjtPgC4nhUAgiIxjdnH3i0bHl6Eda3PNeSrWfayP+Uq3yIP8AKvYqNkZ8+dYa17FNMTrC7/tyyfwUgVodN4OtIJBJHCokX7rkszDIwcM5JHIkVRdVidQ7HtOmmMxiZSx3MiOyox8fZH3c/qkVtqKgpdS4PtZ7P7G0YWDA2qns7SDkFSOhzz9eec5NQeGOzaysW3wxbpPCSQ72H7OeS/4QK1FFAUUUUBRRRQFFFFAUUUUBRRRQc7iAOrIwyrAqw8wRg/SqTSuArC2x3VpCpH4ioZv875b61h9f7czbXc0H2PcsTlNxlKlseO3uyAD1HPpjzrecIcWRajbieHcBkq6t1RwASDjkeRBBHUEe6gugK/aKKApL9rXF88Oodw29bVoAjAg7XLHcZF/MyEL05+yw/FTnZgOZ5Cl72oca2C2c0DNFcSurKka4fa5BAdiMiPaeecg8uVJjfaWVLzS0Wr5jvBXNoE+C3dOUA3d4Ae72nmG737m0jnuzjFdbXjGVJrG3tGd1gnDnbkd9I7AMqr4xhdyjPXcx5DGMzpVrdXey0h72UZ3LEGJRTnmxUnYgz1Y4p79nHZZHp/6aYiW6IxkfdiB6hM8yT0Ln3AAZzoxceuOd77vX6h1jLzaVx2rEVjv295b6iiq+z1uKWaWFDuaHb3mOgLZwufzDbzHh863beRFbWiZiO0efj2WFFFFViKKjX+pRwIXldY1HixAH/U+lYPXe2KFMrbIZW8HbKp8vvN+77613yVp/VLr43Cz8mdYqTPz7fv4byfUI0eONmAeUkRr4tgEtj3Adak0i9C4zZNQW7vRI+VKqQMbA3IFV6FQCeQ888z1dGl6tFcRiSF1dT4g9D5EdVPoedY4s0ZNunqHTcnD9O+8THefbf0j+UyiiitzyxRRRQV2va/DZwNPO+xF+JJPRVA5lj5Up5+2X7TqFmIUkhjWcK5aQfpI5CFYOg9kY5MDuOMetMLtF4U/4hYvCpxIpEkR8O8UHAPoQSvpnPhXl+WFlJV1KsORVgQQfIg9Ko9j0V5Ds9euIv7q4mj/YldfoGq+t+1XU02gXbkKMDcsbZ95ZCWPqTmmh6eopE6X/AGgLlBie3il/WVmjPxGGHyxUuf8AtDyfgskH7UxP0EYqaGf7a9Fki1KSZlPdThGR/wAOQiqy56BgVzjyIprdkXDj2enIJAVkmYzMp6ruChQfXYqkjwJIpaXXbxeuCO5tQD4FJG/i+PpV7Yf2g1EI761Zph17tgEbyPtZZfdhvfVDa1HUY4I2lmdY40GWZjgAf78PGlDr/wDaAO8rZwKVHSSYn2vURqRge9s+grAcZcfXOpODKQsanKRJnap8z4u36x+AGazdNC64i4xu75s3EzOPBB7KL7oxy+JyfWrfs57O21ORyX7qCIr3jAZJJydqeGcDmT0yORzVXwpwZc6hIEgQ7QfblIOxB6t4n9Ucz9Q7xrdlodstrHmSRRllXG5nPVpG6KT5cyBgAYArG1orG5ltw4Mme8Ux19Vp+jVcP8NW9jF3VvGEX8R6s583Y82Pv+GKgcQcfWtplXffIP8As4/aYe/wX4kGlZr3add3OVVhBGfwx5yR6ydflj3Vx4V7P7i9IbHdw+MjDr+wvV/f09a47cmbT6ccbl9Lh6FTDT8XnZPTWPaP9/4ja41TtNurxxDbL3Ac4yuWc/4gPZHqBy86h9n/ABulgzpLGSsjAs6nLKRyGR0YdenPmetNPReEILOJlhT22UhnbmzcvE+A9BgUttU7Kp2DTWzJIje0sZJVwDz28/ZJHTqM4rC+PLXV97s38bl9OzRk401/DxTrUz5mfrM/trcmieKbXuPtHfx91+bPj5Y67v1cZ9Kwevdso5raRZ/8ST+SD+Z+FLK6tXiYpIrIw6qwII+BqXoa2xlH2oyiP/wgpPxyeQ9wJrC3JvbtHZ24Og8XDE5L7yR5iPj9PM/b4dnlu9RnAJknlPQeCj0HJUX5CmZwl2UxQ4kusSydQn4F94P3z7+XoetaThH7F3P/ACXd7OW7b97P6+fa3ftVe10YuPWPzWncvE6h1nLbeDDX8KkdteJ/j+0Fb2g8E3FzcNJboHUAbhuUENsQYAOOW0L9awNhqNzYTEoXhkXkykEZHkyHqPf8K9BWOTLM34Syge8KA315fCv3UNGgnx30UcmOm9VbHuJHKmTjeqfVWdScLrk4cUYM2OL44jXz+u+0/ZhNE7ZImAW5jaNvF09pfft+8vuG6t3pesw3K7oZEkHjtPT3jqp99U2qdnNjOOcKxn80XsH5D2T8Qazp7J5IHEtldtG6/d3r9Cy9R6FSDWUTmr5j1R92jJXpvIjeO04r/Se9ftuYMiioumPIYkMyhZce2FORu8SD5HqPfUqumHiTGpmPoKoOPrho9NvJEYo6QSFWUkFSFOCCOYOav6puMtGN3Y3EC/ekjYL+1jK59NwFERZ+Gre/soluYxJuiQ7/AMYYoPaV+obPP+OaU+s9gl2jE28kUyeAYmN8eowVJ9cj3CmZ2Va59p02LdkSQfoJAeoaPAGfXZtJ9c1r6Dy1qXZvqMAJktJSB1KbZB/9ssazZFeyaW/a/oenfZ2nuR3c/SN4gveO3kUJAkUdTk8h0Iq7Hn2v1EJIABJJwAOZJPQAeJzUqHSpXwY4pJAxKqURmyfL2Qfa5jl15jzFO/sr7K/suLq7UfaD/dxnB7keZ8DIR/lHrmiM1wx2DyzIJLuUwZ5iNVDOB+sxO1T6Yb1x0rfaP2N6dBgmIzsPGZtw/wAgwn7tbeioqLJYjujHEe6G0qpQKNnqoxgY91KhOxy6eRu8mjC7j7ftMzfrbcdT6tThorVkxVya9Xs7+H1DPw4tGGder4iWN0HsttLchnBnceMmNoPpGOXzzWxC1VajrLR3EMKx7u9yWbnhVHlgczyP086+eJ9YktoleOPeSwBznAGD1x6jHxrOtK1jVYc+fk5eRb1ZbTafn/uy2kOAfdXDTUxDGP1Rn345/Ws9xRKk8MKmYW7Ptfa5I9kjBBA8QT4+I+Vrc3jw2e9F3skakA554AznHPkMn4Vk0LNoweZAyOnKqXVeCrO5JMsCbj+Jco3xK4z8c1P0uZ5YEaVdrOuWUZGM+h5jlVPwZCsSyRfaElbdnCtnavIDkehJ61JrE+YbMeW+OfVS0xPxOlM/Z7HZOLm2umgKkZEpBRhnmhPI4PxrdxShlDKQVIyCOhB6EH3VmNWv4LyU2R3hg2Q64IDKCWHM+WR061capdra2xbDbUUKMYJ8FXy8cVK0iviGzPycvI1OW25j39/5/V30tMRL+sN3xY7j/GpdcLBlMSFfulFK+7Ax9K71k5xRRRQFFFFAUUUUGF4XKwa1qVuvISrDdAeTEbZT8WKn41uqw/EWnJb6tZXiORJcMbWSPwdO7dgw8irKmfA8unjuKDPcb8Yx6bbGZ/acnbFHnm74zjPgoHMnwHqQD5l1zXZryZpp3Lu3yUeCqPwqPL+JyaaP9ocHfZ/l2zfPMX8qT9WEbHsr4pWxv1aWRkgkBSTmduT9xnHTCnx8AT4Zp9aPxva3NzNbRv8ApoGKsrDG7acMU/MAeR/oQSnuw/hdLm6kmlQOluq7Q3Md6xO046HaFJ95B8Kr+1Swax1h5IWaMybbiNgeasxIfB/bVjj1x0or0hRWS7N+OF1K1DMQJ48LOo8/BwPysBn0OR4VragK/Ca/aKBaafxb/wA8ZpXcRtkbQTgLjCeznnjqeWetbG64miMbdzIrt3buCCCF2ry3eXMjlWLn1trW6uQiR4Z2HNfu+RH15dDmtRxbaQRW7S9xGX5BDtHJieRPnjrVGBk1NpZ1lmYsdy7jgfdBHIAcumal8Ra808hUMe6Vj3YHIEbjhiPE/wAvjVPiujYAxg7s8yfAeAx/P3VVa3hDjARjup2O38DnJ2+jHrjyPh7ulDY3zR3e+E5zIwXr7SsxAGPcR9KmaHw/3kE80inasZMZzjLrknHmBjBz51T2MzJIjKSCGGCPfURecNxrbyyTTttaDcoTxkkKsCB/X1B6VpuLNeAs1K7CZwuFbB9grknb445DPmawesAmeZiCP0rg+h3NgZ+B+VW1xoyR6es7ZeSUoqZ6RrknA5+IU/PkBzoNRwlxSs0YSV1EoO3ngbh+EgdPTHn7601Jixt5XYiEMzYOQp5lfHx5jpTf0+JlijVzlgihj5kKM/WgkUUUVAUUUUBRRRQZHj6MI1jct9y3u0Mh/KkitFuPoHdCfStcKiarpyXEMkMoykiFHHoRg+41k+zriB9k1ndNmexfui//AHkWP0T+pKj+B6mgpO3/AE7dZwTD/sptp/ZdSP8AUq0h69J9qsqy6VdKATtVXB9VkQ/yrzZVhD0/s9oPslyfEzgfARJj+JqL/aE0rMdrcAfdZomPow3L9Ub51a9iGiyx6ezsSgnlMiDHMoFVQfQEqSPTB8am9rujbtKnbJJjKSDPo4B/dZqKQ/DfEUtjcJPCcMvVfB1/EjeYP0OCOYr1ZpmoLPDHMv3ZUV1z5MoI+hryAK9O8CWyyaXZsDg9xGPTIUKfqKSNXmuc1wqjmarpLDb1dRXERZOFy3wqBc65L3lxM4+6ZDz+JA/0mtj2iPiCFM9X+eFP8zX1DwNB91mkZicnDDl15nljx+tWF1w9Fcbe8LssS7F9rGemScdTyHOqMG1gTYCQDIE7BvTKKF+v8RXKK37xLiTH3FQ+4tIo/gGrcHgtEheMPI6uwYjIHTpjA91VVhwtND3ynGyRCv4uv4cjHQZPjQWGgzKNJc+STZ9+X/qKx9raf8q8uPuTR4PnybIB97KavYeGpRE0RuCEYg7Qpxnx6kcjy5elfU3Dr/Z1gWRcByxJBGRzxyGehNBWTQGW0nnUdbrc3opDY+slT9Tuw2kQcwSHVOvQru6+R2j61bWPCESRPGZywk27ui9DnkM8vjXN+AISPYZsej/1BFBB4XsO6vkUjBNsrEeTFU3fHOTW+rMrwywuDPuYtjAG4YA2495GKnNDIPzfP+hoLiiqPvW82+Zr879vzH5moL2iqL7Q35j8zXX7RJ5t8v8ApQdX1Q5OAMeFR2unP4j88V3uNOI5rzH1/wCtcorJm8Me/lVRyaQnqSfeaykKiLWrlpCI0NhHKzNyG1JSCxPoK208KwI0rZbYM4ArG6txC0z7gqx4UoCAN20kFhvxnBKjIGByHWisB2idpguA9ta/3B5PKRgy884UH7qchzPM+g6ryFAWAPIEgE+QJ5/Smc/Z9bTzgkyR725hCuAT4gFTjn4VMl7DYj926lA9Y0P1BH8KqHTbwqiqigBVAVQOgAGAB6Yqq4qtluLWe3zzljdB6EqQpPxxXJZmwBuYgDHWulrbliMdM8zUV5QYEHB5EdfQ+NPnsYuTPp3d7hmCRkIP5WO9eXl7RHwpGX397J+2/wDqNbnsX4m+y3/dMf0dyuz/AOoMmP55Zfewoh8/8OC82bl8q4ySbjsjGB6ePqfSviecyEfQVZWlqEHqepqK4PEIoz+Y8s/0qRaqAijzH8edQr5y7hR4cvj412u5tmweXX4cv60HBpniO3OR4Z8qkJqi+IIrjqfMqw6Ef7/jUKqLtJlfpg/78qg6haY9oDl4+lQgcVOt9R8H5jz/AKioINfqtjpyqzbTkbmDj3dKhXNoU9R51UdoNSI+9z9fGpC6mnqPhVVRQW66gh8fmDXcYPkaoa6wSsD7Pj4edRVyIwPAfKvqvlAcDPXxr6oCiio94zBfZHv9PcKDne3oGVGCfHyH9fdWO1bQvxxD3qP4r/T5Ve0AVUY7TIi0yAdQwJ9ADzzWzjjLHAGak22kcyzAKT1wBk+81ZRxBRgDFFRLfTQObc/Tw/61Xcc64bPT7idfvImE9HYhU+TMD8Kv6reINOhuIHhuF3xvgFckZwQRggggggHNQeR6+klKEMDtKkFT5EHII9xp8R9kunA57qQ+jSuR9CCav9K4RtYiBDbQofPYpPxYgt9aqJnAmrreWsdyMZdcMB+GQcpB/mBx6VoLqbapPy99FvAEUKOgqDqk2SF8uZ9//t/Gor90tObH/frUe9fLt6cvlVnZQ7UHmeZqokbJJ8yf41RbtCGjA9OXy5VTVdWh9hfcKg39pg7h0PX0P9Kgh0UUVUSbK62nB+6fp61aSRhhg9DVFU20v8DDdPA0V9zaX+U/A/1qA6EHBGDV7HKGGQc1+SwhhgjNQUVWWnWuBuPU9PdX0umLnPM+lTKAooooCiiig4zWit1HPzFfUNuq9BXSigK+Jpgoyaj3l7t5Dr/Cqx5CxyTmgsn1Nccsk1XTSljk/wDtXxRVR+quTgdTVxaW2wep61ysLTA3HqenoKls2Bk9BUV8TzBVyf8AZqqtk3vz88mi7ud59B0rppje37xQWUz4UnyBqiq4vz+jPw/jVPVFppsuVxnmP4VLIqgq5tLgMvqOtQQrqwI5rzHl5f1qHWgqvv7L8S/EfzoK+iivpIyxwBk1UEchU5BwaubebcoPz99Q4NM8WPwH9asAMdKiv2iiigKKKKAooooCiiiggXlhn2l5knmP6VDa0cfhNXdFBTLYufD512ttPO4FhyH1qzooCq/UZCSEHvP8qsK+UQfGghW+m+Lc/SpqoB0AFfVFByuY9yEelUlaCqO6GHb30HOvqKUqcjrX5GMmplpbqTzGfnVRYxPkA+YzX1X4BX7UVCOljOcnHl/1qVFCFGAMV90UBRRRQFFFFAUUUUH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69BD3E8-BD34-EB6A-1C2C-4F95F55C38BB}"/>
              </a:ext>
            </a:extLst>
          </p:cNvPr>
          <p:cNvSpPr/>
          <p:nvPr/>
        </p:nvSpPr>
        <p:spPr>
          <a:xfrm>
            <a:off x="755576" y="404664"/>
            <a:ext cx="7848872" cy="6093976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Produzioni tipiche del </a:t>
            </a:r>
            <a:r>
              <a:rPr lang="it-IT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Montiferru</a:t>
            </a:r>
            <a:endParaRPr lang="it-IT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Fra i prodotti tipici che meritano un’attenzione per una possibile valorizzazione con il turismo sostenibile ricordiamo: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 err="1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Casizolu</a:t>
            </a:r>
            <a:r>
              <a:rPr lang="it-IT" sz="32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Carne bovina della razza Sardo </a:t>
            </a:r>
            <a:r>
              <a:rPr lang="it-IT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Mondicana</a:t>
            </a:r>
            <a:r>
              <a:rPr lang="it-IT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Malvasia di Bosa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it-I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Panadas</a:t>
            </a:r>
            <a:r>
              <a:rPr lang="it-I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Cuglieri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it-I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Pane da grani locali e lievito madre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it-IT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Formaggi pecorini da latte crudo</a:t>
            </a:r>
            <a:r>
              <a:rPr lang="it-IT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5">
            <a:extLst>
              <a:ext uri="{FF2B5EF4-FFF2-40B4-BE49-F238E27FC236}">
                <a16:creationId xmlns:a16="http://schemas.microsoft.com/office/drawing/2014/main" id="{63752BF7-E3A3-2D6A-4CCA-A6E14BEC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77" y="49936"/>
            <a:ext cx="2308646" cy="1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D7DCC00-6DF0-4A3E-9A4D-8D949D1B1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83" y="1157615"/>
            <a:ext cx="79390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ASSOCIAZIONE PER LA RIGENERAZIONE DEL TERRITORIO NEL MONTIFERRU E IL RESTAURO DEL PAESAGGIO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“ASSOCIAZIONE MONTIFERRU”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 descr="Immagine che contiene cielo, esterni, campo, pianta&#10;&#10;Descrizione generata automaticamente">
            <a:extLst>
              <a:ext uri="{FF2B5EF4-FFF2-40B4-BE49-F238E27FC236}">
                <a16:creationId xmlns:a16="http://schemas.microsoft.com/office/drawing/2014/main" id="{202989A3-C920-AF79-F229-1E2E47B45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8" y="1844824"/>
            <a:ext cx="4248000" cy="3186000"/>
          </a:xfrm>
          <a:prstGeom prst="rect">
            <a:avLst/>
          </a:prstGeom>
        </p:spPr>
      </p:pic>
      <p:pic>
        <p:nvPicPr>
          <p:cNvPr id="8" name="Immagine 7" descr="Immagine che contiene esterni, terra, roccia, natura&#10;&#10;Descrizione generata automaticamente">
            <a:extLst>
              <a:ext uri="{FF2B5EF4-FFF2-40B4-BE49-F238E27FC236}">
                <a16:creationId xmlns:a16="http://schemas.microsoft.com/office/drawing/2014/main" id="{EC630EEE-C8FA-1A84-B09A-760EB8D50A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6"/>
          <a:stretch/>
        </p:blipFill>
        <p:spPr>
          <a:xfrm>
            <a:off x="4932040" y="2522412"/>
            <a:ext cx="3666649" cy="3464428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033012C4-F1F2-5A90-D80B-E6C38B3BF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89" y="5373450"/>
            <a:ext cx="4248000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tabLst>
                <a:tab pos="2295525" algn="ctr"/>
                <a:tab pos="4589860" algn="r"/>
              </a:tabLst>
            </a:pPr>
            <a:r>
              <a:rPr lang="it-IT" alt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Oleastro millenario di Cuglieri : quello che resta dopo l’incendio del 24 luglio 2021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91247E2-5398-ACD2-0BCB-274A2E03A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243" y="6030078"/>
            <a:ext cx="4619237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tabLst>
                <a:tab pos="2295525" algn="ctr"/>
                <a:tab pos="4589860" algn="r"/>
              </a:tabLst>
            </a:pPr>
            <a:r>
              <a:rPr lang="it-IT" altLang="it-IT" dirty="0">
                <a:latin typeface="Calibri" panose="020F0502020204030204" pitchFamily="34" charset="0"/>
                <a:cs typeface="Times New Roman" panose="02020603050405020304" pitchFamily="18" charset="0"/>
              </a:rPr>
              <a:t>Oleastro millenario di Cuglieri : i polloni della rinascita nati nella ceppaia</a:t>
            </a:r>
          </a:p>
        </p:txBody>
      </p:sp>
    </p:spTree>
    <p:extLst>
      <p:ext uri="{BB962C8B-B14F-4D97-AF65-F5344CB8AC3E}">
        <p14:creationId xmlns:p14="http://schemas.microsoft.com/office/powerpoint/2010/main" val="13163887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755576" y="1772816"/>
            <a:ext cx="7632848" cy="443198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R="179705" algn="just">
              <a:spcAft>
                <a:spcPts val="600"/>
              </a:spcAft>
            </a:pP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L’Associazione ha organizzato un’attività formativa tenuta a Cuglieri per operatori olivicoli e </a:t>
            </a:r>
            <a:r>
              <a:rPr lang="it-IT" sz="2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oleotecnici</a:t>
            </a: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per parlare di: </a:t>
            </a:r>
          </a:p>
          <a:p>
            <a:pPr marL="342900" marR="179705" indent="-342900" algn="just">
              <a:spcAft>
                <a:spcPts val="600"/>
              </a:spcAft>
              <a:buFontTx/>
              <a:buChar char="-"/>
            </a:pP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principi di olivicoltura</a:t>
            </a:r>
          </a:p>
          <a:p>
            <a:pPr marL="342900" marR="179705" indent="-342900" algn="just">
              <a:spcAft>
                <a:spcPts val="600"/>
              </a:spcAft>
              <a:buFontTx/>
              <a:buChar char="-"/>
            </a:pPr>
            <a:r>
              <a:rPr lang="it-IT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tecnologia di estrazione </a:t>
            </a:r>
          </a:p>
          <a:p>
            <a:pPr marL="342900" marR="179705" indent="-342900" algn="just">
              <a:spcAft>
                <a:spcPts val="600"/>
              </a:spcAft>
              <a:buFontTx/>
              <a:buChar char="-"/>
            </a:pPr>
            <a:r>
              <a:rPr lang="it-IT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it-IT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nalisi sensoriale oli vergini di oliva</a:t>
            </a:r>
          </a:p>
          <a:p>
            <a:pPr marL="342900" marR="179705" indent="-342900" algn="just">
              <a:spcAft>
                <a:spcPts val="600"/>
              </a:spcAft>
              <a:buFontTx/>
              <a:buChar char="-"/>
            </a:pPr>
            <a:r>
              <a:rPr lang="it-IT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valorizzazione degli oli di alta qualità</a:t>
            </a:r>
            <a:endParaRPr lang="it-IT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179705" indent="-342900" algn="just">
              <a:spcAft>
                <a:spcPts val="600"/>
              </a:spcAft>
              <a:buFontTx/>
              <a:buChar char="-"/>
            </a:pPr>
            <a:r>
              <a:rPr lang="it-IT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interventi negli oliveti danneggiati dall’incendio</a:t>
            </a:r>
          </a:p>
          <a:p>
            <a:pPr marL="342900" marR="179705" indent="-342900" algn="just">
              <a:spcAft>
                <a:spcPts val="600"/>
              </a:spcAft>
              <a:buFontTx/>
              <a:buChar char="-"/>
            </a:pPr>
            <a:endParaRPr lang="it-IT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Immagine 15">
            <a:extLst>
              <a:ext uri="{FF2B5EF4-FFF2-40B4-BE49-F238E27FC236}">
                <a16:creationId xmlns:a16="http://schemas.microsoft.com/office/drawing/2014/main" id="{63752BF7-E3A3-2D6A-4CCA-A6E14BEC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77" y="49936"/>
            <a:ext cx="2308646" cy="1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D7DCC00-6DF0-4A3E-9A4D-8D949D1B1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83" y="1157615"/>
            <a:ext cx="79390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ASSOCIAZIONE PER LA RIGENERAZIONE DEL TERRITORIO NEL MONTIFERRU E IL RESTAURO DEL PAESAGGIO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alt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“ASSOCIAZIONE MONTIFERRU”</a:t>
            </a:r>
            <a:endParaRPr kumimoji="0" lang="it-IT" altLang="it-IT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5665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602483" y="1772814"/>
            <a:ext cx="8092125" cy="4680000"/>
          </a:xfrm>
          <a:prstGeom prst="rect">
            <a:avLst/>
          </a:prstGeom>
          <a:solidFill>
            <a:srgbClr val="D7F1D5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- OLIVETI NON RECUPERABILI DA REIMPIANTARE (circa 180 Ha)</a:t>
            </a:r>
            <a:endParaRPr lang="it-IT" sz="2000" kern="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Pulizia oliveti con rimozione alberi tramite taglio, sradicamento ceppaie, </a:t>
            </a:r>
            <a:r>
              <a:rPr lang="it-IT" sz="2000" b="1" kern="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cippatura</a:t>
            </a: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eseguita in loco;</a:t>
            </a:r>
            <a:endParaRPr lang="it-IT" sz="2000" kern="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Sistemazione idraulica superficiale, </a:t>
            </a:r>
            <a:r>
              <a:rPr lang="it-IT" sz="2000" b="1" kern="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ripperatura</a:t>
            </a: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scasso, concimazione di fondo, aratura superficiale, erpicatura, tracciamento sesti d’impianto;</a:t>
            </a:r>
            <a:endParaRPr lang="it-IT" sz="2000" kern="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Impianto d’irrigazione (possibilmente sub-irrigazione);</a:t>
            </a:r>
            <a:endParaRPr lang="it-IT" sz="2000" kern="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Fornitura e messa a dimora piantine di olivo di 1-2 anni, eseguita con trivella, con tutori di sostegno;</a:t>
            </a:r>
            <a:endParaRPr lang="it-IT" sz="2000" kern="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Approvvigionamento idrico mediante trivellazione, rivestimento pozzo, completo di pompa sommersa per sollevamento acqua, vasconi di raccolta;</a:t>
            </a:r>
            <a:endParaRPr lang="it-IT" sz="2000" kern="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Recinzione con recupero muretti a secco </a:t>
            </a:r>
            <a:endParaRPr lang="it-IT" sz="2000" kern="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Immagine 15">
            <a:extLst>
              <a:ext uri="{FF2B5EF4-FFF2-40B4-BE49-F238E27FC236}">
                <a16:creationId xmlns:a16="http://schemas.microsoft.com/office/drawing/2014/main" id="{63752BF7-E3A3-2D6A-4CCA-A6E14BEC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77" y="49936"/>
            <a:ext cx="2308646" cy="1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FD7DCC00-6DF0-4A3E-9A4D-8D949D1B1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49" y="1188392"/>
            <a:ext cx="802110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Interventi da effettuare negli oliveti danneggiati dall’incendio</a:t>
            </a:r>
            <a:endParaRPr kumimoji="0" lang="it-IT" alt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518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602483" y="1772815"/>
            <a:ext cx="8092125" cy="4716000"/>
          </a:xfrm>
          <a:prstGeom prst="rect">
            <a:avLst/>
          </a:prstGeom>
          <a:solidFill>
            <a:srgbClr val="D7F1D5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- OLIVETI DANNEGGIATI RECUPERABILI (circa 450 Ha)</a:t>
            </a:r>
            <a:endParaRPr lang="it-IT" sz="2000" kern="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Pulizia oliveti con potatura piante, rimozione rami danneggiati ed eventuale capitozzatura, </a:t>
            </a:r>
            <a:r>
              <a:rPr lang="it-IT" sz="2000" b="1" kern="5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cippatura</a:t>
            </a: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eseguita in loco;</a:t>
            </a:r>
            <a:endParaRPr lang="it-IT" sz="2000" kern="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Scelta polloni da allevare per successiva operazione di innesto;</a:t>
            </a:r>
            <a:endParaRPr lang="it-IT" sz="2000" kern="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Sistemazione idraulica superficiale, concimazione, aratura superficiale, erpicatura;</a:t>
            </a:r>
            <a:endParaRPr lang="it-IT" sz="2000" kern="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Impianto d’irrigazione (possibilmente sub-irrigazione)</a:t>
            </a:r>
            <a:endParaRPr lang="it-IT" sz="2000" kern="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Fornitura e messa a dimora piantine di olivo di 1-2 anni, eseguita con trivella, con tutori di sostegno, per copertura fallanze;</a:t>
            </a:r>
            <a:endParaRPr lang="it-IT" sz="2000" kern="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Approvvigionamento idrico mediante trivellazione, rivestimento pozzo, completo di pompa sommersa per sollevamento acqua, vasconi di raccolta;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t-IT" sz="2000" b="1" kern="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Recinzione con recupero muretti a secco </a:t>
            </a:r>
            <a:endParaRPr lang="it-IT" sz="2000" kern="50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Immagine 15">
            <a:extLst>
              <a:ext uri="{FF2B5EF4-FFF2-40B4-BE49-F238E27FC236}">
                <a16:creationId xmlns:a16="http://schemas.microsoft.com/office/drawing/2014/main" id="{63752BF7-E3A3-2D6A-4CCA-A6E14BEC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77" y="49936"/>
            <a:ext cx="2308646" cy="1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4296C1A-827A-7753-89F8-28D5A20A9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49" y="1188392"/>
            <a:ext cx="802110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Interventi da effettuare negli oliveti danneggiati dall’incendio</a:t>
            </a:r>
            <a:endParaRPr kumimoji="0" lang="it-IT" altLang="it-IT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3366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/>
          <p:cNvSpPr/>
          <p:nvPr/>
        </p:nvSpPr>
        <p:spPr>
          <a:xfrm>
            <a:off x="467544" y="1700806"/>
            <a:ext cx="8208912" cy="43528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600"/>
              </a:spcAft>
            </a:pPr>
            <a:r>
              <a:rPr lang="it-IT" sz="2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Un’altra azione da attuare per valorizzare le produzioni del territorio sono: </a:t>
            </a:r>
          </a:p>
          <a:p>
            <a:pPr marL="457200" indent="-4572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dare</a:t>
            </a:r>
            <a:r>
              <a:rPr lang="it-IT" sz="28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il 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giusto valore al cibo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(puntando su alta qualità)</a:t>
            </a:r>
          </a:p>
          <a:p>
            <a:pPr marL="457200" indent="-4572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rispettare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produttori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(con giusta remunerazione) </a:t>
            </a:r>
          </a:p>
          <a:p>
            <a:pPr marL="457200" indent="-4572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salvaguardare</a:t>
            </a:r>
            <a:r>
              <a:rPr lang="it-IT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ambiente e ecosistemi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457200" indent="-457200" algn="just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conservare i </a:t>
            </a:r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saperi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delle</a:t>
            </a: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tradizioni locali</a:t>
            </a:r>
          </a:p>
          <a:p>
            <a:pPr marL="914400" lvl="1" indent="-457200" algn="just">
              <a:lnSpc>
                <a:spcPct val="130000"/>
              </a:lnSpc>
              <a:spcAft>
                <a:spcPts val="600"/>
              </a:spcAft>
              <a:buFontTx/>
              <a:buChar char="-"/>
            </a:pPr>
            <a:endParaRPr lang="it-IT" sz="28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BE7986-5735-4CC9-9AE2-1A0610531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5" name="Immagine 15">
            <a:extLst>
              <a:ext uri="{FF2B5EF4-FFF2-40B4-BE49-F238E27FC236}">
                <a16:creationId xmlns:a16="http://schemas.microsoft.com/office/drawing/2014/main" id="{1EB3A5C3-88CE-674B-6758-E0402D3C6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677" y="49936"/>
            <a:ext cx="2308646" cy="1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91B1B5-0B3B-685F-D873-FF92322E4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5049" y="1249948"/>
            <a:ext cx="27739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6119813" algn="r"/>
              </a:tabLst>
            </a:pP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“ASSOCIAZIONE MONTIFERRU”</a:t>
            </a:r>
            <a:endParaRPr kumimoji="0" lang="it-IT" alt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611560" y="1052736"/>
            <a:ext cx="7992888" cy="2400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fare:</a:t>
            </a:r>
          </a:p>
          <a:p>
            <a:pPr marL="457200" indent="-4572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tutelare la biodiversità</a:t>
            </a:r>
          </a:p>
          <a:p>
            <a:pPr marL="457200" indent="-4572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promuovere un’agricoltura familiare</a:t>
            </a:r>
          </a:p>
          <a:p>
            <a:pPr marL="457200" indent="-4572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scegliere metodi di coltivazione più sostenibile,</a:t>
            </a:r>
          </a:p>
          <a:p>
            <a:pPr marL="457200" indent="-45720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trasformare artigianalmente le produzioni  </a:t>
            </a:r>
          </a:p>
        </p:txBody>
      </p:sp>
      <p:pic>
        <p:nvPicPr>
          <p:cNvPr id="6" name="Immagine 15">
            <a:extLst>
              <a:ext uri="{FF2B5EF4-FFF2-40B4-BE49-F238E27FC236}">
                <a16:creationId xmlns:a16="http://schemas.microsoft.com/office/drawing/2014/main" id="{A1CE29A7-8C93-A859-C872-9BC45D025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94" y="0"/>
            <a:ext cx="1946411" cy="109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0105737-7EAB-FF64-0B93-C14E4B836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563" y="3453393"/>
            <a:ext cx="4148874" cy="354648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31621" t="21519" r="37239" b="48421"/>
          <a:stretch/>
        </p:blipFill>
        <p:spPr>
          <a:xfrm>
            <a:off x="327061" y="2924944"/>
            <a:ext cx="5364475" cy="298229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65468" t="3125" r="16137" b="47669"/>
          <a:stretch/>
        </p:blipFill>
        <p:spPr>
          <a:xfrm>
            <a:off x="5828199" y="1412776"/>
            <a:ext cx="2920265" cy="449888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Immagine 15">
            <a:extLst>
              <a:ext uri="{FF2B5EF4-FFF2-40B4-BE49-F238E27FC236}">
                <a16:creationId xmlns:a16="http://schemas.microsoft.com/office/drawing/2014/main" id="{C3880A9D-089D-2E0E-78CD-9D005E417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38" y="0"/>
            <a:ext cx="2385523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73D07E9-CF85-1E80-9538-1238D81661C6}"/>
              </a:ext>
            </a:extLst>
          </p:cNvPr>
          <p:cNvSpPr txBox="1"/>
          <p:nvPr/>
        </p:nvSpPr>
        <p:spPr>
          <a:xfrm>
            <a:off x="611560" y="1484784"/>
            <a:ext cx="46219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Il Pianeta vive se conserviamo </a:t>
            </a:r>
          </a:p>
          <a:p>
            <a:pPr algn="ctr"/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</a:t>
            </a:r>
            <a:r>
              <a:rPr lang="it-IT" sz="28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sità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3753</TotalTime>
  <Words>1324</Words>
  <Application>Microsoft Office PowerPoint</Application>
  <PresentationFormat>Presentazione su schermo (4:3)</PresentationFormat>
  <Paragraphs>129</Paragraphs>
  <Slides>24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Pietro Paolo</dc:creator>
  <cp:lastModifiedBy>Pietro Paolo Arca</cp:lastModifiedBy>
  <cp:revision>259</cp:revision>
  <dcterms:created xsi:type="dcterms:W3CDTF">2015-01-10T07:04:09Z</dcterms:created>
  <dcterms:modified xsi:type="dcterms:W3CDTF">2022-07-04T22:30:43Z</dcterms:modified>
</cp:coreProperties>
</file>