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9" r:id="rId3"/>
    <p:sldId id="264" r:id="rId4"/>
    <p:sldId id="265" r:id="rId5"/>
    <p:sldId id="263" r:id="rId6"/>
    <p:sldId id="267" r:id="rId7"/>
    <p:sldId id="268" r:id="rId8"/>
    <p:sldId id="269" r:id="rId9"/>
    <p:sldId id="271" r:id="rId10"/>
    <p:sldId id="270" r:id="rId11"/>
    <p:sldId id="273" r:id="rId12"/>
    <p:sldId id="272" r:id="rId13"/>
    <p:sldId id="275" r:id="rId14"/>
    <p:sldId id="274" r:id="rId15"/>
    <p:sldId id="277" r:id="rId16"/>
    <p:sldId id="276" r:id="rId17"/>
    <p:sldId id="278" r:id="rId1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72" autoAdjust="0"/>
    <p:restoredTop sz="94776" autoAdjust="0"/>
  </p:normalViewPr>
  <p:slideViewPr>
    <p:cSldViewPr>
      <p:cViewPr>
        <p:scale>
          <a:sx n="89" d="100"/>
          <a:sy n="89" d="100"/>
        </p:scale>
        <p:origin x="-61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CD4E0D1-9590-4AE3-A620-5F3D1D67CCDD}" type="datetimeFigureOut">
              <a:rPr lang="it-IT"/>
              <a:pPr>
                <a:defRPr/>
              </a:pPr>
              <a:t>28/11/2018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4206407-9A6B-4213-AF9B-2AE2D222B0E9}" type="slidenum">
              <a:rPr lang="it-IT"/>
              <a:pPr>
                <a:defRPr/>
              </a:pPr>
              <a:t>‹N›</a:t>
            </a:fld>
            <a:endParaRPr lang="it-IT"/>
          </a:p>
        </p:txBody>
      </p:sp>
    </p:spTree>
    <p:extLst>
      <p:ext uri="{BB962C8B-B14F-4D97-AF65-F5344CB8AC3E}">
        <p14:creationId xmlns:p14="http://schemas.microsoft.com/office/powerpoint/2010/main" val="226874177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74BF58F-A9D2-4BC5-BFF6-3F2EB05AA92B}" type="datetimeFigureOut">
              <a:rPr lang="it-IT"/>
              <a:pPr>
                <a:defRPr/>
              </a:pPr>
              <a:t>28/11/2018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C740819-419C-4486-8B0B-556FD7AB108E}" type="slidenum">
              <a:rPr lang="it-IT"/>
              <a:pPr>
                <a:defRPr/>
              </a:pPr>
              <a:t>‹N›</a:t>
            </a:fld>
            <a:endParaRPr lang="it-IT"/>
          </a:p>
        </p:txBody>
      </p:sp>
    </p:spTree>
    <p:extLst>
      <p:ext uri="{BB962C8B-B14F-4D97-AF65-F5344CB8AC3E}">
        <p14:creationId xmlns:p14="http://schemas.microsoft.com/office/powerpoint/2010/main" val="172636912"/>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19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81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1F87B2-8170-4A03-8672-E534FD741DAD}" type="slidenum">
              <a:rPr lang="it-IT"/>
              <a:pPr fontAlgn="base">
                <a:spcBef>
                  <a:spcPct val="0"/>
                </a:spcBef>
                <a:spcAft>
                  <a:spcPct val="0"/>
                </a:spcAft>
              </a:pPr>
              <a:t>1</a:t>
            </a:fld>
            <a:endParaRPr lang="it-IT"/>
          </a:p>
        </p:txBody>
      </p:sp>
      <p:sp>
        <p:nvSpPr>
          <p:cNvPr id="8197"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it-IT"/>
          </a:p>
        </p:txBody>
      </p:sp>
      <p:sp>
        <p:nvSpPr>
          <p:cNvPr id="8198" name="Segnaposto intestazione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it-IT"/>
          </a:p>
        </p:txBody>
      </p:sp>
    </p:spTree>
    <p:extLst>
      <p:ext uri="{BB962C8B-B14F-4D97-AF65-F5344CB8AC3E}">
        <p14:creationId xmlns:p14="http://schemas.microsoft.com/office/powerpoint/2010/main" val="4043549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piè di pagina 4"/>
          <p:cNvSpPr>
            <a:spLocks noGrp="1"/>
          </p:cNvSpPr>
          <p:nvPr>
            <p:ph type="ftr" sz="quarter" idx="10"/>
          </p:nvPr>
        </p:nvSpPr>
        <p:spPr/>
        <p:txBody>
          <a:bodyPr/>
          <a:lstStyle>
            <a:lvl1pPr>
              <a:defRPr dirty="0"/>
            </a:lvl1pPr>
          </a:lstStyle>
          <a:p>
            <a:pPr>
              <a:defRPr/>
            </a:pP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7E199C1-C515-44FD-8709-698D7EC22079}" type="datetime1">
              <a:rPr lang="it-IT"/>
              <a:pPr>
                <a:defRPr/>
              </a:pPr>
              <a:t>28/11/2018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5153633-7447-4DA9-8629-1765F82ECE54}"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5496E4D-D8B9-438C-9F53-51A5EB6C34DC}" type="datetime1">
              <a:rPr lang="it-IT"/>
              <a:pPr>
                <a:defRPr/>
              </a:pPr>
              <a:t>28/11/2018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B043ED8-EEE5-4B7F-B851-C64BF26DF460}"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11773CC-929F-4F2A-9A7E-1DA51A8B287E}" type="datetime1">
              <a:rPr lang="it-IT"/>
              <a:pPr>
                <a:defRPr/>
              </a:pPr>
              <a:t>28/11/2018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5189815-5A72-49DE-8080-44EB505FBB0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1026" name="Picture 2" descr="C:\Users\tecnico_6\Desktop\logo-pomarittimo.png"/>
          <p:cNvPicPr>
            <a:picLocks noChangeAspect="1" noChangeArrowheads="1"/>
          </p:cNvPicPr>
          <p:nvPr userDrawn="1"/>
        </p:nvPicPr>
        <p:blipFill>
          <a:blip r:embed="rId2" cstate="print"/>
          <a:srcRect/>
          <a:stretch>
            <a:fillRect/>
          </a:stretch>
        </p:blipFill>
        <p:spPr bwMode="auto">
          <a:xfrm>
            <a:off x="0" y="5674766"/>
            <a:ext cx="3571900" cy="1183234"/>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AA5BE9A-9780-4327-B2D5-D83EDA341ECF}" type="datetime1">
              <a:rPr lang="it-IT"/>
              <a:pPr>
                <a:defRPr/>
              </a:pPr>
              <a:t>28/11/2018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A20E3B5-C5E7-43EE-9500-4EA13528950F}"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DFCE614-81F4-47E5-8C68-4738946A7862}" type="datetime1">
              <a:rPr lang="it-IT"/>
              <a:pPr>
                <a:defRPr/>
              </a:pPr>
              <a:t>28/11/2018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E1C0543-E79C-4EC6-8A67-BEAE59303538}"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C1EEBA9-1F4E-4F18-8DCA-6C34E181154B}" type="datetime1">
              <a:rPr lang="it-IT"/>
              <a:pPr>
                <a:defRPr/>
              </a:pPr>
              <a:t>28/11/2018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94033FB-0AFA-4F2B-A051-07B8716358F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C30882D-E747-4992-8326-68D034183E78}" type="datetime1">
              <a:rPr lang="it-IT"/>
              <a:pPr>
                <a:defRPr/>
              </a:pPr>
              <a:t>28/11/2018</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547F353-6A14-434C-B4DC-1CC67E028675}"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3E884E5-3824-429A-9727-91D622D42435}" type="datetime1">
              <a:rPr lang="it-IT"/>
              <a:pPr>
                <a:defRPr/>
              </a:pPr>
              <a:t>28/11/2018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6227FD1-2D9C-4DC8-9317-94F952B3F6CA}"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38457AA-1F4F-4497-A518-A534778ECDF7}" type="datetime1">
              <a:rPr lang="it-IT"/>
              <a:pPr>
                <a:defRPr/>
              </a:pPr>
              <a:t>28/11/2018</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CDA49ED-08EC-47E4-B93E-DEA1C21B2BE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A757C96-9FBB-4A4E-A4F7-496320F8A3FE}" type="datetime1">
              <a:rPr lang="it-IT"/>
              <a:pPr>
                <a:defRPr/>
              </a:pPr>
              <a:t>28/11/2018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7101847-7FA4-4EC3-9962-8ECFF7657286}"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FE10FA0-D814-404E-AC6F-426E42FBDECC}" type="datetime1">
              <a:rPr lang="it-IT"/>
              <a:pPr>
                <a:defRPr/>
              </a:pPr>
              <a:t>28/11/2018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A9BE23F-25A4-4BB5-891B-B2CB0A949BA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3793" y="1340768"/>
            <a:ext cx="8858250" cy="815177"/>
          </a:xfrm>
        </p:spPr>
        <p:txBody>
          <a:bodyPr rtlCol="0">
            <a:normAutofit/>
          </a:bodyPr>
          <a:lstStyle/>
          <a:p>
            <a:pPr fontAlgn="auto">
              <a:spcAft>
                <a:spcPts val="0"/>
              </a:spcAft>
              <a:defRPr/>
            </a:pPr>
            <a:r>
              <a:rPr lang="it-IT" sz="3200" b="1" cap="small"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PROMETEA</a:t>
            </a:r>
            <a:endParaRPr lang="it-IT" sz="3200" b="1"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099" name="Sottotitolo 2"/>
          <p:cNvSpPr>
            <a:spLocks noGrp="1"/>
          </p:cNvSpPr>
          <p:nvPr>
            <p:ph type="subTitle" idx="1"/>
          </p:nvPr>
        </p:nvSpPr>
        <p:spPr>
          <a:xfrm>
            <a:off x="555234" y="2420888"/>
            <a:ext cx="8286750" cy="648072"/>
          </a:xfrm>
        </p:spPr>
        <p:txBody>
          <a:bodyPr/>
          <a:lstStyle/>
          <a:p>
            <a:r>
              <a:rPr lang="it-IT" sz="1800"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T4.1.3 </a:t>
            </a:r>
            <a:r>
              <a:rPr lang="it-IT" sz="18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Percorso di Progettazione partecipata transfrontaliera su modello Scuola Estiva</a:t>
            </a:r>
          </a:p>
          <a:p>
            <a:endParaRPr lang="it-IT" sz="1600" dirty="0" smtClean="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r>
              <a:rPr lang="it-IT" sz="2000" dirty="0" smtClean="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“Percorsi </a:t>
            </a:r>
            <a:r>
              <a:rPr lang="it-IT" sz="20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agro-turistici nelle aree interne e costiere della </a:t>
            </a:r>
            <a:r>
              <a:rPr lang="it-IT" sz="2000" dirty="0" smtClean="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Sardegna” </a:t>
            </a:r>
          </a:p>
          <a:p>
            <a:endParaRPr lang="it-IT" sz="900" b="1" dirty="0" smtClean="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r>
              <a:rPr lang="it-IT" sz="1800" b="1" dirty="0" smtClean="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Erika </a:t>
            </a:r>
            <a:r>
              <a:rPr lang="it-IT"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Sois </a:t>
            </a:r>
            <a:r>
              <a:rPr lang="it-IT" sz="1800" b="1" dirty="0" smtClean="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-DISSI </a:t>
            </a:r>
            <a:r>
              <a:rPr lang="it-IT" sz="1800" b="1" dirty="0" err="1" smtClean="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UniCa</a:t>
            </a:r>
            <a:endParaRPr lang="it-IT"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endParaRPr lang="it-IT" sz="2000" dirty="0" smtClean="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21" name="Picture 9" descr="Z:\PROGETTI_EUROPEI\TRIG-EAU\loghi_partner\Logo_unige_.jpeg"/>
          <p:cNvPicPr>
            <a:picLocks noChangeAspect="1" noChangeArrowheads="1"/>
          </p:cNvPicPr>
          <p:nvPr/>
        </p:nvPicPr>
        <p:blipFill>
          <a:blip r:embed="rId3" cstate="print"/>
          <a:stretch>
            <a:fillRect/>
          </a:stretch>
        </p:blipFill>
        <p:spPr bwMode="auto">
          <a:xfrm>
            <a:off x="-12063526" y="-6348482"/>
            <a:ext cx="804796" cy="490542"/>
          </a:xfrm>
          <a:prstGeom prst="rect">
            <a:avLst/>
          </a:prstGeom>
          <a:noFill/>
        </p:spPr>
      </p:pic>
      <p:sp>
        <p:nvSpPr>
          <p:cNvPr id="18" name="Sottotitolo 2"/>
          <p:cNvSpPr txBox="1">
            <a:spLocks/>
          </p:cNvSpPr>
          <p:nvPr/>
        </p:nvSpPr>
        <p:spPr bwMode="auto">
          <a:xfrm>
            <a:off x="1710277" y="4418359"/>
            <a:ext cx="5976664" cy="343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27 - 30  Novembre  2018  Seneghe /Alghero</a:t>
            </a:r>
          </a:p>
        </p:txBody>
      </p:sp>
      <p:sp>
        <p:nvSpPr>
          <p:cNvPr id="19" name="Sottotitolo 2"/>
          <p:cNvSpPr txBox="1">
            <a:spLocks/>
          </p:cNvSpPr>
          <p:nvPr/>
        </p:nvSpPr>
        <p:spPr bwMode="auto">
          <a:xfrm>
            <a:off x="5017633" y="509463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                La </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Sottotitolo 2"/>
          <p:cNvSpPr txBox="1">
            <a:spLocks/>
          </p:cNvSpPr>
          <p:nvPr/>
        </p:nvSpPr>
        <p:spPr bwMode="auto">
          <a:xfrm>
            <a:off x="346549" y="1988840"/>
            <a:ext cx="8286750"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t-IT" sz="2200" b="1" i="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PROmozione </a:t>
            </a:r>
            <a:r>
              <a:rPr lang="it-IT" sz="2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della Multifunzionalità </a:t>
            </a:r>
            <a:r>
              <a:rPr lang="it-IT" sz="2200" b="1"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dEl</a:t>
            </a:r>
            <a:r>
              <a:rPr lang="it-IT" sz="22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it-IT" sz="2200" b="1" i="1" dirty="0" err="1" smtClean="0">
                <a:solidFill>
                  <a:schemeClr val="tx1"/>
                </a:solidFill>
                <a:latin typeface="Open Sans" panose="020B0606030504020204" pitchFamily="34" charset="0"/>
                <a:ea typeface="Open Sans" panose="020B0606030504020204" pitchFamily="34" charset="0"/>
                <a:cs typeface="Open Sans" panose="020B0606030504020204" pitchFamily="34" charset="0"/>
              </a:rPr>
              <a:t>seTtorE</a:t>
            </a:r>
            <a:r>
              <a:rPr lang="it-IT" sz="2200" b="1" i="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Agro-turistico</a:t>
            </a:r>
          </a:p>
          <a:p>
            <a:endParaRPr lang="it-IT" sz="2800" b="1" i="1"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Y:\Pole Cooperation\Projets en cours\4. PROMETEA\2. Communication\Loghi_partner\AVITEM_COMPLET_FR_B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3461" y="5661248"/>
            <a:ext cx="1171330" cy="7813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Y:\Pole Cooperation\Projets en cours\4. PROMETEA\2. Communication\Loghi_partner\Laore Bilingu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5733256"/>
            <a:ext cx="874426" cy="8538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Pole Cooperation\Projets en cours\4. PROMETEA\2. Communication\Loghi_partner\QUIN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5733256"/>
            <a:ext cx="1672010" cy="5106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Pole Cooperation\Projets en cours\4. PROMETEA\2. Communication\Loghi_partner\Ajacci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5733256"/>
            <a:ext cx="786382" cy="9113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Y:\Pole Cooperation\Projets en cours\4. PROMETEA\2. Communication\Loghi_partner\Sassar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0262" y="5733256"/>
            <a:ext cx="954871" cy="95487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Y:\Pole Cooperation\Projets en cours\4. PROMETEA\2. Communication\Loghi_partner\Regione_Toscana - copi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9637" y="5805264"/>
            <a:ext cx="545409" cy="9094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Y:\Pole Cooperation\Projets en cours\4. PROMETEA\2. Communication\PROMETEA - logo Version Final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1416" y="548680"/>
            <a:ext cx="3639393"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10/17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0974" y="1"/>
            <a:ext cx="1253026" cy="11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438872" y="124611"/>
            <a:ext cx="7517504" cy="1047979"/>
          </a:xfrm>
          <a:prstGeom prst="rect">
            <a:avLst/>
          </a:prstGeom>
          <a:noFill/>
        </p:spPr>
        <p:txBody>
          <a:bodyPr wrap="square" rtlCol="0">
            <a:spAutoFit/>
          </a:bodyPr>
          <a:lstStyle/>
          <a:p>
            <a:pPr algn="ctr">
              <a:lnSpc>
                <a:spcPct val="115000"/>
              </a:lnSpc>
              <a:spcAft>
                <a:spcPts val="1000"/>
              </a:spcAft>
            </a:pPr>
            <a:r>
              <a:rPr lang="it-IT" b="1" dirty="0">
                <a:solidFill>
                  <a:srgbClr val="C00000"/>
                </a:solidFill>
                <a:latin typeface="Open Sans" panose="020B0606030504020204" pitchFamily="34" charset="0"/>
                <a:ea typeface="Open Sans" panose="020B0606030504020204" pitchFamily="34" charset="0"/>
                <a:cs typeface="Open Sans" panose="020B0606030504020204" pitchFamily="34" charset="0"/>
              </a:rPr>
              <a:t>Sulla base dei profili aziendali emersi, le strategie e le azioni più importanti </a:t>
            </a:r>
            <a:r>
              <a:rPr lang="it-IT"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per </a:t>
            </a:r>
            <a:r>
              <a:rPr lang="it-IT" b="1" dirty="0">
                <a:solidFill>
                  <a:srgbClr val="C00000"/>
                </a:solidFill>
                <a:latin typeface="Open Sans" panose="020B0606030504020204" pitchFamily="34" charset="0"/>
                <a:ea typeface="Open Sans" panose="020B0606030504020204" pitchFamily="34" charset="0"/>
                <a:cs typeface="Open Sans" panose="020B0606030504020204" pitchFamily="34" charset="0"/>
              </a:rPr>
              <a:t>lo sviluppo di nuove forme di accoglienza agrituristica nella NURRA passano attraverso la centralità di tre punti focali.</a:t>
            </a:r>
            <a:endParaRPr lang="it-IT"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44" y="1196753"/>
            <a:ext cx="3826980" cy="419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428" y="1153738"/>
            <a:ext cx="4378028" cy="473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473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11/17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4267211" y="588519"/>
            <a:ext cx="3401133" cy="1569660"/>
          </a:xfrm>
          <a:prstGeom prst="rect">
            <a:avLst/>
          </a:prstGeom>
          <a:noFill/>
        </p:spPr>
        <p:txBody>
          <a:bodyPr wrap="square" rtlCol="0">
            <a:spAutoFit/>
          </a:bodyPr>
          <a:lstStyle/>
          <a:p>
            <a:r>
              <a:rPr lang="it-IT" sz="1600" dirty="0">
                <a:latin typeface="Open Sans" panose="020B0606030504020204" pitchFamily="34" charset="0"/>
                <a:ea typeface="Open Sans" panose="020B0606030504020204" pitchFamily="34" charset="0"/>
                <a:cs typeface="Open Sans" panose="020B0606030504020204" pitchFamily="34" charset="0"/>
              </a:rPr>
              <a:t>Lo sviluppo delle visite guidate e dei pacchetti turistici nel territorio può avvenire soltanto incrementando i trasporti tra la città di Alghero e la zona interna della </a:t>
            </a:r>
            <a:r>
              <a:rPr lang="it-IT" sz="1600" dirty="0" err="1">
                <a:latin typeface="Open Sans" panose="020B0606030504020204" pitchFamily="34" charset="0"/>
                <a:ea typeface="Open Sans" panose="020B0606030504020204" pitchFamily="34" charset="0"/>
                <a:cs typeface="Open Sans" panose="020B0606030504020204" pitchFamily="34" charset="0"/>
              </a:rPr>
              <a:t>Nurra</a:t>
            </a:r>
            <a:r>
              <a:rPr lang="it-IT" sz="1600" dirty="0" smtClean="0">
                <a:latin typeface="Open Sans" panose="020B0606030504020204" pitchFamily="34" charset="0"/>
                <a:ea typeface="Open Sans" panose="020B0606030504020204" pitchFamily="34" charset="0"/>
                <a:cs typeface="Open Sans" panose="020B0606030504020204" pitchFamily="34" charset="0"/>
              </a:rPr>
              <a: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700" y="530224"/>
            <a:ext cx="3737510" cy="217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2"/>
          <p:cNvSpPr txBox="1"/>
          <p:nvPr/>
        </p:nvSpPr>
        <p:spPr>
          <a:xfrm>
            <a:off x="691146" y="2708919"/>
            <a:ext cx="7668796" cy="2746906"/>
          </a:xfrm>
          <a:prstGeom prst="rect">
            <a:avLst/>
          </a:prstGeom>
          <a:noFill/>
        </p:spPr>
        <p:txBody>
          <a:bodyPr wrap="square" rtlCol="0">
            <a:spAutoFit/>
          </a:bodyPr>
          <a:lstStyle/>
          <a:p>
            <a:r>
              <a:rPr lang="it-IT"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LETTURA FINALE:</a:t>
            </a:r>
          </a:p>
          <a:p>
            <a:endParaRPr lang="it-IT" sz="105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it-IT" sz="1600" dirty="0" smtClean="0">
                <a:latin typeface="Open Sans" panose="020B0606030504020204" pitchFamily="34" charset="0"/>
                <a:ea typeface="Open Sans" panose="020B0606030504020204" pitchFamily="34" charset="0"/>
                <a:cs typeface="Open Sans" panose="020B0606030504020204" pitchFamily="34" charset="0"/>
              </a:rPr>
              <a:t>L’idea </a:t>
            </a:r>
            <a:r>
              <a:rPr lang="it-IT" sz="1600" dirty="0">
                <a:latin typeface="Open Sans" panose="020B0606030504020204" pitchFamily="34" charset="0"/>
                <a:ea typeface="Open Sans" panose="020B0606030504020204" pitchFamily="34" charset="0"/>
                <a:cs typeface="Open Sans" panose="020B0606030504020204" pitchFamily="34" charset="0"/>
              </a:rPr>
              <a:t>sviluppata in modo condiviso è quella di costruire e promuovere percorsi turistici esperienziali integrati attraverso pacchetti incentivanti sostenibili che valorizzino il territorio nella sua globalità. Un territorio che non è rappresentato soltanto dal mare ma che si caratterizza per una certa continuità che deve essere tramandata al turista, integrando il sistema costiero e urbano, con il sistema rurale. I percorsi nascono e vengono pensati a partire dalle specificità del territorio, sia in termini naturalistici e ambientali </a:t>
            </a:r>
            <a:r>
              <a:rPr lang="it-IT" sz="1600" dirty="0" smtClean="0">
                <a:latin typeface="Open Sans" panose="020B0606030504020204" pitchFamily="34" charset="0"/>
                <a:ea typeface="Open Sans" panose="020B0606030504020204" pitchFamily="34" charset="0"/>
                <a:cs typeface="Open Sans" panose="020B0606030504020204" pitchFamily="34" charset="0"/>
              </a:rPr>
              <a:t>sia </a:t>
            </a:r>
            <a:r>
              <a:rPr lang="it-IT" sz="1600" dirty="0">
                <a:latin typeface="Open Sans" panose="020B0606030504020204" pitchFamily="34" charset="0"/>
                <a:ea typeface="Open Sans" panose="020B0606030504020204" pitchFamily="34" charset="0"/>
                <a:cs typeface="Open Sans" panose="020B0606030504020204" pitchFamily="34" charset="0"/>
              </a:rPr>
              <a:t>in termini di prodotto e specificità aziendale.</a:t>
            </a:r>
          </a:p>
          <a:p>
            <a:pPr algn="just"/>
            <a:endParaRPr lang="it-IT" sz="1600" dirty="0"/>
          </a:p>
        </p:txBody>
      </p:sp>
    </p:spTree>
    <p:extLst>
      <p:ext uri="{BB962C8B-B14F-4D97-AF65-F5344CB8AC3E}">
        <p14:creationId xmlns:p14="http://schemas.microsoft.com/office/powerpoint/2010/main" val="762771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12/17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
            <a:ext cx="1115616" cy="1065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2"/>
          <p:cNvSpPr txBox="1"/>
          <p:nvPr/>
        </p:nvSpPr>
        <p:spPr>
          <a:xfrm>
            <a:off x="179511" y="381385"/>
            <a:ext cx="2218901" cy="4770537"/>
          </a:xfrm>
          <a:prstGeom prst="rect">
            <a:avLst/>
          </a:prstGeom>
          <a:noFill/>
        </p:spPr>
        <p:txBody>
          <a:bodyPr wrap="square" rtlCol="0">
            <a:spAutoFit/>
          </a:bodyPr>
          <a:lstStyle/>
          <a:p>
            <a:pPr eaLnBrk="0" hangingPunct="0"/>
            <a:r>
              <a:rPr lang="it-IT"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CUGLIERI </a:t>
            </a:r>
            <a:r>
              <a:rPr lang="it-IT" sz="16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3</a:t>
            </a:r>
            <a:r>
              <a:rPr lang="it-IT"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Tema: </a:t>
            </a:r>
          </a:p>
          <a:p>
            <a:pPr eaLnBrk="0" hangingPunct="0"/>
            <a:r>
              <a:rPr lang="it-IT"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it-IT" sz="1600" b="1" i="1" dirty="0">
                <a:solidFill>
                  <a:srgbClr val="C00000"/>
                </a:solidFill>
                <a:latin typeface="Open Sans" panose="020B0606030504020204" pitchFamily="34" charset="0"/>
                <a:ea typeface="Open Sans" panose="020B0606030504020204" pitchFamily="34" charset="0"/>
                <a:cs typeface="Open Sans" panose="020B0606030504020204" pitchFamily="34" charset="0"/>
              </a:rPr>
              <a:t>Fare sistema nel settore agro-turistico</a:t>
            </a:r>
            <a:r>
              <a:rPr lang="it-IT"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endParaRPr lang="it-IT" sz="16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eaLnBrk="0" hangingPunct="0"/>
            <a:r>
              <a:rPr lang="it-IT" sz="1400" dirty="0" smtClean="0">
                <a:latin typeface="Open Sans" panose="020B0606030504020204" pitchFamily="34" charset="0"/>
                <a:ea typeface="Open Sans" panose="020B0606030504020204" pitchFamily="34" charset="0"/>
                <a:cs typeface="Open Sans" panose="020B0606030504020204" pitchFamily="34" charset="0"/>
              </a:rPr>
              <a:t>Il </a:t>
            </a:r>
            <a:r>
              <a:rPr lang="it-IT" sz="1400" dirty="0">
                <a:latin typeface="Open Sans" panose="020B0606030504020204" pitchFamily="34" charset="0"/>
                <a:ea typeface="Open Sans" panose="020B0606030504020204" pitchFamily="34" charset="0"/>
                <a:cs typeface="Open Sans" panose="020B0606030504020204" pitchFamily="34" charset="0"/>
              </a:rPr>
              <a:t>terzo tema ha permesso di mettere in squadra gli elementi e i punti emersi nel corso </a:t>
            </a:r>
            <a:r>
              <a:rPr lang="it-IT" sz="1400" dirty="0" smtClean="0">
                <a:latin typeface="Open Sans" panose="020B0606030504020204" pitchFamily="34" charset="0"/>
                <a:ea typeface="Open Sans" panose="020B0606030504020204" pitchFamily="34" charset="0"/>
                <a:cs typeface="Open Sans" panose="020B0606030504020204" pitchFamily="34" charset="0"/>
              </a:rPr>
              <a:t>dei </a:t>
            </a:r>
            <a:r>
              <a:rPr lang="it-IT" sz="1400" dirty="0">
                <a:latin typeface="Open Sans" panose="020B0606030504020204" pitchFamily="34" charset="0"/>
                <a:ea typeface="Open Sans" panose="020B0606030504020204" pitchFamily="34" charset="0"/>
                <a:cs typeface="Open Sans" panose="020B0606030504020204" pitchFamily="34" charset="0"/>
              </a:rPr>
              <a:t>primi due, (Tema 1: “Multifunzionalità -Innovazione e creazione di valore”; Tema 2: “Multifunzionalità -Turismo e Ambiente”) esplicitando più chiaramente quali di questi fossero attivabili per la identificazione/implementazione di percorsi eco-turistici sostenibili.</a:t>
            </a:r>
            <a:endParaRPr lang="it-IT" sz="1400" dirty="0" smtClean="0">
              <a:latin typeface="Open Sans" panose="020B0606030504020204" pitchFamily="34" charset="0"/>
              <a:ea typeface="Open Sans" panose="020B0606030504020204" pitchFamily="34" charset="0"/>
              <a:cs typeface="Open Sans" panose="020B0606030504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413" y="381385"/>
            <a:ext cx="5701992" cy="461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571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13/17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3832" y="1"/>
            <a:ext cx="1160167" cy="110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251520" y="119207"/>
            <a:ext cx="7668796" cy="924036"/>
          </a:xfrm>
          <a:prstGeom prst="rect">
            <a:avLst/>
          </a:prstGeom>
          <a:noFill/>
        </p:spPr>
        <p:txBody>
          <a:bodyPr wrap="square" rtlCol="0">
            <a:spAutoFit/>
          </a:bodyPr>
          <a:lstStyle/>
          <a:p>
            <a:pPr algn="ctr">
              <a:lnSpc>
                <a:spcPct val="115000"/>
              </a:lnSpc>
              <a:spcAft>
                <a:spcPts val="1000"/>
              </a:spcAft>
            </a:pPr>
            <a:r>
              <a:rPr lang="it-IT"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Sulla base dei profili aziendali emersi, le strategie e le azioni più importanti per lo sviluppo di nuove forme di accoglienza agrituristica nel MONTIFERRU -PLANARGIA -SINIS passano attraverso la centralità di tre tematiche emerse</a:t>
            </a:r>
            <a:endParaRPr lang="fr-FR" sz="1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92" y="1207926"/>
            <a:ext cx="4804807" cy="38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2"/>
          <p:cNvSpPr txBox="1"/>
          <p:nvPr/>
        </p:nvSpPr>
        <p:spPr>
          <a:xfrm>
            <a:off x="4988986" y="1207926"/>
            <a:ext cx="4032448" cy="4322915"/>
          </a:xfrm>
          <a:prstGeom prst="rect">
            <a:avLst/>
          </a:prstGeom>
          <a:noFill/>
        </p:spPr>
        <p:txBody>
          <a:bodyPr wrap="square" rtlCol="0">
            <a:spAutoFit/>
          </a:bodyPr>
          <a:lstStyle/>
          <a:p>
            <a:pPr algn="just">
              <a:lnSpc>
                <a:spcPct val="115000"/>
              </a:lnSpc>
              <a:spcAft>
                <a:spcPts val="1000"/>
              </a:spcAft>
            </a:pPr>
            <a:r>
              <a:rPr lang="it-IT" sz="1500" dirty="0" smtClean="0">
                <a:latin typeface="Open Sans" panose="020B0606030504020204" pitchFamily="34" charset="0"/>
                <a:ea typeface="Open Sans" panose="020B0606030504020204" pitchFamily="34" charset="0"/>
                <a:cs typeface="Open Sans" panose="020B0606030504020204" pitchFamily="34" charset="0"/>
              </a:rPr>
              <a:t>Nello </a:t>
            </a:r>
            <a:r>
              <a:rPr lang="it-IT" sz="1500" dirty="0">
                <a:latin typeface="Open Sans" panose="020B0606030504020204" pitchFamily="34" charset="0"/>
                <a:ea typeface="Open Sans" panose="020B0606030504020204" pitchFamily="34" charset="0"/>
                <a:cs typeface="Open Sans" panose="020B0606030504020204" pitchFamily="34" charset="0"/>
              </a:rPr>
              <a:t>specifico il concetto di </a:t>
            </a:r>
            <a:r>
              <a:rPr lang="it-IT" sz="1500" u="sng" dirty="0">
                <a:latin typeface="Open Sans" panose="020B0606030504020204" pitchFamily="34" charset="0"/>
                <a:ea typeface="Open Sans" panose="020B0606030504020204" pitchFamily="34" charset="0"/>
                <a:cs typeface="Open Sans" panose="020B0606030504020204" pitchFamily="34" charset="0"/>
              </a:rPr>
              <a:t>meta-prodotto</a:t>
            </a:r>
            <a:r>
              <a:rPr lang="it-IT" sz="1500" dirty="0">
                <a:latin typeface="Open Sans" panose="020B0606030504020204" pitchFamily="34" charset="0"/>
                <a:ea typeface="Open Sans" panose="020B0606030504020204" pitchFamily="34" charset="0"/>
                <a:cs typeface="Open Sans" panose="020B0606030504020204" pitchFamily="34" charset="0"/>
              </a:rPr>
              <a:t>, come strumento per creare percorsi di tipo esperienziale, così come l’esigenza di specificare il nome dei produttori nei menu (ad es. tramite la costituzione di panieri). Il meta-prodotto acquisisce un valore strategico, ancora di più in un territorio noto per alcune sue specificità (ad es. la Malvasia di Bosa, il Bue Rosso, l’Olio e l’oliva bosana), veri e propri attrattori turistici. In altri termini, </a:t>
            </a:r>
            <a:r>
              <a:rPr lang="it-IT" sz="1500" b="1" dirty="0">
                <a:latin typeface="Open Sans" panose="020B0606030504020204" pitchFamily="34" charset="0"/>
                <a:ea typeface="Open Sans" panose="020B0606030504020204" pitchFamily="34" charset="0"/>
                <a:cs typeface="Open Sans" panose="020B0606030504020204" pitchFamily="34" charset="0"/>
              </a:rPr>
              <a:t>si va in questi territori perché esistono questi prodotti, </a:t>
            </a:r>
            <a:r>
              <a:rPr lang="it-IT" sz="1500" b="1" u="sng" dirty="0">
                <a:latin typeface="Open Sans" panose="020B0606030504020204" pitchFamily="34" charset="0"/>
                <a:ea typeface="Open Sans" panose="020B0606030504020204" pitchFamily="34" charset="0"/>
                <a:cs typeface="Open Sans" panose="020B0606030504020204" pitchFamily="34" charset="0"/>
              </a:rPr>
              <a:t>con le loro storie</a:t>
            </a:r>
            <a:r>
              <a:rPr lang="it-IT" sz="1500" b="1" dirty="0">
                <a:latin typeface="Open Sans" panose="020B0606030504020204" pitchFamily="34" charset="0"/>
                <a:ea typeface="Open Sans" panose="020B0606030504020204" pitchFamily="34" charset="0"/>
                <a:cs typeface="Open Sans" panose="020B0606030504020204" pitchFamily="34" charset="0"/>
              </a:rPr>
              <a:t>, le loro qualità organolettiche</a:t>
            </a:r>
            <a:r>
              <a:rPr lang="it-IT" sz="1500" dirty="0">
                <a:latin typeface="Open Sans" panose="020B0606030504020204" pitchFamily="34" charset="0"/>
                <a:ea typeface="Open Sans" panose="020B0606030504020204" pitchFamily="34" charset="0"/>
                <a:cs typeface="Open Sans" panose="020B0606030504020204" pitchFamily="34" charset="0"/>
              </a:rPr>
              <a:t>, perché questi sono capaci di raccontare i sistemi produttivi locali nel loro complesso.</a:t>
            </a:r>
            <a:endParaRPr lang="fr-FR" sz="15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13254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14/17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2"/>
          <p:cNvSpPr txBox="1"/>
          <p:nvPr/>
        </p:nvSpPr>
        <p:spPr>
          <a:xfrm>
            <a:off x="183628" y="3501008"/>
            <a:ext cx="8552922" cy="1815882"/>
          </a:xfrm>
          <a:prstGeom prst="rect">
            <a:avLst/>
          </a:prstGeom>
          <a:noFill/>
        </p:spPr>
        <p:txBody>
          <a:bodyPr wrap="square" rtlCol="0">
            <a:spAutoFit/>
          </a:bodyPr>
          <a:lstStyle/>
          <a:p>
            <a:pPr algn="just"/>
            <a:r>
              <a:rPr lang="it-IT" sz="1600" dirty="0">
                <a:latin typeface="Open Sans" panose="020B0606030504020204" pitchFamily="34" charset="0"/>
                <a:ea typeface="Open Sans" panose="020B0606030504020204" pitchFamily="34" charset="0"/>
                <a:cs typeface="Open Sans" panose="020B0606030504020204" pitchFamily="34" charset="0"/>
              </a:rPr>
              <a:t>Un altro aspetto vincente è la </a:t>
            </a:r>
            <a:r>
              <a:rPr lang="it-IT" sz="1600" u="sng" dirty="0">
                <a:latin typeface="Open Sans" panose="020B0606030504020204" pitchFamily="34" charset="0"/>
                <a:ea typeface="Open Sans" panose="020B0606030504020204" pitchFamily="34" charset="0"/>
                <a:cs typeface="Open Sans" panose="020B0606030504020204" pitchFamily="34" charset="0"/>
              </a:rPr>
              <a:t>diversità delle strutture</a:t>
            </a:r>
            <a:r>
              <a:rPr lang="it-IT" sz="1600" dirty="0">
                <a:latin typeface="Open Sans" panose="020B0606030504020204" pitchFamily="34" charset="0"/>
                <a:ea typeface="Open Sans" panose="020B0606030504020204" pitchFamily="34" charset="0"/>
                <a:cs typeface="Open Sans" panose="020B0606030504020204" pitchFamily="34" charset="0"/>
              </a:rPr>
              <a:t>: in termini di collocazione (costa e interno), in termini di paesaggio (mare, media-collina e montagna) e di vocazione stagionale (alcune strutture si prestano meglio a un turismo primaverile-estivo altre autunnale-invernale). Questo fattore diventa cruciale nella possibilità di costruire percorsi eco-turistici, in cui il ruolo delle </a:t>
            </a:r>
            <a:r>
              <a:rPr lang="it-IT" sz="1600" u="sng" dirty="0">
                <a:latin typeface="Open Sans" panose="020B0606030504020204" pitchFamily="34" charset="0"/>
                <a:ea typeface="Open Sans" panose="020B0606030504020204" pitchFamily="34" charset="0"/>
                <a:cs typeface="Open Sans" panose="020B0606030504020204" pitchFamily="34" charset="0"/>
              </a:rPr>
              <a:t>infrastrutture leggere </a:t>
            </a:r>
            <a:r>
              <a:rPr lang="it-IT" sz="1600" dirty="0">
                <a:latin typeface="Open Sans" panose="020B0606030504020204" pitchFamily="34" charset="0"/>
                <a:ea typeface="Open Sans" panose="020B0606030504020204" pitchFamily="34" charset="0"/>
                <a:cs typeface="Open Sans" panose="020B0606030504020204" pitchFamily="34" charset="0"/>
              </a:rPr>
              <a:t>dedicate alla mobilità lenta come le </a:t>
            </a:r>
            <a:r>
              <a:rPr lang="it-IT" sz="1600" dirty="0" err="1">
                <a:latin typeface="Open Sans" panose="020B0606030504020204" pitchFamily="34" charset="0"/>
                <a:ea typeface="Open Sans" panose="020B0606030504020204" pitchFamily="34" charset="0"/>
                <a:cs typeface="Open Sans" panose="020B0606030504020204" pitchFamily="34" charset="0"/>
              </a:rPr>
              <a:t>ippovie</a:t>
            </a:r>
            <a:r>
              <a:rPr lang="it-IT" sz="1600" dirty="0">
                <a:latin typeface="Open Sans" panose="020B0606030504020204" pitchFamily="34" charset="0"/>
                <a:ea typeface="Open Sans" panose="020B0606030504020204" pitchFamily="34" charset="0"/>
                <a:cs typeface="Open Sans" panose="020B0606030504020204" pitchFamily="34" charset="0"/>
              </a:rPr>
              <a:t>, le </a:t>
            </a:r>
            <a:r>
              <a:rPr lang="it-IT" sz="1600" dirty="0" err="1">
                <a:latin typeface="Open Sans" panose="020B0606030504020204" pitchFamily="34" charset="0"/>
                <a:ea typeface="Open Sans" panose="020B0606030504020204" pitchFamily="34" charset="0"/>
                <a:cs typeface="Open Sans" panose="020B0606030504020204" pitchFamily="34" charset="0"/>
              </a:rPr>
              <a:t>ciclovie</a:t>
            </a:r>
            <a:r>
              <a:rPr lang="it-IT" sz="1600" dirty="0">
                <a:latin typeface="Open Sans" panose="020B0606030504020204" pitchFamily="34" charset="0"/>
                <a:ea typeface="Open Sans" panose="020B0606030504020204" pitchFamily="34" charset="0"/>
                <a:cs typeface="Open Sans" panose="020B0606030504020204" pitchFamily="34" charset="0"/>
              </a:rPr>
              <a:t> e i sentieri escursionistici diventano strategici e vincenti in </a:t>
            </a:r>
            <a:r>
              <a:rPr lang="it-IT" sz="1600" u="sng" dirty="0">
                <a:latin typeface="Open Sans" panose="020B0606030504020204" pitchFamily="34" charset="0"/>
                <a:ea typeface="Open Sans" panose="020B0606030504020204" pitchFamily="34" charset="0"/>
                <a:cs typeface="Open Sans" panose="020B0606030504020204" pitchFamily="34" charset="0"/>
              </a:rPr>
              <a:t>un’offerta turistica destagionalizzata.</a:t>
            </a:r>
            <a:endParaRPr lang="it-IT" sz="1400" u="sng" dirty="0">
              <a:latin typeface="Open Sans" panose="020B0606030504020204" pitchFamily="34" charset="0"/>
              <a:ea typeface="Open Sans" panose="020B0606030504020204" pitchFamily="34" charset="0"/>
              <a:cs typeface="Open Sans" panose="020B0606030504020204" pitchFamily="34"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28" y="260648"/>
            <a:ext cx="587963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08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15/17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440" y="307809"/>
            <a:ext cx="527722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2"/>
          <p:cNvSpPr txBox="1"/>
          <p:nvPr/>
        </p:nvSpPr>
        <p:spPr>
          <a:xfrm>
            <a:off x="210076" y="3278128"/>
            <a:ext cx="8145395" cy="1977464"/>
          </a:xfrm>
          <a:prstGeom prst="rect">
            <a:avLst/>
          </a:prstGeom>
          <a:noFill/>
        </p:spPr>
        <p:txBody>
          <a:bodyPr wrap="square" rtlCol="0">
            <a:spAutoFit/>
          </a:bodyPr>
          <a:lstStyle/>
          <a:p>
            <a:endParaRPr lang="it-IT" sz="1050" dirty="0" smtClean="0">
              <a:solidFill>
                <a:srgbClr val="C00000"/>
              </a:solidFill>
            </a:endParaRPr>
          </a:p>
          <a:p>
            <a:pPr algn="just"/>
            <a:r>
              <a:rPr lang="it-IT" sz="1600" dirty="0" smtClean="0">
                <a:latin typeface="Open Sans" panose="020B0606030504020204" pitchFamily="34" charset="0"/>
                <a:ea typeface="Open Sans" panose="020B0606030504020204" pitchFamily="34" charset="0"/>
                <a:cs typeface="Open Sans" panose="020B0606030504020204" pitchFamily="34" charset="0"/>
              </a:rPr>
              <a:t>Il </a:t>
            </a:r>
            <a:r>
              <a:rPr lang="it-IT" sz="1600" dirty="0">
                <a:latin typeface="Open Sans" panose="020B0606030504020204" pitchFamily="34" charset="0"/>
                <a:ea typeface="Open Sans" panose="020B0606030504020204" pitchFamily="34" charset="0"/>
                <a:cs typeface="Open Sans" panose="020B0606030504020204" pitchFamily="34" charset="0"/>
              </a:rPr>
              <a:t>ruolo del </a:t>
            </a:r>
            <a:r>
              <a:rPr lang="it-IT" sz="1600" b="1" dirty="0">
                <a:latin typeface="Open Sans" panose="020B0606030504020204" pitchFamily="34" charset="0"/>
                <a:ea typeface="Open Sans" panose="020B0606030504020204" pitchFamily="34" charset="0"/>
                <a:cs typeface="Open Sans" panose="020B0606030504020204" pitchFamily="34" charset="0"/>
              </a:rPr>
              <a:t>turismo esperienziale/emozionale</a:t>
            </a:r>
            <a:r>
              <a:rPr lang="it-IT" sz="1600" dirty="0">
                <a:latin typeface="Open Sans" panose="020B0606030504020204" pitchFamily="34" charset="0"/>
                <a:ea typeface="Open Sans" panose="020B0606030504020204" pitchFamily="34" charset="0"/>
                <a:cs typeface="Open Sans" panose="020B0606030504020204" pitchFamily="34" charset="0"/>
              </a:rPr>
              <a:t>: i partecipanti mirano al maggior coinvolgimento dei consumatori nelle attività delle aziende; così come ad una maggiore collaborazione tra produttori, mettendo in rete i saperi produttivi specifici, quindi le competenze che ciascuno ha sul proprio prodotto, al fine di </a:t>
            </a:r>
            <a:r>
              <a:rPr lang="it-IT" sz="1600" b="1" u="sng" dirty="0">
                <a:latin typeface="Open Sans" panose="020B0606030504020204" pitchFamily="34" charset="0"/>
                <a:ea typeface="Open Sans" panose="020B0606030504020204" pitchFamily="34" charset="0"/>
                <a:cs typeface="Open Sans" panose="020B0606030504020204" pitchFamily="34" charset="0"/>
              </a:rPr>
              <a:t>condividere una narrazione </a:t>
            </a:r>
            <a:r>
              <a:rPr lang="it-IT" sz="1600" dirty="0">
                <a:latin typeface="Open Sans" panose="020B0606030504020204" pitchFamily="34" charset="0"/>
                <a:ea typeface="Open Sans" panose="020B0606030504020204" pitchFamily="34" charset="0"/>
                <a:cs typeface="Open Sans" panose="020B0606030504020204" pitchFamily="34" charset="0"/>
              </a:rPr>
              <a:t>che metta insieme quel patrimonio di meta-prodotti di cui questo areale si può fregiare.</a:t>
            </a:r>
          </a:p>
          <a:p>
            <a:pPr algn="just"/>
            <a:endParaRPr lang="it-IT" sz="1600" dirty="0"/>
          </a:p>
        </p:txBody>
      </p:sp>
    </p:spTree>
    <p:extLst>
      <p:ext uri="{BB962C8B-B14F-4D97-AF65-F5344CB8AC3E}">
        <p14:creationId xmlns:p14="http://schemas.microsoft.com/office/powerpoint/2010/main" val="3991555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16/17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5580" y="1"/>
            <a:ext cx="1328420" cy="126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2"/>
          <p:cNvSpPr txBox="1"/>
          <p:nvPr/>
        </p:nvSpPr>
        <p:spPr>
          <a:xfrm>
            <a:off x="130718" y="332656"/>
            <a:ext cx="8113690" cy="5047536"/>
          </a:xfrm>
          <a:prstGeom prst="rect">
            <a:avLst/>
          </a:prstGeom>
          <a:noFill/>
        </p:spPr>
        <p:txBody>
          <a:bodyPr wrap="square" rtlCol="0">
            <a:spAutoFit/>
          </a:bodyPr>
          <a:lstStyle/>
          <a:p>
            <a:pPr algn="just"/>
            <a:r>
              <a:rPr lang="it-IT" sz="1600" b="1" dirty="0" smtClean="0">
                <a:latin typeface="Open Sans" panose="020B0606030504020204" pitchFamily="34" charset="0"/>
                <a:ea typeface="Open Sans" panose="020B0606030504020204" pitchFamily="34" charset="0"/>
                <a:cs typeface="Open Sans" panose="020B0606030504020204" pitchFamily="34" charset="0"/>
              </a:rPr>
              <a:t>B) Quali </a:t>
            </a:r>
            <a:r>
              <a:rPr lang="it-IT" sz="1600" b="1" dirty="0">
                <a:latin typeface="Open Sans" panose="020B0606030504020204" pitchFamily="34" charset="0"/>
                <a:ea typeface="Open Sans" panose="020B0606030504020204" pitchFamily="34" charset="0"/>
                <a:cs typeface="Open Sans" panose="020B0606030504020204" pitchFamily="34" charset="0"/>
              </a:rPr>
              <a:t>sono i contenuti della T3.1 </a:t>
            </a:r>
            <a:endParaRPr lang="it-IT" sz="1600" b="1" dirty="0" smtClean="0">
              <a:latin typeface="Open Sans" panose="020B0606030504020204" pitchFamily="34" charset="0"/>
              <a:ea typeface="Open Sans" panose="020B0606030504020204" pitchFamily="34" charset="0"/>
              <a:cs typeface="Open Sans" panose="020B0606030504020204" pitchFamily="34" charset="0"/>
            </a:endParaRPr>
          </a:p>
          <a:p>
            <a:pPr algn="just"/>
            <a:r>
              <a:rPr lang="it-IT" sz="1600" b="1" dirty="0" smtClean="0">
                <a:latin typeface="Open Sans" panose="020B0606030504020204" pitchFamily="34" charset="0"/>
                <a:ea typeface="Open Sans" panose="020B0606030504020204" pitchFamily="34" charset="0"/>
                <a:cs typeface="Open Sans" panose="020B0606030504020204" pitchFamily="34" charset="0"/>
              </a:rPr>
              <a:t>    “</a:t>
            </a:r>
            <a:r>
              <a:rPr lang="it-IT" sz="1600" b="1" dirty="0">
                <a:latin typeface="Open Sans" panose="020B0606030504020204" pitchFamily="34" charset="0"/>
                <a:ea typeface="Open Sans" panose="020B0606030504020204" pitchFamily="34" charset="0"/>
                <a:cs typeface="Open Sans" panose="020B0606030504020204" pitchFamily="34" charset="0"/>
              </a:rPr>
              <a:t>Individuazione e analisi delle reti di Imprese”:</a:t>
            </a:r>
          </a:p>
          <a:p>
            <a:pPr algn="just"/>
            <a:endParaRPr lang="it-IT"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Wingdings" panose="05000000000000000000" pitchFamily="2" charset="2"/>
              <a:buChar char="§"/>
            </a:pPr>
            <a:r>
              <a:rPr lang="it-IT" sz="1600" dirty="0" smtClean="0">
                <a:latin typeface="Open Sans" panose="020B0606030504020204" pitchFamily="34" charset="0"/>
                <a:ea typeface="Open Sans" panose="020B0606030504020204" pitchFamily="34" charset="0"/>
                <a:cs typeface="Open Sans" panose="020B0606030504020204" pitchFamily="34" charset="0"/>
              </a:rPr>
              <a:t>Identificazione </a:t>
            </a:r>
            <a:r>
              <a:rPr lang="it-IT" sz="1600" dirty="0">
                <a:latin typeface="Open Sans" panose="020B0606030504020204" pitchFamily="34" charset="0"/>
                <a:ea typeface="Open Sans" panose="020B0606030504020204" pitchFamily="34" charset="0"/>
                <a:cs typeface="Open Sans" panose="020B0606030504020204" pitchFamily="34" charset="0"/>
              </a:rPr>
              <a:t>delle tipologie di networking delle imprese e analisi delle reti d’impresa esistenti nei singoli territori (prima di tipo desk, successivamente con eventuali interviste di approfondimento). Si vogliono osservare e descrivere le reti esistenti nelle quali sono coinvolte le imprese dei territori in esame (T3.1.1). Partendo da quelle rilevate attraverso le azioni della fase T1 (A.01.6 Analisi Network). Si riporteranno: modelli di governance, settori nei quali sono concentrati i contratti, le aree geografiche, le dimensioni delle imprese coinvolte, le reti transfrontaliere, i soggetti terzi coinvolti. </a:t>
            </a:r>
            <a:endParaRPr lang="it-IT" sz="1600"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Wingdings" panose="05000000000000000000" pitchFamily="2" charset="2"/>
              <a:buChar char="§"/>
            </a:pPr>
            <a:endParaRPr lang="it-IT"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Wingdings" panose="05000000000000000000" pitchFamily="2" charset="2"/>
              <a:buChar char="§"/>
            </a:pPr>
            <a:r>
              <a:rPr lang="it-IT" sz="1600" dirty="0" smtClean="0">
                <a:latin typeface="Open Sans" panose="020B0606030504020204" pitchFamily="34" charset="0"/>
                <a:ea typeface="Open Sans" panose="020B0606030504020204" pitchFamily="34" charset="0"/>
                <a:cs typeface="Open Sans" panose="020B0606030504020204" pitchFamily="34" charset="0"/>
              </a:rPr>
              <a:t>Analisi </a:t>
            </a:r>
            <a:r>
              <a:rPr lang="it-IT" sz="1600" dirty="0">
                <a:latin typeface="Open Sans" panose="020B0606030504020204" pitchFamily="34" charset="0"/>
                <a:ea typeface="Open Sans" panose="020B0606030504020204" pitchFamily="34" charset="0"/>
                <a:cs typeface="Open Sans" panose="020B0606030504020204" pitchFamily="34" charset="0"/>
              </a:rPr>
              <a:t>delle tipologie di networking delle imprese. Si vogliono analizzare i “contratti di rete” esistenti entro i confini regionali, con particolare attenzione a quelli partecipati da imprese agro-turistiche e a quelli esplicitamente dedicati ad obiettivi coerenti con lo sviluppo agro-turistico del sistema locale (T3.1.2).</a:t>
            </a:r>
          </a:p>
          <a:p>
            <a:pPr algn="just"/>
            <a:endParaRPr lang="it-IT" sz="1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ctr"/>
            <a:r>
              <a:rPr lang="it-IT" sz="16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Il lavoro sulle Reti è attualmente in corso. All’interno delle reti esistenti si faranno ipotesi di percorsi possibili (il contratto di rete come strumento utile).</a:t>
            </a:r>
          </a:p>
          <a:p>
            <a:endParaRPr lang="it-IT" dirty="0">
              <a:solidFill>
                <a:srgbClr val="C00000"/>
              </a:solidFill>
            </a:endParaRPr>
          </a:p>
        </p:txBody>
      </p:sp>
    </p:spTree>
    <p:extLst>
      <p:ext uri="{BB962C8B-B14F-4D97-AF65-F5344CB8AC3E}">
        <p14:creationId xmlns:p14="http://schemas.microsoft.com/office/powerpoint/2010/main" val="1892452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17/17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5580" y="1"/>
            <a:ext cx="1328420" cy="126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2"/>
          <p:cNvSpPr txBox="1"/>
          <p:nvPr/>
        </p:nvSpPr>
        <p:spPr>
          <a:xfrm>
            <a:off x="503112" y="764704"/>
            <a:ext cx="7776864" cy="3323987"/>
          </a:xfrm>
          <a:prstGeom prst="rect">
            <a:avLst/>
          </a:prstGeom>
          <a:noFill/>
        </p:spPr>
        <p:txBody>
          <a:bodyPr wrap="square" rtlCol="0">
            <a:spAutoFit/>
          </a:bodyPr>
          <a:lstStyle/>
          <a:p>
            <a:endParaRPr lang="it-IT" dirty="0" smtClean="0">
              <a:solidFill>
                <a:srgbClr val="C00000"/>
              </a:solidFill>
              <a:effectLst>
                <a:outerShdw blurRad="38100" dist="38100" dir="2700000" algn="tl">
                  <a:srgbClr val="000000">
                    <a:alpha val="43137"/>
                  </a:srgbClr>
                </a:outerShdw>
              </a:effectLst>
            </a:endParaRPr>
          </a:p>
          <a:p>
            <a:pPr algn="ctr"/>
            <a:r>
              <a:rPr lang="it-IT" sz="1500" spc="300" dirty="0">
                <a:solidFill>
                  <a:srgbClr val="C00000"/>
                </a:solidFill>
                <a:latin typeface="Open Sans" panose="020B0606030504020204" pitchFamily="34" charset="0"/>
                <a:ea typeface="Open Sans" panose="020B0606030504020204" pitchFamily="34" charset="0"/>
                <a:cs typeface="Open Sans" panose="020B0606030504020204" pitchFamily="34" charset="0"/>
              </a:rPr>
              <a:t>Un doveroso ringraziamento ai Responsabili Scientifici </a:t>
            </a:r>
            <a:r>
              <a:rPr lang="it-IT" sz="1500" b="1" spc="300"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it-IT" sz="1500" b="1" spc="3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Professori </a:t>
            </a:r>
            <a:r>
              <a:rPr lang="it-IT" sz="1500" b="1" spc="300" dirty="0">
                <a:solidFill>
                  <a:srgbClr val="C00000"/>
                </a:solidFill>
                <a:latin typeface="Open Sans" panose="020B0606030504020204" pitchFamily="34" charset="0"/>
                <a:ea typeface="Open Sans" panose="020B0606030504020204" pitchFamily="34" charset="0"/>
                <a:cs typeface="Open Sans" panose="020B0606030504020204" pitchFamily="34" charset="0"/>
              </a:rPr>
              <a:t>Benedetto Meloni e Pietro </a:t>
            </a:r>
            <a:r>
              <a:rPr lang="it-IT" sz="1500" b="1" spc="300"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Pulina</a:t>
            </a:r>
            <a:r>
              <a:rPr lang="it-IT" sz="1500" b="1" spc="300"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it-IT" sz="1500" spc="300" dirty="0">
                <a:solidFill>
                  <a:srgbClr val="C00000"/>
                </a:solidFill>
                <a:latin typeface="Open Sans" panose="020B0606030504020204" pitchFamily="34" charset="0"/>
                <a:ea typeface="Open Sans" panose="020B0606030504020204" pitchFamily="34" charset="0"/>
                <a:cs typeface="Open Sans" panose="020B0606030504020204" pitchFamily="34" charset="0"/>
              </a:rPr>
              <a:t>ed a tutti i colleghi - </a:t>
            </a:r>
            <a:r>
              <a:rPr lang="it-IT" sz="1500" b="1" spc="300" dirty="0">
                <a:solidFill>
                  <a:srgbClr val="C00000"/>
                </a:solidFill>
                <a:latin typeface="Open Sans" panose="020B0606030504020204" pitchFamily="34" charset="0"/>
                <a:ea typeface="Open Sans" panose="020B0606030504020204" pitchFamily="34" charset="0"/>
                <a:cs typeface="Open Sans" panose="020B0606030504020204" pitchFamily="34" charset="0"/>
              </a:rPr>
              <a:t>Ester </a:t>
            </a:r>
            <a:r>
              <a:rPr lang="it-IT" sz="1500" b="1" spc="300"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Cois</a:t>
            </a:r>
            <a:r>
              <a:rPr lang="it-IT" sz="1500" b="1" spc="300" dirty="0">
                <a:solidFill>
                  <a:srgbClr val="C00000"/>
                </a:solidFill>
                <a:latin typeface="Open Sans" panose="020B0606030504020204" pitchFamily="34" charset="0"/>
                <a:ea typeface="Open Sans" panose="020B0606030504020204" pitchFamily="34" charset="0"/>
                <a:cs typeface="Open Sans" panose="020B0606030504020204" pitchFamily="34" charset="0"/>
              </a:rPr>
              <a:t>, Norma Baldino, Marco Locci, Antonello Podda e poi Ernesto </a:t>
            </a:r>
            <a:r>
              <a:rPr lang="it-IT" sz="1500" b="1" spc="300"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Batteta</a:t>
            </a:r>
            <a:r>
              <a:rPr lang="it-IT" sz="1500" b="1" spc="300" dirty="0">
                <a:solidFill>
                  <a:srgbClr val="C00000"/>
                </a:solidFill>
                <a:latin typeface="Open Sans" panose="020B0606030504020204" pitchFamily="34" charset="0"/>
                <a:ea typeface="Open Sans" panose="020B0606030504020204" pitchFamily="34" charset="0"/>
                <a:cs typeface="Open Sans" panose="020B0606030504020204" pitchFamily="34" charset="0"/>
              </a:rPr>
              <a:t>, Carla Locci, </a:t>
            </a:r>
            <a:r>
              <a:rPr lang="it-IT" sz="1500" b="1" spc="3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Fabio </a:t>
            </a:r>
            <a:r>
              <a:rPr lang="it-IT" sz="1500" b="1" spc="300" dirty="0" err="1" smtClean="0">
                <a:solidFill>
                  <a:srgbClr val="C00000"/>
                </a:solidFill>
                <a:latin typeface="Open Sans" panose="020B0606030504020204" pitchFamily="34" charset="0"/>
                <a:ea typeface="Open Sans" panose="020B0606030504020204" pitchFamily="34" charset="0"/>
                <a:cs typeface="Open Sans" panose="020B0606030504020204" pitchFamily="34" charset="0"/>
              </a:rPr>
              <a:t>A.Madau</a:t>
            </a:r>
            <a:r>
              <a:rPr lang="it-IT" sz="1500" b="1" spc="3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 Lucetta Milani, Valentina </a:t>
            </a:r>
            <a:r>
              <a:rPr lang="it-IT" sz="1500" b="1" spc="300" dirty="0" err="1" smtClean="0">
                <a:solidFill>
                  <a:srgbClr val="C00000"/>
                </a:solidFill>
                <a:latin typeface="Open Sans" panose="020B0606030504020204" pitchFamily="34" charset="0"/>
                <a:ea typeface="Open Sans" panose="020B0606030504020204" pitchFamily="34" charset="0"/>
                <a:cs typeface="Open Sans" panose="020B0606030504020204" pitchFamily="34" charset="0"/>
              </a:rPr>
              <a:t>Pacetti</a:t>
            </a:r>
            <a:r>
              <a:rPr lang="it-IT" sz="1500" b="1" spc="3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it-IT" sz="1500" spc="300" dirty="0">
                <a:solidFill>
                  <a:srgbClr val="C00000"/>
                </a:solidFill>
                <a:latin typeface="Open Sans" panose="020B0606030504020204" pitchFamily="34" charset="0"/>
                <a:ea typeface="Open Sans" panose="020B0606030504020204" pitchFamily="34" charset="0"/>
                <a:cs typeface="Open Sans" panose="020B0606030504020204" pitchFamily="34" charset="0"/>
              </a:rPr>
              <a:t>che in diverse fasi ed a vario titolo hanno dato, e stanno tutt’ora dando, il loro contributo a questo lavoro, frutto di uno sforzo condiviso ed integrato. </a:t>
            </a:r>
          </a:p>
          <a:p>
            <a:pPr algn="ctr"/>
            <a:endParaRPr lang="it-IT" sz="2400" b="1" spc="300" dirty="0" smtClean="0">
              <a:solidFill>
                <a:srgbClr val="C00000"/>
              </a:solidFill>
              <a:effectLst>
                <a:outerShdw blurRad="38100" dist="38100" dir="2700000" algn="tl">
                  <a:srgbClr val="000000">
                    <a:alpha val="43137"/>
                  </a:srgbClr>
                </a:outerShdw>
              </a:effectLst>
              <a:latin typeface="Abbeyline" panose="02000500000000000000" pitchFamily="2" charset="0"/>
            </a:endParaRPr>
          </a:p>
          <a:p>
            <a:pPr algn="ctr"/>
            <a:endParaRPr lang="it-IT" sz="2400" b="1" spc="300" dirty="0">
              <a:solidFill>
                <a:srgbClr val="C00000"/>
              </a:solidFill>
              <a:effectLst>
                <a:outerShdw blurRad="38100" dist="38100" dir="2700000" algn="tl">
                  <a:srgbClr val="000000">
                    <a:alpha val="43137"/>
                  </a:srgbClr>
                </a:outerShdw>
              </a:effectLst>
              <a:latin typeface="Abbeyline" panose="02000500000000000000" pitchFamily="2" charset="0"/>
            </a:endParaRPr>
          </a:p>
          <a:p>
            <a:pPr algn="ctr"/>
            <a:r>
              <a:rPr lang="it-IT" sz="2400" b="1" spc="300" dirty="0" smtClean="0">
                <a:solidFill>
                  <a:srgbClr val="C00000"/>
                </a:solidFill>
                <a:effectLst>
                  <a:outerShdw blurRad="38100" dist="38100" dir="2700000" algn="tl">
                    <a:srgbClr val="000000">
                      <a:alpha val="43137"/>
                    </a:srgbClr>
                  </a:outerShdw>
                </a:effectLst>
                <a:latin typeface="Abbeyline" panose="02000500000000000000" pitchFamily="2" charset="0"/>
              </a:rPr>
              <a:t>Grazie per l’attenzione</a:t>
            </a:r>
            <a:endParaRPr lang="it-IT" sz="2400" b="1" spc="300" dirty="0">
              <a:solidFill>
                <a:srgbClr val="C00000"/>
              </a:solidFill>
              <a:effectLst>
                <a:outerShdw blurRad="38100" dist="38100" dir="2700000" algn="tl">
                  <a:srgbClr val="000000">
                    <a:alpha val="43137"/>
                  </a:srgbClr>
                </a:outerShdw>
              </a:effectLst>
              <a:latin typeface="Abbeyline" panose="02000500000000000000" pitchFamily="2" charset="0"/>
            </a:endParaRPr>
          </a:p>
        </p:txBody>
      </p:sp>
    </p:spTree>
    <p:extLst>
      <p:ext uri="{BB962C8B-B14F-4D97-AF65-F5344CB8AC3E}">
        <p14:creationId xmlns:p14="http://schemas.microsoft.com/office/powerpoint/2010/main" val="2220779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02/17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637053" y="476672"/>
            <a:ext cx="8239632" cy="5201424"/>
          </a:xfrm>
          <a:prstGeom prst="rect">
            <a:avLst/>
          </a:prstGeom>
          <a:noFill/>
        </p:spPr>
        <p:txBody>
          <a:bodyPr wrap="square" rtlCol="0">
            <a:spAutoFit/>
          </a:bodyPr>
          <a:lstStyle/>
          <a:p>
            <a:pPr algn="just"/>
            <a:r>
              <a:rPr lang="it-IT"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Obbiettivo</a:t>
            </a:r>
            <a:endParaRPr lang="it-IT"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it-IT" dirty="0" smtClean="0">
                <a:latin typeface="Open Sans" panose="020B0606030504020204" pitchFamily="34" charset="0"/>
                <a:ea typeface="Open Sans" panose="020B0606030504020204" pitchFamily="34" charset="0"/>
                <a:cs typeface="Open Sans" panose="020B0606030504020204" pitchFamily="34" charset="0"/>
              </a:rPr>
              <a:t>Realizzazione </a:t>
            </a:r>
            <a:r>
              <a:rPr lang="it-IT" dirty="0">
                <a:latin typeface="Open Sans" panose="020B0606030504020204" pitchFamily="34" charset="0"/>
                <a:ea typeface="Open Sans" panose="020B0606030504020204" pitchFamily="34" charset="0"/>
                <a:cs typeface="Open Sans" panose="020B0606030504020204" pitchFamily="34" charset="0"/>
              </a:rPr>
              <a:t>del Catalogo digitale promozionale di percorsi </a:t>
            </a:r>
            <a:endParaRPr lang="it-IT" dirty="0" smtClean="0">
              <a:latin typeface="Open Sans" panose="020B0606030504020204" pitchFamily="34" charset="0"/>
              <a:ea typeface="Open Sans" panose="020B0606030504020204" pitchFamily="34" charset="0"/>
              <a:cs typeface="Open Sans" panose="020B0606030504020204" pitchFamily="34" charset="0"/>
            </a:endParaRPr>
          </a:p>
          <a:p>
            <a:pPr algn="just"/>
            <a:r>
              <a:rPr lang="it-IT" dirty="0" smtClean="0">
                <a:latin typeface="Open Sans" panose="020B0606030504020204" pitchFamily="34" charset="0"/>
                <a:ea typeface="Open Sans" panose="020B0606030504020204" pitchFamily="34" charset="0"/>
                <a:cs typeface="Open Sans" panose="020B0606030504020204" pitchFamily="34" charset="0"/>
              </a:rPr>
              <a:t>eco-turistici </a:t>
            </a:r>
            <a:r>
              <a:rPr lang="it-IT" dirty="0">
                <a:latin typeface="Open Sans" panose="020B0606030504020204" pitchFamily="34" charset="0"/>
                <a:ea typeface="Open Sans" panose="020B0606030504020204" pitchFamily="34" charset="0"/>
                <a:cs typeface="Open Sans" panose="020B0606030504020204" pitchFamily="34" charset="0"/>
              </a:rPr>
              <a:t>transfrontalieri integrati (T3.2.4)</a:t>
            </a:r>
          </a:p>
          <a:p>
            <a:pPr algn="just"/>
            <a:endParaRPr lang="it-IT" b="1" dirty="0" smtClean="0">
              <a:latin typeface="Open Sans" panose="020B0606030504020204" pitchFamily="34" charset="0"/>
              <a:ea typeface="Open Sans" panose="020B0606030504020204" pitchFamily="34" charset="0"/>
              <a:cs typeface="Open Sans" panose="020B0606030504020204" pitchFamily="34" charset="0"/>
            </a:endParaRPr>
          </a:p>
          <a:p>
            <a:pPr algn="just"/>
            <a:r>
              <a:rPr lang="it-IT"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Cosa </a:t>
            </a:r>
            <a:r>
              <a:rPr lang="it-IT" b="1" dirty="0">
                <a:solidFill>
                  <a:srgbClr val="C00000"/>
                </a:solidFill>
                <a:latin typeface="Open Sans" panose="020B0606030504020204" pitchFamily="34" charset="0"/>
                <a:ea typeface="Open Sans" panose="020B0606030504020204" pitchFamily="34" charset="0"/>
                <a:cs typeface="Open Sans" panose="020B0606030504020204" pitchFamily="34" charset="0"/>
              </a:rPr>
              <a:t>è il </a:t>
            </a:r>
            <a:r>
              <a:rPr lang="it-IT"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Catalogo</a:t>
            </a:r>
            <a:endParaRPr lang="it-IT"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it-IT" dirty="0" smtClean="0">
                <a:latin typeface="Open Sans" panose="020B0606030504020204" pitchFamily="34" charset="0"/>
                <a:ea typeface="Open Sans" panose="020B0606030504020204" pitchFamily="34" charset="0"/>
                <a:cs typeface="Open Sans" panose="020B0606030504020204" pitchFamily="34" charset="0"/>
              </a:rPr>
              <a:t>Una </a:t>
            </a:r>
            <a:r>
              <a:rPr lang="it-IT" dirty="0">
                <a:latin typeface="Open Sans" panose="020B0606030504020204" pitchFamily="34" charset="0"/>
                <a:ea typeface="Open Sans" panose="020B0606030504020204" pitchFamily="34" charset="0"/>
                <a:cs typeface="Open Sans" panose="020B0606030504020204" pitchFamily="34" charset="0"/>
              </a:rPr>
              <a:t>raccolta di percorsi turistici esperienziali e sostenibili selezionati da ogni partner in specifiche aree. </a:t>
            </a:r>
          </a:p>
          <a:p>
            <a:pPr algn="just"/>
            <a:endParaRPr lang="it-IT" b="1" dirty="0" smtClean="0">
              <a:latin typeface="Open Sans" panose="020B0606030504020204" pitchFamily="34" charset="0"/>
              <a:ea typeface="Open Sans" panose="020B0606030504020204" pitchFamily="34" charset="0"/>
              <a:cs typeface="Open Sans" panose="020B0606030504020204" pitchFamily="34" charset="0"/>
            </a:endParaRPr>
          </a:p>
          <a:p>
            <a:pPr algn="just"/>
            <a:r>
              <a:rPr lang="it-IT"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Come </a:t>
            </a:r>
            <a:r>
              <a:rPr lang="it-IT" b="1" dirty="0">
                <a:solidFill>
                  <a:srgbClr val="C00000"/>
                </a:solidFill>
                <a:latin typeface="Open Sans" panose="020B0606030504020204" pitchFamily="34" charset="0"/>
                <a:ea typeface="Open Sans" panose="020B0606030504020204" pitchFamily="34" charset="0"/>
                <a:cs typeface="Open Sans" panose="020B0606030504020204" pitchFamily="34" charset="0"/>
              </a:rPr>
              <a:t>abbiamo inteso procedere (metodo</a:t>
            </a:r>
            <a:r>
              <a:rPr lang="it-IT"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it-IT"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 </a:t>
            </a:r>
            <a:endParaRPr lang="it-IT"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lvl="0" algn="just"/>
            <a:r>
              <a:rPr lang="it-IT" sz="1700" dirty="0">
                <a:latin typeface="Open Sans" panose="020B0606030504020204" pitchFamily="34" charset="0"/>
                <a:ea typeface="Open Sans" panose="020B0606030504020204" pitchFamily="34" charset="0"/>
                <a:cs typeface="Open Sans" panose="020B0606030504020204" pitchFamily="34" charset="0"/>
              </a:rPr>
              <a:t>Il </a:t>
            </a:r>
            <a:r>
              <a:rPr lang="it-IT" sz="1700" dirty="0" smtClean="0">
                <a:latin typeface="Open Sans" panose="020B0606030504020204" pitchFamily="34" charset="0"/>
                <a:ea typeface="Open Sans" panose="020B0606030504020204" pitchFamily="34" charset="0"/>
                <a:cs typeface="Open Sans" panose="020B0606030504020204" pitchFamily="34" charset="0"/>
              </a:rPr>
              <a:t>catalogo:</a:t>
            </a:r>
          </a:p>
          <a:p>
            <a:pPr lvl="0" algn="just"/>
            <a:r>
              <a:rPr lang="it-IT" sz="1700" dirty="0" smtClean="0">
                <a:latin typeface="Open Sans" panose="020B0606030504020204" pitchFamily="34" charset="0"/>
                <a:ea typeface="Open Sans" panose="020B0606030504020204" pitchFamily="34" charset="0"/>
                <a:cs typeface="Open Sans" panose="020B0606030504020204" pitchFamily="34" charset="0"/>
              </a:rPr>
              <a:t>1.  </a:t>
            </a:r>
            <a:r>
              <a:rPr lang="it-IT" sz="1700" b="1" dirty="0" smtClean="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deve </a:t>
            </a:r>
            <a:r>
              <a:rPr lang="it-IT" sz="17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partire dalla valorizzazione delle realtà imprenditoriali multifunzionali</a:t>
            </a:r>
            <a:r>
              <a:rPr lang="it-IT" sz="1700" dirty="0">
                <a:latin typeface="Open Sans" panose="020B0606030504020204" pitchFamily="34" charset="0"/>
                <a:ea typeface="Open Sans" panose="020B0606030504020204" pitchFamily="34" charset="0"/>
                <a:cs typeface="Open Sans" panose="020B0606030504020204" pitchFamily="34" charset="0"/>
              </a:rPr>
              <a:t> e </a:t>
            </a:r>
            <a:r>
              <a:rPr lang="it-IT" sz="1700" dirty="0" smtClean="0">
                <a:latin typeface="Open Sans" panose="020B0606030504020204" pitchFamily="34" charset="0"/>
                <a:ea typeface="Open Sans" panose="020B0606030504020204" pitchFamily="34" charset="0"/>
                <a:cs typeface="Open Sans" panose="020B0606030504020204" pitchFamily="34" charset="0"/>
              </a:rPr>
              <a:t>delle risorse presenti nell’area scelta</a:t>
            </a:r>
          </a:p>
          <a:p>
            <a:pPr lvl="0" algn="just"/>
            <a:endParaRPr lang="it-IT" sz="1700" dirty="0" smtClean="0">
              <a:latin typeface="Open Sans" panose="020B0606030504020204" pitchFamily="34" charset="0"/>
              <a:ea typeface="Open Sans" panose="020B0606030504020204" pitchFamily="34" charset="0"/>
              <a:cs typeface="Open Sans" panose="020B0606030504020204" pitchFamily="34" charset="0"/>
            </a:endParaRPr>
          </a:p>
          <a:p>
            <a:pPr lvl="0" algn="just"/>
            <a:r>
              <a:rPr lang="it-IT" sz="1700" dirty="0" smtClean="0">
                <a:latin typeface="Open Sans" panose="020B0606030504020204" pitchFamily="34" charset="0"/>
                <a:ea typeface="Open Sans" panose="020B0606030504020204" pitchFamily="34" charset="0"/>
                <a:cs typeface="Open Sans" panose="020B0606030504020204" pitchFamily="34" charset="0"/>
              </a:rPr>
              <a:t>2.  deve </a:t>
            </a:r>
            <a:r>
              <a:rPr lang="it-IT" sz="1700" dirty="0">
                <a:latin typeface="Open Sans" panose="020B0606030504020204" pitchFamily="34" charset="0"/>
                <a:ea typeface="Open Sans" panose="020B0606030504020204" pitchFamily="34" charset="0"/>
                <a:cs typeface="Open Sans" panose="020B0606030504020204" pitchFamily="34" charset="0"/>
              </a:rPr>
              <a:t>presentare un’offerta di servizi integrata (es. attività enogastronomiche, itinerari culturali -archeologici, religiosi, ambientali ecc</a:t>
            </a:r>
            <a:r>
              <a:rPr lang="it-IT" sz="1700" dirty="0" smtClean="0">
                <a:latin typeface="Open Sans" panose="020B0606030504020204" pitchFamily="34" charset="0"/>
                <a:ea typeface="Open Sans" panose="020B0606030504020204" pitchFamily="34" charset="0"/>
                <a:cs typeface="Open Sans" panose="020B0606030504020204" pitchFamily="34" charset="0"/>
              </a:rPr>
              <a:t>.), promuovendo l’area </a:t>
            </a:r>
            <a:r>
              <a:rPr lang="it-IT" sz="1700" dirty="0">
                <a:latin typeface="Open Sans" panose="020B0606030504020204" pitchFamily="34" charset="0"/>
                <a:ea typeface="Open Sans" panose="020B0606030504020204" pitchFamily="34" charset="0"/>
                <a:cs typeface="Open Sans" panose="020B0606030504020204" pitchFamily="34" charset="0"/>
              </a:rPr>
              <a:t>nel suo complesso</a:t>
            </a:r>
            <a:endParaRPr lang="it-IT" sz="1700" dirty="0" smtClean="0">
              <a:latin typeface="Open Sans" panose="020B0606030504020204" pitchFamily="34" charset="0"/>
              <a:ea typeface="Open Sans" panose="020B0606030504020204" pitchFamily="34" charset="0"/>
              <a:cs typeface="Open Sans" panose="020B0606030504020204" pitchFamily="34" charset="0"/>
            </a:endParaRPr>
          </a:p>
          <a:p>
            <a:pPr lvl="0" algn="just"/>
            <a:r>
              <a:rPr lang="it-IT" sz="1700" dirty="0" smtClean="0">
                <a:latin typeface="Open Sans" panose="020B0606030504020204" pitchFamily="34" charset="0"/>
                <a:ea typeface="Open Sans" panose="020B0606030504020204" pitchFamily="34" charset="0"/>
                <a:cs typeface="Open Sans" panose="020B0606030504020204" pitchFamily="34" charset="0"/>
              </a:rPr>
              <a:t> </a:t>
            </a:r>
          </a:p>
          <a:p>
            <a:pPr lvl="0" algn="just"/>
            <a:r>
              <a:rPr lang="it-IT" sz="1700" dirty="0" smtClean="0">
                <a:latin typeface="Open Sans" panose="020B0606030504020204" pitchFamily="34" charset="0"/>
                <a:ea typeface="Open Sans" panose="020B0606030504020204" pitchFamily="34" charset="0"/>
                <a:cs typeface="Open Sans" panose="020B0606030504020204" pitchFamily="34" charset="0"/>
              </a:rPr>
              <a:t>3.  deve guardare ad un loro </a:t>
            </a:r>
            <a:r>
              <a:rPr lang="it-IT" sz="1700" dirty="0">
                <a:latin typeface="Open Sans" panose="020B0606030504020204" pitchFamily="34" charset="0"/>
                <a:ea typeface="Open Sans" panose="020B0606030504020204" pitchFamily="34" charset="0"/>
                <a:cs typeface="Open Sans" panose="020B0606030504020204" pitchFamily="34" charset="0"/>
              </a:rPr>
              <a:t>sviluppo in una strategia coerente, condivisa e partecipata che favorisca anche la destagionalizzazione del flusso turistico.</a:t>
            </a:r>
          </a:p>
        </p:txBody>
      </p:sp>
    </p:spTree>
    <p:extLst>
      <p:ext uri="{BB962C8B-B14F-4D97-AF65-F5344CB8AC3E}">
        <p14:creationId xmlns:p14="http://schemas.microsoft.com/office/powerpoint/2010/main" val="4277806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03/17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2304" y="0"/>
            <a:ext cx="1281696"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511256" y="306876"/>
            <a:ext cx="8093191" cy="5509200"/>
          </a:xfrm>
          <a:prstGeom prst="rect">
            <a:avLst/>
          </a:prstGeom>
          <a:noFill/>
        </p:spPr>
        <p:txBody>
          <a:bodyPr wrap="square" rtlCol="0">
            <a:spAutoFit/>
          </a:bodyPr>
          <a:lstStyle/>
          <a:p>
            <a:r>
              <a:rPr lang="it-IT" b="1" dirty="0">
                <a:latin typeface="Open Sans" panose="020B0606030504020204" pitchFamily="34" charset="0"/>
                <a:ea typeface="Open Sans" panose="020B0606030504020204" pitchFamily="34" charset="0"/>
                <a:cs typeface="Open Sans" panose="020B0606030504020204" pitchFamily="34" charset="0"/>
              </a:rPr>
              <a:t>Soffermiamoci sul primo punto:</a:t>
            </a:r>
            <a:endParaRPr lang="it-IT" dirty="0">
              <a:latin typeface="Open Sans" panose="020B0606030504020204" pitchFamily="34" charset="0"/>
              <a:ea typeface="Open Sans" panose="020B0606030504020204" pitchFamily="34" charset="0"/>
              <a:cs typeface="Open Sans" panose="020B0606030504020204" pitchFamily="34" charset="0"/>
            </a:endParaRPr>
          </a:p>
          <a:p>
            <a:pPr marL="285750" lvl="0" indent="-285750" algn="just">
              <a:buFont typeface="Wingdings" panose="05000000000000000000" pitchFamily="2" charset="2"/>
              <a:buChar char="Ø"/>
            </a:pPr>
            <a:r>
              <a:rPr lang="it-IT" b="1" dirty="0">
                <a:latin typeface="Open Sans" panose="020B0606030504020204" pitchFamily="34" charset="0"/>
                <a:ea typeface="Open Sans" panose="020B0606030504020204" pitchFamily="34" charset="0"/>
                <a:cs typeface="Open Sans" panose="020B0606030504020204" pitchFamily="34" charset="0"/>
              </a:rPr>
              <a:t>Individuazione delle realtà imprenditoriali multifunzionali </a:t>
            </a:r>
            <a:endParaRPr lang="it-IT" b="1" dirty="0" smtClean="0">
              <a:latin typeface="Open Sans" panose="020B0606030504020204" pitchFamily="34" charset="0"/>
              <a:ea typeface="Open Sans" panose="020B0606030504020204" pitchFamily="34" charset="0"/>
              <a:cs typeface="Open Sans" panose="020B0606030504020204" pitchFamily="34" charset="0"/>
            </a:endParaRPr>
          </a:p>
          <a:p>
            <a:pPr lvl="0" algn="just"/>
            <a:r>
              <a:rPr lang="it-IT" b="1" dirty="0" smtClean="0">
                <a:latin typeface="Open Sans" panose="020B0606030504020204" pitchFamily="34" charset="0"/>
                <a:ea typeface="Open Sans" panose="020B0606030504020204" pitchFamily="34" charset="0"/>
                <a:cs typeface="Open Sans" panose="020B0606030504020204" pitchFamily="34" charset="0"/>
              </a:rPr>
              <a:t>e </a:t>
            </a:r>
            <a:r>
              <a:rPr lang="it-IT" b="1" dirty="0">
                <a:latin typeface="Open Sans" panose="020B0606030504020204" pitchFamily="34" charset="0"/>
                <a:ea typeface="Open Sans" panose="020B0606030504020204" pitchFamily="34" charset="0"/>
                <a:cs typeface="Open Sans" panose="020B0606030504020204" pitchFamily="34" charset="0"/>
              </a:rPr>
              <a:t>delle risorse presenti nell’area scelta (</a:t>
            </a:r>
            <a:r>
              <a:rPr lang="it-IT" b="1" dirty="0" err="1">
                <a:latin typeface="Open Sans" panose="020B0606030504020204" pitchFamily="34" charset="0"/>
                <a:ea typeface="Open Sans" panose="020B0606030504020204" pitchFamily="34" charset="0"/>
                <a:cs typeface="Open Sans" panose="020B0606030504020204" pitchFamily="34" charset="0"/>
              </a:rPr>
              <a:t>Nurra</a:t>
            </a:r>
            <a:r>
              <a:rPr lang="it-IT" b="1" dirty="0">
                <a:latin typeface="Open Sans" panose="020B0606030504020204" pitchFamily="34" charset="0"/>
                <a:ea typeface="Open Sans" panose="020B0606030504020204" pitchFamily="34" charset="0"/>
                <a:cs typeface="Open Sans" panose="020B0606030504020204" pitchFamily="34" charset="0"/>
              </a:rPr>
              <a:t> e Montiferru-Planargia</a:t>
            </a:r>
            <a:r>
              <a:rPr lang="it-IT" b="1" dirty="0" smtClean="0">
                <a:latin typeface="Open Sans" panose="020B0606030504020204" pitchFamily="34" charset="0"/>
                <a:ea typeface="Open Sans" panose="020B0606030504020204" pitchFamily="34" charset="0"/>
                <a:cs typeface="Open Sans" panose="020B0606030504020204" pitchFamily="34" charset="0"/>
              </a:rPr>
              <a:t>)</a:t>
            </a:r>
          </a:p>
          <a:p>
            <a:pPr marL="285750" lvl="0" indent="-285750" algn="just">
              <a:buFont typeface="Wingdings" panose="05000000000000000000" pitchFamily="2" charset="2"/>
              <a:buChar char="Ø"/>
            </a:pPr>
            <a:endParaRPr lang="it-IT" b="1" dirty="0">
              <a:latin typeface="Open Sans" panose="020B0606030504020204" pitchFamily="34" charset="0"/>
              <a:ea typeface="Open Sans" panose="020B0606030504020204" pitchFamily="34" charset="0"/>
              <a:cs typeface="Open Sans" panose="020B0606030504020204" pitchFamily="34" charset="0"/>
            </a:endParaRPr>
          </a:p>
          <a:p>
            <a:pPr lvl="0" algn="just"/>
            <a:r>
              <a:rPr lang="it-IT" b="1" dirty="0" smtClean="0">
                <a:latin typeface="Open Sans" panose="020B0606030504020204" pitchFamily="34" charset="0"/>
                <a:ea typeface="Open Sans" panose="020B0606030504020204" pitchFamily="34" charset="0"/>
                <a:cs typeface="Open Sans" panose="020B0606030504020204" pitchFamily="34" charset="0"/>
              </a:rPr>
              <a:t> </a:t>
            </a:r>
            <a:endParaRPr lang="it-IT" dirty="0">
              <a:latin typeface="Open Sans" panose="020B0606030504020204" pitchFamily="34" charset="0"/>
              <a:ea typeface="Open Sans" panose="020B0606030504020204" pitchFamily="34" charset="0"/>
              <a:cs typeface="Open Sans" panose="020B0606030504020204" pitchFamily="34" charset="0"/>
            </a:endParaRPr>
          </a:p>
          <a:p>
            <a:pPr algn="ctr"/>
            <a:r>
              <a:rPr lang="it-IT"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È </a:t>
            </a:r>
            <a:r>
              <a:rPr lang="it-IT" b="1" dirty="0" smtClean="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principalmente il </a:t>
            </a:r>
            <a:r>
              <a:rPr lang="it-IT"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frutto dell’attività di analisi della T.1 e della </a:t>
            </a:r>
            <a:r>
              <a:rPr lang="it-IT" b="1" dirty="0" smtClean="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T.3.1. </a:t>
            </a:r>
          </a:p>
          <a:p>
            <a:pPr algn="just"/>
            <a:endParaRPr lang="it-IT" dirty="0" smtClean="0">
              <a:latin typeface="Open Sans" panose="020B0606030504020204" pitchFamily="34" charset="0"/>
              <a:ea typeface="Open Sans" panose="020B0606030504020204" pitchFamily="34" charset="0"/>
              <a:cs typeface="Open Sans" panose="020B0606030504020204" pitchFamily="34" charset="0"/>
            </a:endParaRPr>
          </a:p>
          <a:p>
            <a:pPr algn="just"/>
            <a:r>
              <a:rPr lang="it-IT"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A</a:t>
            </a:r>
            <a:r>
              <a:rPr lang="it-IT"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it-IT" b="1" dirty="0">
                <a:solidFill>
                  <a:srgbClr val="C00000"/>
                </a:solidFill>
                <a:latin typeface="Open Sans" panose="020B0606030504020204" pitchFamily="34" charset="0"/>
                <a:ea typeface="Open Sans" panose="020B0606030504020204" pitchFamily="34" charset="0"/>
                <a:cs typeface="Open Sans" panose="020B0606030504020204" pitchFamily="34" charset="0"/>
              </a:rPr>
              <a:t>C</a:t>
            </a:r>
            <a:r>
              <a:rPr lang="it-IT"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ontenuti </a:t>
            </a:r>
            <a:r>
              <a:rPr lang="it-IT" b="1" dirty="0">
                <a:solidFill>
                  <a:srgbClr val="C00000"/>
                </a:solidFill>
                <a:latin typeface="Open Sans" panose="020B0606030504020204" pitchFamily="34" charset="0"/>
                <a:ea typeface="Open Sans" panose="020B0606030504020204" pitchFamily="34" charset="0"/>
                <a:cs typeface="Open Sans" panose="020B0606030504020204" pitchFamily="34" charset="0"/>
              </a:rPr>
              <a:t>della T1 “</a:t>
            </a:r>
            <a:r>
              <a:rPr lang="it-IT" b="1" i="1" dirty="0">
                <a:solidFill>
                  <a:srgbClr val="C00000"/>
                </a:solidFill>
                <a:latin typeface="Open Sans" panose="020B0606030504020204" pitchFamily="34" charset="0"/>
                <a:ea typeface="Open Sans" panose="020B0606030504020204" pitchFamily="34" charset="0"/>
                <a:cs typeface="Open Sans" panose="020B0606030504020204" pitchFamily="34" charset="0"/>
              </a:rPr>
              <a:t>Individuazione e analisi di azioni innovative mirate alla valorizzazione delle specificità locali</a:t>
            </a:r>
            <a:r>
              <a:rPr lang="it-IT"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lgn="just">
              <a:buFont typeface="+mj-lt"/>
              <a:buAutoNum type="arabicPeriod"/>
            </a:pPr>
            <a:r>
              <a:rPr lang="it-IT" b="1" dirty="0" smtClean="0">
                <a:latin typeface="Open Sans" panose="020B0606030504020204" pitchFamily="34" charset="0"/>
                <a:ea typeface="Open Sans" panose="020B0606030504020204" pitchFamily="34" charset="0"/>
                <a:cs typeface="Open Sans" panose="020B0606030504020204" pitchFamily="34" charset="0"/>
              </a:rPr>
              <a:t>La </a:t>
            </a:r>
            <a:r>
              <a:rPr lang="it-IT" b="1" dirty="0">
                <a:latin typeface="Open Sans" panose="020B0606030504020204" pitchFamily="34" charset="0"/>
                <a:ea typeface="Open Sans" panose="020B0606030504020204" pitchFamily="34" charset="0"/>
                <a:cs typeface="Open Sans" panose="020B0606030504020204" pitchFamily="34" charset="0"/>
              </a:rPr>
              <a:t>Ricerca sul campo </a:t>
            </a:r>
            <a:r>
              <a:rPr lang="it-IT" b="1" dirty="0" smtClean="0">
                <a:latin typeface="Open Sans" panose="020B0606030504020204" pitchFamily="34" charset="0"/>
                <a:ea typeface="Open Sans" panose="020B0606030504020204" pitchFamily="34" charset="0"/>
                <a:cs typeface="Open Sans" panose="020B0606030504020204" pitchFamily="34" charset="0"/>
              </a:rPr>
              <a:t> - </a:t>
            </a:r>
            <a:r>
              <a:rPr lang="it-IT" dirty="0" smtClean="0">
                <a:latin typeface="Open Sans" panose="020B0606030504020204" pitchFamily="34" charset="0"/>
                <a:ea typeface="Open Sans" panose="020B0606030504020204" pitchFamily="34" charset="0"/>
                <a:cs typeface="Open Sans" panose="020B0606030504020204" pitchFamily="34" charset="0"/>
              </a:rPr>
              <a:t> </a:t>
            </a:r>
            <a:r>
              <a:rPr lang="it-IT" dirty="0">
                <a:latin typeface="Open Sans" panose="020B0606030504020204" pitchFamily="34" charset="0"/>
                <a:ea typeface="Open Sans" panose="020B0606030504020204" pitchFamily="34" charset="0"/>
                <a:cs typeface="Open Sans" panose="020B0606030504020204" pitchFamily="34" charset="0"/>
              </a:rPr>
              <a:t>“Censimento analitico delle buone pratiche d’imprenditoria innovativa</a:t>
            </a:r>
            <a:r>
              <a:rPr lang="it-IT" dirty="0" smtClean="0">
                <a:latin typeface="Open Sans" panose="020B0606030504020204" pitchFamily="34" charset="0"/>
                <a:ea typeface="Open Sans" panose="020B0606030504020204" pitchFamily="34" charset="0"/>
                <a:cs typeface="Open Sans" panose="020B0606030504020204" pitchFamily="34" charset="0"/>
              </a:rPr>
              <a:t>” (A01)</a:t>
            </a:r>
            <a:endParaRPr lang="it-IT" dirty="0">
              <a:latin typeface="Open Sans" panose="020B0606030504020204" pitchFamily="34" charset="0"/>
              <a:ea typeface="Open Sans" panose="020B0606030504020204" pitchFamily="34" charset="0"/>
              <a:cs typeface="Open Sans" panose="020B0606030504020204" pitchFamily="34" charset="0"/>
            </a:endParaRPr>
          </a:p>
          <a:p>
            <a:pPr algn="just"/>
            <a:endParaRPr lang="it-IT"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Wingdings" panose="05000000000000000000" pitchFamily="2" charset="2"/>
              <a:buChar char="§"/>
            </a:pPr>
            <a:r>
              <a:rPr lang="it-IT" sz="1700" dirty="0">
                <a:latin typeface="Open Sans" panose="020B0606030504020204" pitchFamily="34" charset="0"/>
                <a:ea typeface="Open Sans" panose="020B0606030504020204" pitchFamily="34" charset="0"/>
                <a:cs typeface="Open Sans" panose="020B0606030504020204" pitchFamily="34" charset="0"/>
              </a:rPr>
              <a:t>P</a:t>
            </a:r>
            <a:r>
              <a:rPr lang="it-IT" sz="1700" dirty="0" smtClean="0">
                <a:latin typeface="Open Sans" panose="020B0606030504020204" pitchFamily="34" charset="0"/>
                <a:ea typeface="Open Sans" panose="020B0606030504020204" pitchFamily="34" charset="0"/>
                <a:cs typeface="Open Sans" panose="020B0606030504020204" pitchFamily="34" charset="0"/>
              </a:rPr>
              <a:t>arte </a:t>
            </a:r>
            <a:r>
              <a:rPr lang="it-IT" sz="1700" dirty="0">
                <a:latin typeface="Open Sans" panose="020B0606030504020204" pitchFamily="34" charset="0"/>
                <a:ea typeface="Open Sans" panose="020B0606030504020204" pitchFamily="34" charset="0"/>
                <a:cs typeface="Open Sans" panose="020B0606030504020204" pitchFamily="34" charset="0"/>
              </a:rPr>
              <a:t>con </a:t>
            </a:r>
            <a:r>
              <a:rPr lang="it-IT" sz="1700" b="1" dirty="0">
                <a:latin typeface="Open Sans" panose="020B0606030504020204" pitchFamily="34" charset="0"/>
                <a:ea typeface="Open Sans" panose="020B0606030504020204" pitchFamily="34" charset="0"/>
                <a:cs typeface="Open Sans" panose="020B0606030504020204" pitchFamily="34" charset="0"/>
              </a:rPr>
              <a:t>un’analisi desk </a:t>
            </a:r>
            <a:r>
              <a:rPr lang="it-IT" sz="1700" dirty="0">
                <a:latin typeface="Open Sans" panose="020B0606030504020204" pitchFamily="34" charset="0"/>
                <a:ea typeface="Open Sans" panose="020B0606030504020204" pitchFamily="34" charset="0"/>
                <a:cs typeface="Open Sans" panose="020B0606030504020204" pitchFamily="34" charset="0"/>
              </a:rPr>
              <a:t>(A01.3) delle reti esistenti e delle buone pratiche multifunzionali (nel settore alimentare e turistico) con raccolta dati ufficiali -relativa ai territori di </a:t>
            </a:r>
            <a:r>
              <a:rPr lang="it-IT" sz="1700" dirty="0" smtClean="0">
                <a:latin typeface="Open Sans" panose="020B0606030504020204" pitchFamily="34" charset="0"/>
                <a:ea typeface="Open Sans" panose="020B0606030504020204" pitchFamily="34" charset="0"/>
                <a:cs typeface="Open Sans" panose="020B0606030504020204" pitchFamily="34" charset="0"/>
              </a:rPr>
              <a:t>riferimento</a:t>
            </a:r>
          </a:p>
          <a:p>
            <a:pPr algn="just"/>
            <a:endParaRPr lang="it-IT" sz="1700"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Wingdings" panose="05000000000000000000" pitchFamily="2" charset="2"/>
              <a:buChar char="§"/>
            </a:pPr>
            <a:r>
              <a:rPr lang="it-IT" sz="1700" dirty="0" smtClean="0">
                <a:latin typeface="Open Sans" panose="020B0606030504020204" pitchFamily="34" charset="0"/>
                <a:ea typeface="Open Sans" panose="020B0606030504020204" pitchFamily="34" charset="0"/>
                <a:cs typeface="Open Sans" panose="020B0606030504020204" pitchFamily="34" charset="0"/>
              </a:rPr>
              <a:t>Prosegue </a:t>
            </a:r>
            <a:r>
              <a:rPr lang="it-IT" sz="1700" dirty="0">
                <a:latin typeface="Open Sans" panose="020B0606030504020204" pitchFamily="34" charset="0"/>
                <a:ea typeface="Open Sans" panose="020B0606030504020204" pitchFamily="34" charset="0"/>
                <a:cs typeface="Open Sans" panose="020B0606030504020204" pitchFamily="34" charset="0"/>
              </a:rPr>
              <a:t>con la realizzazione di numero </a:t>
            </a:r>
            <a:r>
              <a:rPr lang="it-IT" sz="1700" b="1" dirty="0">
                <a:latin typeface="Open Sans" panose="020B0606030504020204" pitchFamily="34" charset="0"/>
                <a:ea typeface="Open Sans" panose="020B0606030504020204" pitchFamily="34" charset="0"/>
                <a:cs typeface="Open Sans" panose="020B0606030504020204" pitchFamily="34" charset="0"/>
              </a:rPr>
              <a:t>42 interviste </a:t>
            </a:r>
            <a:r>
              <a:rPr lang="it-IT" sz="1700" dirty="0">
                <a:latin typeface="Open Sans" panose="020B0606030504020204" pitchFamily="34" charset="0"/>
                <a:ea typeface="Open Sans" panose="020B0606030504020204" pitchFamily="34" charset="0"/>
                <a:cs typeface="Open Sans" panose="020B0606030504020204" pitchFamily="34" charset="0"/>
              </a:rPr>
              <a:t>(di tipo socio-etnografico) condotte presso realtà imprenditoriali innovative, mediante l’ausilio di un questionario strutturato (A01.1 - T1.1.1), con registrazione audio e conseguente </a:t>
            </a:r>
            <a:r>
              <a:rPr lang="it-IT" sz="1700" b="1" dirty="0">
                <a:latin typeface="Open Sans" panose="020B0606030504020204" pitchFamily="34" charset="0"/>
                <a:ea typeface="Open Sans" panose="020B0606030504020204" pitchFamily="34" charset="0"/>
                <a:cs typeface="Open Sans" panose="020B0606030504020204" pitchFamily="34" charset="0"/>
              </a:rPr>
              <a:t>trascrizione</a:t>
            </a:r>
            <a:r>
              <a:rPr lang="it-IT" sz="1700" dirty="0">
                <a:latin typeface="Open Sans" panose="020B0606030504020204" pitchFamily="34" charset="0"/>
                <a:ea typeface="Open Sans" panose="020B0606030504020204" pitchFamily="34" charset="0"/>
                <a:cs typeface="Open Sans" panose="020B0606030504020204" pitchFamily="34" charset="0"/>
              </a:rPr>
              <a:t> di ciascuna intervista (A01.4</a:t>
            </a:r>
            <a:r>
              <a:rPr lang="it-IT" sz="1700" dirty="0" smtClean="0">
                <a:latin typeface="Open Sans" panose="020B0606030504020204" pitchFamily="34" charset="0"/>
                <a:ea typeface="Open Sans" panose="020B0606030504020204" pitchFamily="34" charset="0"/>
                <a:cs typeface="Open Sans" panose="020B0606030504020204" pitchFamily="34" charset="0"/>
              </a:rPr>
              <a:t>).</a:t>
            </a:r>
            <a:endParaRPr lang="it-IT" sz="1700" i="1"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6" name="Freccia a destra con strisce 5"/>
          <p:cNvSpPr/>
          <p:nvPr/>
        </p:nvSpPr>
        <p:spPr>
          <a:xfrm rot="5400000">
            <a:off x="3950461" y="1305614"/>
            <a:ext cx="476673" cy="313715"/>
          </a:xfrm>
          <a:prstGeom prst="strip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070967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04/17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6368" y="1"/>
            <a:ext cx="1177632"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329584" y="198794"/>
            <a:ext cx="7914824" cy="5647700"/>
          </a:xfrm>
          <a:prstGeom prst="rect">
            <a:avLst/>
          </a:prstGeom>
          <a:noFill/>
        </p:spPr>
        <p:txBody>
          <a:bodyPr wrap="square" rtlCol="0">
            <a:spAutoFit/>
          </a:bodyPr>
          <a:lstStyle/>
          <a:p>
            <a:r>
              <a:rPr lang="it-IT" b="1" dirty="0">
                <a:solidFill>
                  <a:srgbClr val="C00000"/>
                </a:solidFill>
                <a:latin typeface="Open Sans" panose="020B0606030504020204" pitchFamily="34" charset="0"/>
                <a:ea typeface="Open Sans" panose="020B0606030504020204" pitchFamily="34" charset="0"/>
                <a:cs typeface="Open Sans" panose="020B0606030504020204" pitchFamily="34" charset="0"/>
              </a:rPr>
              <a:t>Cosa ne deriva:  </a:t>
            </a:r>
          </a:p>
          <a:p>
            <a:pPr marL="285750" indent="-285750" algn="just">
              <a:buFont typeface="Wingdings" panose="05000000000000000000" pitchFamily="2" charset="2"/>
              <a:buChar char="§"/>
            </a:pPr>
            <a:r>
              <a:rPr lang="it-IT" sz="1700" dirty="0" smtClean="0">
                <a:latin typeface="Open Sans" panose="020B0606030504020204" pitchFamily="34" charset="0"/>
                <a:ea typeface="Open Sans" panose="020B0606030504020204" pitchFamily="34" charset="0"/>
                <a:cs typeface="Open Sans" panose="020B0606030504020204" pitchFamily="34" charset="0"/>
              </a:rPr>
              <a:t>Report </a:t>
            </a:r>
            <a:r>
              <a:rPr lang="it-IT" sz="1700" dirty="0">
                <a:latin typeface="Open Sans" panose="020B0606030504020204" pitchFamily="34" charset="0"/>
                <a:ea typeface="Open Sans" panose="020B0606030504020204" pitchFamily="34" charset="0"/>
                <a:cs typeface="Open Sans" panose="020B0606030504020204" pitchFamily="34" charset="0"/>
              </a:rPr>
              <a:t>Profilo territoriale per ciascuna area (A01.3.1 e </a:t>
            </a:r>
            <a:r>
              <a:rPr lang="it-IT" sz="1700" dirty="0" smtClean="0">
                <a:latin typeface="Open Sans" panose="020B0606030504020204" pitchFamily="34" charset="0"/>
                <a:ea typeface="Open Sans" panose="020B0606030504020204" pitchFamily="34" charset="0"/>
                <a:cs typeface="Open Sans" panose="020B0606030504020204" pitchFamily="34" charset="0"/>
              </a:rPr>
              <a:t>A01.3.2)</a:t>
            </a:r>
          </a:p>
          <a:p>
            <a:pPr marL="285750" indent="-285750" algn="just">
              <a:buFont typeface="Wingdings" panose="05000000000000000000" pitchFamily="2" charset="2"/>
              <a:buChar char="§"/>
            </a:pPr>
            <a:r>
              <a:rPr lang="it-IT" sz="1700" dirty="0" smtClean="0">
                <a:latin typeface="Open Sans" panose="020B0606030504020204" pitchFamily="34" charset="0"/>
                <a:ea typeface="Open Sans" panose="020B0606030504020204" pitchFamily="34" charset="0"/>
                <a:cs typeface="Open Sans" panose="020B0606030504020204" pitchFamily="34" charset="0"/>
              </a:rPr>
              <a:t>Report </a:t>
            </a:r>
            <a:r>
              <a:rPr lang="it-IT" sz="1700" dirty="0">
                <a:latin typeface="Open Sans" panose="020B0606030504020204" pitchFamily="34" charset="0"/>
                <a:ea typeface="Open Sans" panose="020B0606030504020204" pitchFamily="34" charset="0"/>
                <a:cs typeface="Open Sans" panose="020B0606030504020204" pitchFamily="34" charset="0"/>
              </a:rPr>
              <a:t>di Etnografia comparata di casi aziendali per ciascuna area (A01.7.1) -che poggia sull’elaborazione di singoli casi studio aziendali (mediante l’impiego della scheda descrittiva dei casi studio di tipo etnografico A01.2 - T1.1.4) </a:t>
            </a:r>
            <a:endParaRPr lang="it-IT" sz="1700" dirty="0" smtClean="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Wingdings" panose="05000000000000000000" pitchFamily="2" charset="2"/>
              <a:buChar char="§"/>
            </a:pPr>
            <a:r>
              <a:rPr lang="it-IT" sz="1700" dirty="0" smtClean="0">
                <a:latin typeface="Open Sans" panose="020B0606030504020204" pitchFamily="34" charset="0"/>
                <a:ea typeface="Open Sans" panose="020B0606030504020204" pitchFamily="34" charset="0"/>
                <a:cs typeface="Open Sans" panose="020B0606030504020204" pitchFamily="34" charset="0"/>
              </a:rPr>
              <a:t>Report </a:t>
            </a:r>
            <a:r>
              <a:rPr lang="it-IT" sz="1700" dirty="0">
                <a:latin typeface="Open Sans" panose="020B0606030504020204" pitchFamily="34" charset="0"/>
                <a:ea typeface="Open Sans" panose="020B0606030504020204" pitchFamily="34" charset="0"/>
                <a:cs typeface="Open Sans" panose="020B0606030504020204" pitchFamily="34" charset="0"/>
              </a:rPr>
              <a:t>Analisi Socio-etnografica (</a:t>
            </a:r>
            <a:r>
              <a:rPr lang="it-IT" sz="1700" dirty="0" smtClean="0">
                <a:latin typeface="Open Sans" panose="020B0606030504020204" pitchFamily="34" charset="0"/>
                <a:ea typeface="Open Sans" panose="020B0606030504020204" pitchFamily="34" charset="0"/>
                <a:cs typeface="Open Sans" panose="020B0606030504020204" pitchFamily="34" charset="0"/>
              </a:rPr>
              <a:t>T.1.1.7)</a:t>
            </a:r>
          </a:p>
          <a:p>
            <a:pPr marL="285750" indent="-285750" algn="just">
              <a:buFont typeface="Wingdings" panose="05000000000000000000" pitchFamily="2" charset="2"/>
              <a:buChar char="§"/>
            </a:pPr>
            <a:r>
              <a:rPr lang="it-IT" sz="1700" dirty="0" smtClean="0">
                <a:latin typeface="Open Sans" panose="020B0606030504020204" pitchFamily="34" charset="0"/>
                <a:ea typeface="Open Sans" panose="020B0606030504020204" pitchFamily="34" charset="0"/>
                <a:cs typeface="Open Sans" panose="020B0606030504020204" pitchFamily="34" charset="0"/>
              </a:rPr>
              <a:t>Analisi </a:t>
            </a:r>
            <a:r>
              <a:rPr lang="it-IT" sz="1700" dirty="0">
                <a:latin typeface="Open Sans" panose="020B0606030504020204" pitchFamily="34" charset="0"/>
                <a:ea typeface="Open Sans" panose="020B0606030504020204" pitchFamily="34" charset="0"/>
                <a:cs typeface="Open Sans" panose="020B0606030504020204" pitchFamily="34" charset="0"/>
              </a:rPr>
              <a:t>network (</a:t>
            </a:r>
            <a:r>
              <a:rPr lang="it-IT" sz="1700" dirty="0" smtClean="0">
                <a:latin typeface="Open Sans" panose="020B0606030504020204" pitchFamily="34" charset="0"/>
                <a:ea typeface="Open Sans" panose="020B0606030504020204" pitchFamily="34" charset="0"/>
                <a:cs typeface="Open Sans" panose="020B0606030504020204" pitchFamily="34" charset="0"/>
              </a:rPr>
              <a:t>A.01.6)</a:t>
            </a:r>
          </a:p>
          <a:p>
            <a:pPr marL="285750" indent="-285750" algn="just">
              <a:buFont typeface="Wingdings" panose="05000000000000000000" pitchFamily="2" charset="2"/>
              <a:buChar char="§"/>
            </a:pPr>
            <a:r>
              <a:rPr lang="it-IT" sz="1700" dirty="0" smtClean="0">
                <a:latin typeface="Open Sans" panose="020B0606030504020204" pitchFamily="34" charset="0"/>
                <a:ea typeface="Open Sans" panose="020B0606030504020204" pitchFamily="34" charset="0"/>
                <a:cs typeface="Open Sans" panose="020B0606030504020204" pitchFamily="34" charset="0"/>
              </a:rPr>
              <a:t>Catalogo </a:t>
            </a:r>
            <a:r>
              <a:rPr lang="it-IT" sz="1700" dirty="0">
                <a:latin typeface="Open Sans" panose="020B0606030504020204" pitchFamily="34" charset="0"/>
                <a:ea typeface="Open Sans" panose="020B0606030504020204" pitchFamily="34" charset="0"/>
                <a:cs typeface="Open Sans" panose="020B0606030504020204" pitchFamily="34" charset="0"/>
              </a:rPr>
              <a:t>digitale con casi esemplari di modelli multifunzionali e sostenibili nel settore agro-turistico </a:t>
            </a:r>
            <a:r>
              <a:rPr lang="it-IT" sz="1700" dirty="0" smtClean="0">
                <a:latin typeface="Open Sans" panose="020B0606030504020204" pitchFamily="34" charset="0"/>
                <a:ea typeface="Open Sans" panose="020B0606030504020204" pitchFamily="34" charset="0"/>
                <a:cs typeface="Open Sans" panose="020B0606030504020204" pitchFamily="34" charset="0"/>
              </a:rPr>
              <a:t>(A01.8  - T1.2.3 mediante </a:t>
            </a:r>
            <a:r>
              <a:rPr lang="it-IT" sz="1700" dirty="0">
                <a:latin typeface="Open Sans" panose="020B0606030504020204" pitchFamily="34" charset="0"/>
                <a:ea typeface="Open Sans" panose="020B0606030504020204" pitchFamily="34" charset="0"/>
                <a:cs typeface="Open Sans" panose="020B0606030504020204" pitchFamily="34" charset="0"/>
              </a:rPr>
              <a:t>l’impiego della scheda T1.1.4</a:t>
            </a:r>
            <a:r>
              <a:rPr lang="it-IT" sz="1700" dirty="0" smtClean="0">
                <a:latin typeface="Open Sans" panose="020B0606030504020204" pitchFamily="34" charset="0"/>
                <a:ea typeface="Open Sans" panose="020B0606030504020204" pitchFamily="34" charset="0"/>
                <a:cs typeface="Open Sans" panose="020B0606030504020204" pitchFamily="34" charset="0"/>
              </a:rPr>
              <a:t>)</a:t>
            </a:r>
          </a:p>
          <a:p>
            <a:pPr algn="just"/>
            <a:endParaRPr lang="it-IT" dirty="0">
              <a:latin typeface="Open Sans" panose="020B0606030504020204" pitchFamily="34" charset="0"/>
              <a:ea typeface="Open Sans" panose="020B0606030504020204" pitchFamily="34" charset="0"/>
              <a:cs typeface="Open Sans" panose="020B0606030504020204" pitchFamily="34" charset="0"/>
            </a:endParaRPr>
          </a:p>
          <a:p>
            <a:pPr marL="285750" lvl="0" indent="-285750" algn="just">
              <a:buFont typeface="Wingdings" panose="05000000000000000000" pitchFamily="2" charset="2"/>
              <a:buChar char="Ø"/>
            </a:pPr>
            <a:r>
              <a:rPr lang="it-IT"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Catalogo </a:t>
            </a:r>
            <a:r>
              <a:rPr lang="it-IT" b="1" dirty="0">
                <a:solidFill>
                  <a:srgbClr val="C00000"/>
                </a:solidFill>
                <a:latin typeface="Open Sans" panose="020B0606030504020204" pitchFamily="34" charset="0"/>
                <a:ea typeface="Open Sans" panose="020B0606030504020204" pitchFamily="34" charset="0"/>
                <a:cs typeface="Open Sans" panose="020B0606030504020204" pitchFamily="34" charset="0"/>
              </a:rPr>
              <a:t>digitale dei casi studio (A01.8) </a:t>
            </a:r>
            <a:endParaRPr lang="it-IT"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it-IT" sz="1700" dirty="0">
                <a:latin typeface="Open Sans" panose="020B0606030504020204" pitchFamily="34" charset="0"/>
                <a:ea typeface="Open Sans" panose="020B0606030504020204" pitchFamily="34" charset="0"/>
                <a:cs typeface="Open Sans" panose="020B0606030504020204" pitchFamily="34" charset="0"/>
              </a:rPr>
              <a:t>Si realizza attraverso la presentazione -con approccio etnografico- di alcuni casi esemplari, dai 10 ai 15 casi studio per territorio. Ciascuna scheda- opportunamente </a:t>
            </a:r>
            <a:r>
              <a:rPr lang="it-IT" sz="1700" dirty="0" smtClean="0">
                <a:latin typeface="Open Sans" panose="020B0606030504020204" pitchFamily="34" charset="0"/>
                <a:ea typeface="Open Sans" panose="020B0606030504020204" pitchFamily="34" charset="0"/>
                <a:cs typeface="Open Sans" panose="020B0606030504020204" pitchFamily="34" charset="0"/>
              </a:rPr>
              <a:t>rielaborata- viene sottoposta </a:t>
            </a:r>
            <a:r>
              <a:rPr lang="it-IT" sz="1700" dirty="0">
                <a:latin typeface="Open Sans" panose="020B0606030504020204" pitchFamily="34" charset="0"/>
                <a:ea typeface="Open Sans" panose="020B0606030504020204" pitchFamily="34" charset="0"/>
                <a:cs typeface="Open Sans" panose="020B0606030504020204" pitchFamily="34" charset="0"/>
              </a:rPr>
              <a:t>alla lettura da parte dell’imprenditore </a:t>
            </a:r>
            <a:r>
              <a:rPr lang="it-IT" sz="1700" dirty="0" smtClean="0">
                <a:latin typeface="Open Sans" panose="020B0606030504020204" pitchFamily="34" charset="0"/>
                <a:ea typeface="Open Sans" panose="020B0606030504020204" pitchFamily="34" charset="0"/>
                <a:cs typeface="Open Sans" panose="020B0606030504020204" pitchFamily="34" charset="0"/>
              </a:rPr>
              <a:t>coinvolto e </a:t>
            </a:r>
            <a:r>
              <a:rPr lang="it-IT" sz="1700" dirty="0">
                <a:latin typeface="Open Sans" panose="020B0606030504020204" pitchFamily="34" charset="0"/>
                <a:ea typeface="Open Sans" panose="020B0606030504020204" pitchFamily="34" charset="0"/>
                <a:cs typeface="Open Sans" panose="020B0606030504020204" pitchFamily="34" charset="0"/>
              </a:rPr>
              <a:t>previa sua </a:t>
            </a:r>
            <a:r>
              <a:rPr lang="it-IT" sz="1700" dirty="0" smtClean="0">
                <a:latin typeface="Open Sans" panose="020B0606030504020204" pitchFamily="34" charset="0"/>
                <a:ea typeface="Open Sans" panose="020B0606030504020204" pitchFamily="34" charset="0"/>
                <a:cs typeface="Open Sans" panose="020B0606030504020204" pitchFamily="34" charset="0"/>
              </a:rPr>
              <a:t>autorizzazione, entra </a:t>
            </a:r>
            <a:r>
              <a:rPr lang="it-IT" sz="1700" dirty="0">
                <a:latin typeface="Open Sans" panose="020B0606030504020204" pitchFamily="34" charset="0"/>
                <a:ea typeface="Open Sans" panose="020B0606030504020204" pitchFamily="34" charset="0"/>
                <a:cs typeface="Open Sans" panose="020B0606030504020204" pitchFamily="34" charset="0"/>
              </a:rPr>
              <a:t>nel Catalogo (per la pubblicazione). </a:t>
            </a:r>
            <a:endParaRPr lang="it-IT" sz="1700" dirty="0" smtClean="0">
              <a:latin typeface="Open Sans" panose="020B0606030504020204" pitchFamily="34" charset="0"/>
              <a:ea typeface="Open Sans" panose="020B0606030504020204" pitchFamily="34" charset="0"/>
              <a:cs typeface="Open Sans" panose="020B0606030504020204" pitchFamily="34" charset="0"/>
            </a:endParaRPr>
          </a:p>
          <a:p>
            <a:endParaRPr lang="it-IT" b="1" dirty="0" smtClean="0">
              <a:latin typeface="Open Sans" panose="020B0606030504020204" pitchFamily="34" charset="0"/>
              <a:ea typeface="Open Sans" panose="020B0606030504020204" pitchFamily="34" charset="0"/>
              <a:cs typeface="Open Sans" panose="020B0606030504020204" pitchFamily="34" charset="0"/>
            </a:endParaRPr>
          </a:p>
          <a:p>
            <a:pPr algn="ctr"/>
            <a:r>
              <a:rPr lang="it-IT" sz="17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N.B</a:t>
            </a:r>
            <a:r>
              <a:rPr lang="it-IT" sz="17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it-IT"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 È auspicabile che lo stesso possa fungere da strumento di promozione nell’ambito </a:t>
            </a:r>
            <a:r>
              <a:rPr lang="it-IT" sz="17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del lavoro sui </a:t>
            </a:r>
            <a:r>
              <a:rPr lang="it-IT"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Percorsi</a:t>
            </a:r>
            <a:r>
              <a:rPr lang="it-IT" sz="17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a:t>
            </a:r>
            <a:endParaRPr lang="it-IT" sz="17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9617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05/17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8697" y="0"/>
            <a:ext cx="912723" cy="87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79512" y="188640"/>
            <a:ext cx="8712968" cy="5893921"/>
          </a:xfrm>
          <a:prstGeom prst="rect">
            <a:avLst/>
          </a:prstGeom>
          <a:noFill/>
        </p:spPr>
        <p:txBody>
          <a:bodyPr wrap="square" rtlCol="0">
            <a:spAutoFit/>
          </a:bodyPr>
          <a:lstStyle/>
          <a:p>
            <a:pPr algn="ctr"/>
            <a:r>
              <a:rPr lang="it-IT"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Attraverso la </a:t>
            </a:r>
            <a:r>
              <a:rPr lang="it-IT" sz="17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trascrizione delle interviste </a:t>
            </a:r>
            <a:r>
              <a:rPr lang="it-IT"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ed il conseguente lavoro di </a:t>
            </a:r>
            <a:endParaRPr lang="it-IT" sz="17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ctr"/>
            <a:r>
              <a:rPr lang="it-IT" sz="1700" b="1" dirty="0" smtClean="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sintetizzazione</a:t>
            </a:r>
            <a:r>
              <a:rPr lang="it-IT" sz="17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 delle </a:t>
            </a:r>
            <a:r>
              <a:rPr lang="it-IT"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storie aziendali è emersa </a:t>
            </a:r>
            <a:r>
              <a:rPr lang="it-IT" sz="17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da </a:t>
            </a:r>
            <a:r>
              <a:rPr lang="it-IT" sz="1700" dirty="0">
                <a:solidFill>
                  <a:srgbClr val="C00000"/>
                </a:solidFill>
                <a:latin typeface="Open Sans" panose="020B0606030504020204" pitchFamily="34" charset="0"/>
                <a:ea typeface="Open Sans" panose="020B0606030504020204" pitchFamily="34" charset="0"/>
                <a:cs typeface="Open Sans" panose="020B0606030504020204" pitchFamily="34" charset="0"/>
              </a:rPr>
              <a:t>parte di alcune aziende </a:t>
            </a:r>
            <a:r>
              <a:rPr lang="it-IT" sz="17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la </a:t>
            </a:r>
            <a:r>
              <a:rPr lang="it-IT" sz="1700" b="1" dirty="0" smtClean="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disponibilità a </a:t>
            </a:r>
            <a:r>
              <a:rPr lang="it-IT" sz="17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lavorare a percorsi </a:t>
            </a:r>
            <a:r>
              <a:rPr lang="it-IT" sz="1700" b="1" dirty="0" smtClean="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possibili</a:t>
            </a:r>
            <a:endParaRPr lang="it-IT" sz="17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endParaRPr lang="it-IT" i="1" dirty="0" smtClean="0">
              <a:latin typeface="Open Sans" panose="020B0606030504020204" pitchFamily="34" charset="0"/>
              <a:ea typeface="Open Sans" panose="020B0606030504020204" pitchFamily="34" charset="0"/>
              <a:cs typeface="Open Sans" panose="020B0606030504020204" pitchFamily="34" charset="0"/>
            </a:endParaRPr>
          </a:p>
          <a:p>
            <a:r>
              <a:rPr lang="it-IT" sz="1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PRESUPPOSTI FONDAMENTALI (esempi):</a:t>
            </a:r>
          </a:p>
          <a:p>
            <a:r>
              <a:rPr lang="it-IT" sz="1400" dirty="0">
                <a:latin typeface="Open Sans" panose="020B0606030504020204" pitchFamily="34" charset="0"/>
                <a:ea typeface="Open Sans" panose="020B0606030504020204" pitchFamily="34" charset="0"/>
                <a:cs typeface="Open Sans" panose="020B0606030504020204" pitchFamily="34" charset="0"/>
              </a:rPr>
              <a:t>Le forme di </a:t>
            </a:r>
            <a:r>
              <a:rPr lang="it-IT" sz="1400" b="1" u="sng" dirty="0">
                <a:latin typeface="Open Sans" panose="020B0606030504020204" pitchFamily="34" charset="0"/>
                <a:ea typeface="Open Sans" panose="020B0606030504020204" pitchFamily="34" charset="0"/>
                <a:cs typeface="Open Sans" panose="020B0606030504020204" pitchFamily="34" charset="0"/>
              </a:rPr>
              <a:t>collaborazione</a:t>
            </a:r>
            <a:r>
              <a:rPr lang="it-IT" sz="1400" dirty="0">
                <a:latin typeface="Open Sans" panose="020B0606030504020204" pitchFamily="34" charset="0"/>
                <a:ea typeface="Open Sans" panose="020B0606030504020204" pitchFamily="34" charset="0"/>
                <a:cs typeface="Open Sans" panose="020B0606030504020204" pitchFamily="34" charset="0"/>
              </a:rPr>
              <a:t>, di gran lunga più numerose, sono inserite </a:t>
            </a:r>
            <a:r>
              <a:rPr lang="it-IT" sz="1400" b="1" u="sng" dirty="0">
                <a:latin typeface="Open Sans" panose="020B0606030504020204" pitchFamily="34" charset="0"/>
                <a:ea typeface="Open Sans" panose="020B0606030504020204" pitchFamily="34" charset="0"/>
                <a:cs typeface="Open Sans" panose="020B0606030504020204" pitchFamily="34" charset="0"/>
              </a:rPr>
              <a:t>sul </a:t>
            </a:r>
            <a:r>
              <a:rPr lang="it-IT" sz="1400" b="1" u="sng" dirty="0" smtClean="0">
                <a:latin typeface="Open Sans" panose="020B0606030504020204" pitchFamily="34" charset="0"/>
                <a:ea typeface="Open Sans" panose="020B0606030504020204" pitchFamily="34" charset="0"/>
                <a:cs typeface="Open Sans" panose="020B0606030504020204" pitchFamily="34" charset="0"/>
              </a:rPr>
              <a:t>piano dell’informalità</a:t>
            </a:r>
            <a:r>
              <a:rPr lang="it-IT" sz="1400" dirty="0">
                <a:latin typeface="Open Sans" panose="020B0606030504020204" pitchFamily="34" charset="0"/>
                <a:ea typeface="Open Sans" panose="020B0606030504020204" pitchFamily="34" charset="0"/>
                <a:cs typeface="Open Sans" panose="020B0606030504020204" pitchFamily="34" charset="0"/>
              </a:rPr>
              <a:t>. Sono rapporti </a:t>
            </a:r>
            <a:r>
              <a:rPr lang="it-IT" sz="1400" b="1" u="sng" dirty="0">
                <a:latin typeface="Open Sans" panose="020B0606030504020204" pitchFamily="34" charset="0"/>
                <a:ea typeface="Open Sans" panose="020B0606030504020204" pitchFamily="34" charset="0"/>
                <a:cs typeface="Open Sans" panose="020B0606030504020204" pitchFamily="34" charset="0"/>
              </a:rPr>
              <a:t>basati su una reciproca fiducia</a:t>
            </a:r>
            <a:r>
              <a:rPr lang="it-IT" sz="1400" dirty="0">
                <a:latin typeface="Open Sans" panose="020B0606030504020204" pitchFamily="34" charset="0"/>
                <a:ea typeface="Open Sans" panose="020B0606030504020204" pitchFamily="34" charset="0"/>
                <a:cs typeface="Open Sans" panose="020B0606030504020204" pitchFamily="34" charset="0"/>
              </a:rPr>
              <a:t>, senza riferimento ad alcuna forma contrattuale. </a:t>
            </a:r>
            <a:endParaRPr lang="it-IT" sz="1400" dirty="0" smtClean="0">
              <a:latin typeface="Open Sans" panose="020B0606030504020204" pitchFamily="34" charset="0"/>
              <a:ea typeface="Open Sans" panose="020B0606030504020204" pitchFamily="34" charset="0"/>
              <a:cs typeface="Open Sans" panose="020B0606030504020204" pitchFamily="34" charset="0"/>
            </a:endParaRPr>
          </a:p>
          <a:p>
            <a:endParaRPr lang="it-IT" sz="1400" dirty="0">
              <a:latin typeface="Open Sans" panose="020B0606030504020204" pitchFamily="34" charset="0"/>
              <a:ea typeface="Open Sans" panose="020B0606030504020204" pitchFamily="34" charset="0"/>
              <a:cs typeface="Open Sans" panose="020B0606030504020204" pitchFamily="34" charset="0"/>
            </a:endParaRPr>
          </a:p>
          <a:p>
            <a:pPr algn="ctr"/>
            <a:r>
              <a:rPr lang="it-IT"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Come racconta la SPM12</a:t>
            </a:r>
            <a:r>
              <a:rPr lang="it-IT" sz="14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it-IT" sz="1400" i="1"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Dettori</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 e </a:t>
            </a:r>
            <a:r>
              <a:rPr lang="it-IT" sz="1400" i="1"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Sionis</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 ma anche </a:t>
            </a:r>
            <a:r>
              <a:rPr lang="it-IT" sz="1400" i="1" dirty="0" err="1" smtClean="0">
                <a:solidFill>
                  <a:srgbClr val="C00000"/>
                </a:solidFill>
                <a:latin typeface="Open Sans" panose="020B0606030504020204" pitchFamily="34" charset="0"/>
                <a:ea typeface="Open Sans" panose="020B0606030504020204" pitchFamily="34" charset="0"/>
                <a:cs typeface="Open Sans" panose="020B0606030504020204" pitchFamily="34" charset="0"/>
              </a:rPr>
              <a:t>Pusule</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Roberto chiama e mi dice </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«guarda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che c'ho clienti che stanno andando via da me e vengono di </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là», poi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L'Antica Dimora del Gruccione […] cioè se incominciamo ragazzi! (sorride) </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E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poi anche Villa Asfodelo, certo anche le bici, </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i ragazzi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di New </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Adventure… sono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cose informali dove non c'è neanche scambio di denaro […] Rete vera, rete vera! […] tutti quelli che lavoravamo nello stesso modo ci incontravamo d'inverno per raccontarci le </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esperienze</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Non c’è uno scritto però funziona benissimo! […] è come se tutti noi avessimo un pacchetto che comprende anche gli altri…[…] </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 poi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ci siamo anche visti con gente dove </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magari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gli mandavi gli ospiti, perché tanto te lo aveva detto uno che… cioè a me se Gabriella mi dice guarda che ha aperto quello che funziona, io lo mando perché me lo dice Gabriella, capito so che funziona, che non faccio stare male l'ospite che mando </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lì.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T</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utte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queste cose si fanno</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a:t>
            </a:r>
          </a:p>
          <a:p>
            <a:pPr algn="ctr"/>
            <a:endPar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ctr"/>
            <a:r>
              <a:rPr lang="it-IT" sz="1400" b="1" u="sng" dirty="0">
                <a:latin typeface="Open Sans" panose="020B0606030504020204" pitchFamily="34" charset="0"/>
                <a:ea typeface="Open Sans" panose="020B0606030504020204" pitchFamily="34" charset="0"/>
                <a:cs typeface="Open Sans" panose="020B0606030504020204" pitchFamily="34" charset="0"/>
              </a:rPr>
              <a:t>La rete deve costituirsi con attori competenti e motivati</a:t>
            </a:r>
            <a:r>
              <a:rPr lang="it-IT" sz="1400" dirty="0">
                <a:latin typeface="Open Sans" panose="020B0606030504020204" pitchFamily="34" charset="0"/>
                <a:ea typeface="Open Sans" panose="020B0606030504020204" pitchFamily="34" charset="0"/>
                <a:cs typeface="Open Sans" panose="020B0606030504020204" pitchFamily="34" charset="0"/>
              </a:rPr>
              <a:t>, afferma </a:t>
            </a:r>
            <a:r>
              <a:rPr lang="it-IT" sz="1400" dirty="0" smtClean="0">
                <a:latin typeface="Open Sans" panose="020B0606030504020204" pitchFamily="34" charset="0"/>
                <a:ea typeface="Open Sans" panose="020B0606030504020204" pitchFamily="34" charset="0"/>
                <a:cs typeface="Open Sans" panose="020B0606030504020204" pitchFamily="34" charset="0"/>
              </a:rPr>
              <a:t>un’intervistata: </a:t>
            </a:r>
          </a:p>
          <a:p>
            <a:pPr algn="ct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Cioè, non è che la rete di per sé faccia qualcosa di suo, sono sempre gli attori all’interno della rete che fanno qualcosa. Quindi non solo devi crearti lo strumento, devi crearti anche chi lo strumento lo deve usare. Se chi lo deve usare ha la capacità di farlo agire nel mercato allora la rete funziona, se chi lo deve usare nel mercato non ha la capacità di farlo funzionare, allora la rete non funziona. Quindi, non solo si devono creare le reti, ma si devono creare gli attori che dentro le reti devono funzionare”.</a:t>
            </a:r>
            <a:endParaRPr lang="it-IT" sz="14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86426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06/17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330266" y="332656"/>
            <a:ext cx="8130166" cy="4616648"/>
          </a:xfrm>
          <a:prstGeom prst="rect">
            <a:avLst/>
          </a:prstGeom>
          <a:noFill/>
        </p:spPr>
        <p:txBody>
          <a:bodyPr wrap="square" rtlCol="0">
            <a:spAutoFit/>
          </a:bodyPr>
          <a:lstStyle/>
          <a:p>
            <a:r>
              <a:rPr lang="it-IT" sz="1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PROGETTI POSSIBILI (esempi</a:t>
            </a:r>
            <a:r>
              <a:rPr lang="it-IT"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a:t>
            </a:r>
          </a:p>
          <a:p>
            <a:endParaRPr lang="it-IT" sz="14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r>
              <a:rPr lang="it-IT"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Il </a:t>
            </a:r>
            <a:r>
              <a:rPr lang="it-IT" sz="1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titolare dell’impresa SPM9 riferisce di un progetto “di rete” che vorrebbe poter tanto condividere con altri: </a:t>
            </a:r>
            <a:endParaRPr lang="it-IT"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endParaRPr lang="it-IT"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ct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Io ho anche proposto una sorta di… […] una crociera terrestre proponevo ai miei colleghi: sbarcano a Olbia, 3 giorni di agriturismo li, 3 giorni a Arbatax, 2 giorni nella zona del Sarrabus poi risalendo verso qui. Ma non riesci a trovare 5 o 6 colleghi che… se uno vuole andare in agriturismo, senza andare in hotel, che poi va a cercare lui, invece tu già gli proponi il pacchetto, </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guarda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il tuo itinerario è questo: </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incontrerai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le spiagge di San Teodoro, il nuraghe </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di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Barumini, vedrai </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Nora e </a:t>
            </a:r>
            <a:r>
              <a:rPr lang="it-IT" sz="1400" i="1"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Tarros</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 poi vedrai il borgo di Bosa, in questa zona ci sono io che li accolgo e poi vanno a finire chiudendo il giro di nuovo… vai a chiudere di nuovo al porto! Io l’ho proposto a un paio di colleghi ma </a:t>
            </a:r>
            <a:r>
              <a:rPr lang="it-IT" sz="1400"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non…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uno ha sempre paura che gli freghi i clienti dell’altro! […] Ma chi la prende la caparra? […]”</a:t>
            </a:r>
            <a:endParaRPr lang="it-IT" sz="14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it-IT" sz="14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ctr"/>
            <a:r>
              <a:rPr lang="it-IT"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SPM16 riferisce di un progetto che vorrebbe realizzare con altre imprenditrici:</a:t>
            </a:r>
            <a:r>
              <a:rPr lang="it-IT" sz="1400" b="1"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it-IT" sz="14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“Una volta che saremo tutte operatori di fattoria didattica, c'è l'idea di unirci con le altre ragazze che hanno fatto il corso per creare una sorta di consorzio. Perché io posso ospitare dal punto di vista della ristorazione, mentre le altre no. Quindi unirci tra di noi per fare dei laboratori in quanto dovrebbe esserci un operatore ogni 30 bambini e quindi se ti arriva un pullman sono almeno 50 per cui ci devono essere almeno due operatori. Per cui abbiamo ventilato questa ipotesi.” </a:t>
            </a:r>
            <a:endParaRPr lang="it-IT" sz="14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58367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07/17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8" y="0"/>
            <a:ext cx="1583272"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07505" y="188640"/>
            <a:ext cx="7920880" cy="5493812"/>
          </a:xfrm>
          <a:prstGeom prst="rect">
            <a:avLst/>
          </a:prstGeom>
          <a:noFill/>
        </p:spPr>
        <p:txBody>
          <a:bodyPr wrap="square" rtlCol="0">
            <a:spAutoFit/>
          </a:bodyPr>
          <a:lstStyle/>
          <a:p>
            <a:pPr algn="ctr"/>
            <a:r>
              <a:rPr lang="it-IT" sz="1600" dirty="0">
                <a:solidFill>
                  <a:srgbClr val="C00000"/>
                </a:solidFill>
                <a:latin typeface="Open Sans" panose="020B0606030504020204" pitchFamily="34" charset="0"/>
                <a:ea typeface="Open Sans" panose="020B0606030504020204" pitchFamily="34" charset="0"/>
                <a:cs typeface="Open Sans" panose="020B0606030504020204" pitchFamily="34" charset="0"/>
              </a:rPr>
              <a:t>Attraverso la </a:t>
            </a:r>
            <a:r>
              <a:rPr lang="it-IT" sz="16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lettura dei profili territoriali </a:t>
            </a:r>
            <a:r>
              <a:rPr lang="it-IT" sz="1600" dirty="0">
                <a:solidFill>
                  <a:srgbClr val="C00000"/>
                </a:solidFill>
                <a:latin typeface="Open Sans" panose="020B0606030504020204" pitchFamily="34" charset="0"/>
                <a:ea typeface="Open Sans" panose="020B0606030504020204" pitchFamily="34" charset="0"/>
                <a:cs typeface="Open Sans" panose="020B0606030504020204" pitchFamily="34" charset="0"/>
              </a:rPr>
              <a:t>si è messa in evidenza </a:t>
            </a:r>
            <a:r>
              <a:rPr lang="it-IT" sz="1600" b="1" dirty="0" smtClean="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l’esistenza di </a:t>
            </a:r>
            <a:r>
              <a:rPr lang="it-IT" sz="16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importanti risorse</a:t>
            </a:r>
            <a:r>
              <a:rPr lang="it-IT"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it-IT" sz="1600" dirty="0">
                <a:solidFill>
                  <a:srgbClr val="C00000"/>
                </a:solidFill>
                <a:latin typeface="Open Sans" panose="020B0606030504020204" pitchFamily="34" charset="0"/>
                <a:ea typeface="Open Sans" panose="020B0606030504020204" pitchFamily="34" charset="0"/>
                <a:cs typeface="Open Sans" panose="020B0606030504020204" pitchFamily="34" charset="0"/>
              </a:rPr>
              <a:t>a disposizione delle aziende e di casi </a:t>
            </a:r>
            <a:r>
              <a:rPr lang="it-IT" sz="16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di adesione </a:t>
            </a:r>
            <a:r>
              <a:rPr lang="it-IT" sz="1600" dirty="0">
                <a:solidFill>
                  <a:srgbClr val="C00000"/>
                </a:solidFill>
                <a:latin typeface="Open Sans" panose="020B0606030504020204" pitchFamily="34" charset="0"/>
                <a:ea typeface="Open Sans" panose="020B0606030504020204" pitchFamily="34" charset="0"/>
                <a:cs typeface="Open Sans" panose="020B0606030504020204" pitchFamily="34" charset="0"/>
              </a:rPr>
              <a:t>delle stesse </a:t>
            </a:r>
            <a:endParaRPr lang="it-IT" sz="16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algn="ctr"/>
            <a:r>
              <a:rPr lang="it-IT" sz="1600"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a </a:t>
            </a:r>
            <a:r>
              <a:rPr lang="it-IT" sz="16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reti utili </a:t>
            </a:r>
            <a:r>
              <a:rPr lang="it-IT" sz="1600" dirty="0">
                <a:solidFill>
                  <a:srgbClr val="C00000"/>
                </a:solidFill>
                <a:latin typeface="Open Sans" panose="020B0606030504020204" pitchFamily="34" charset="0"/>
                <a:ea typeface="Open Sans" panose="020B0606030504020204" pitchFamily="34" charset="0"/>
                <a:cs typeface="Open Sans" panose="020B0606030504020204" pitchFamily="34" charset="0"/>
              </a:rPr>
              <a:t>a definire percorsi possibili</a:t>
            </a:r>
            <a:r>
              <a:rPr lang="it-IT"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endParaRPr lang="it-IT" sz="1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endParaRPr lang="it-IT" dirty="0" smtClean="0">
              <a:latin typeface="Open Sans" panose="020B0606030504020204" pitchFamily="34" charset="0"/>
              <a:ea typeface="Open Sans" panose="020B0606030504020204" pitchFamily="34" charset="0"/>
              <a:cs typeface="Open Sans" panose="020B0606030504020204" pitchFamily="34" charset="0"/>
            </a:endParaRPr>
          </a:p>
          <a:p>
            <a:pPr algn="just"/>
            <a:r>
              <a:rPr lang="it-IT" sz="1500" dirty="0" smtClean="0">
                <a:latin typeface="Open Sans" panose="020B0606030504020204" pitchFamily="34" charset="0"/>
                <a:ea typeface="Open Sans" panose="020B0606030504020204" pitchFamily="34" charset="0"/>
                <a:cs typeface="Open Sans" panose="020B0606030504020204" pitchFamily="34" charset="0"/>
              </a:rPr>
              <a:t>Nel </a:t>
            </a:r>
            <a:r>
              <a:rPr lang="it-IT" sz="1500" dirty="0">
                <a:latin typeface="Open Sans" panose="020B0606030504020204" pitchFamily="34" charset="0"/>
                <a:ea typeface="Open Sans" panose="020B0606030504020204" pitchFamily="34" charset="0"/>
                <a:cs typeface="Open Sans" panose="020B0606030504020204" pitchFamily="34" charset="0"/>
              </a:rPr>
              <a:t>territorio </a:t>
            </a:r>
            <a:r>
              <a:rPr lang="it-IT" sz="1500" b="1" dirty="0">
                <a:latin typeface="Open Sans" panose="020B0606030504020204" pitchFamily="34" charset="0"/>
                <a:ea typeface="Open Sans" panose="020B0606030504020204" pitchFamily="34" charset="0"/>
                <a:cs typeface="Open Sans" panose="020B0606030504020204" pitchFamily="34" charset="0"/>
              </a:rPr>
              <a:t>esistono varie esperienze </a:t>
            </a:r>
            <a:r>
              <a:rPr lang="it-IT" sz="1500" dirty="0">
                <a:latin typeface="Open Sans" panose="020B0606030504020204" pitchFamily="34" charset="0"/>
                <a:ea typeface="Open Sans" panose="020B0606030504020204" pitchFamily="34" charset="0"/>
                <a:cs typeface="Open Sans" panose="020B0606030504020204" pitchFamily="34" charset="0"/>
              </a:rPr>
              <a:t>che cercano di mettere a valore gli </a:t>
            </a:r>
            <a:r>
              <a:rPr lang="it-IT" sz="1500" b="1" dirty="0">
                <a:latin typeface="Open Sans" panose="020B0606030504020204" pitchFamily="34" charset="0"/>
                <a:ea typeface="Open Sans" panose="020B0606030504020204" pitchFamily="34" charset="0"/>
                <a:cs typeface="Open Sans" panose="020B0606030504020204" pitchFamily="34" charset="0"/>
              </a:rPr>
              <a:t>elementi di attrattività </a:t>
            </a:r>
            <a:r>
              <a:rPr lang="it-IT" sz="1500" dirty="0">
                <a:latin typeface="Open Sans" panose="020B0606030504020204" pitchFamily="34" charset="0"/>
                <a:ea typeface="Open Sans" panose="020B0606030504020204" pitchFamily="34" charset="0"/>
                <a:cs typeface="Open Sans" panose="020B0606030504020204" pitchFamily="34" charset="0"/>
              </a:rPr>
              <a:t>e il </a:t>
            </a:r>
            <a:r>
              <a:rPr lang="it-IT" sz="1500" b="1" dirty="0">
                <a:latin typeface="Open Sans" panose="020B0606030504020204" pitchFamily="34" charset="0"/>
                <a:ea typeface="Open Sans" panose="020B0606030504020204" pitchFamily="34" charset="0"/>
                <a:cs typeface="Open Sans" panose="020B0606030504020204" pitchFamily="34" charset="0"/>
              </a:rPr>
              <a:t>sapere fare locale</a:t>
            </a:r>
            <a:r>
              <a:rPr lang="it-IT" sz="1500" dirty="0">
                <a:latin typeface="Open Sans" panose="020B0606030504020204" pitchFamily="34" charset="0"/>
                <a:ea typeface="Open Sans" panose="020B0606030504020204" pitchFamily="34" charset="0"/>
                <a:cs typeface="Open Sans" panose="020B0606030504020204" pitchFamily="34" charset="0"/>
              </a:rPr>
              <a:t>, di costruire un’offerta turistica destagionalizzata e che si rivolge a nicchie specifiche di mercato, che punta alla costruzione di “esperienze”.</a:t>
            </a:r>
          </a:p>
          <a:p>
            <a:pPr algn="just"/>
            <a:endParaRPr lang="it-IT" sz="1500" dirty="0" smtClean="0">
              <a:latin typeface="Open Sans" panose="020B0606030504020204" pitchFamily="34" charset="0"/>
              <a:ea typeface="Open Sans" panose="020B0606030504020204" pitchFamily="34" charset="0"/>
              <a:cs typeface="Open Sans" panose="020B0606030504020204" pitchFamily="34" charset="0"/>
            </a:endParaRPr>
          </a:p>
          <a:p>
            <a:pPr algn="just"/>
            <a:r>
              <a:rPr lang="it-IT" sz="1500" b="1" dirty="0" smtClean="0">
                <a:latin typeface="Open Sans" panose="020B0606030504020204" pitchFamily="34" charset="0"/>
                <a:ea typeface="Open Sans" panose="020B0606030504020204" pitchFamily="34" charset="0"/>
                <a:cs typeface="Open Sans" panose="020B0606030504020204" pitchFamily="34" charset="0"/>
              </a:rPr>
              <a:t>Offerta </a:t>
            </a:r>
            <a:r>
              <a:rPr lang="it-IT" sz="1500" b="1" dirty="0">
                <a:latin typeface="Open Sans" panose="020B0606030504020204" pitchFamily="34" charset="0"/>
                <a:ea typeface="Open Sans" panose="020B0606030504020204" pitchFamily="34" charset="0"/>
                <a:cs typeface="Open Sans" panose="020B0606030504020204" pitchFamily="34" charset="0"/>
              </a:rPr>
              <a:t>di un turismo esperienziale di carattere rurale</a:t>
            </a:r>
            <a:r>
              <a:rPr lang="it-IT" sz="1500" dirty="0">
                <a:latin typeface="Open Sans" panose="020B0606030504020204" pitchFamily="34" charset="0"/>
                <a:ea typeface="Open Sans" panose="020B0606030504020204" pitchFamily="34" charset="0"/>
                <a:cs typeface="Open Sans" panose="020B0606030504020204" pitchFamily="34" charset="0"/>
              </a:rPr>
              <a:t>: </a:t>
            </a:r>
            <a:endParaRPr lang="it-IT" sz="1500" dirty="0" smtClean="0">
              <a:latin typeface="Open Sans" panose="020B0606030504020204" pitchFamily="34" charset="0"/>
              <a:ea typeface="Open Sans" panose="020B0606030504020204" pitchFamily="34" charset="0"/>
              <a:cs typeface="Open Sans" panose="020B0606030504020204" pitchFamily="34" charset="0"/>
            </a:endParaRPr>
          </a:p>
          <a:p>
            <a:pPr algn="just"/>
            <a:r>
              <a:rPr lang="it-IT" sz="1500" dirty="0" smtClean="0">
                <a:latin typeface="Open Sans" panose="020B0606030504020204" pitchFamily="34" charset="0"/>
                <a:ea typeface="Open Sans" panose="020B0606030504020204" pitchFamily="34" charset="0"/>
                <a:cs typeface="Open Sans" panose="020B0606030504020204" pitchFamily="34" charset="0"/>
              </a:rPr>
              <a:t>agriturismo</a:t>
            </a:r>
            <a:r>
              <a:rPr lang="it-IT" sz="1500" dirty="0">
                <a:latin typeface="Open Sans" panose="020B0606030504020204" pitchFamily="34" charset="0"/>
                <a:ea typeface="Open Sans" panose="020B0606030504020204" pitchFamily="34" charset="0"/>
                <a:cs typeface="Open Sans" panose="020B0606030504020204" pitchFamily="34" charset="0"/>
              </a:rPr>
              <a:t>, albergo diffuso, fattorie didattiche, servizi che rientrano nell’ambito della mobilità lenta (escursioni a piedi, l’ippoturismo e il cicloturismo) - esempi di percorsi </a:t>
            </a:r>
            <a:r>
              <a:rPr lang="it-IT" sz="1500" dirty="0" smtClean="0">
                <a:latin typeface="Open Sans" panose="020B0606030504020204" pitchFamily="34" charset="0"/>
                <a:ea typeface="Open Sans" panose="020B0606030504020204" pitchFamily="34" charset="0"/>
                <a:cs typeface="Open Sans" panose="020B0606030504020204" pitchFamily="34" charset="0"/>
              </a:rPr>
              <a:t>come </a:t>
            </a:r>
            <a:r>
              <a:rPr lang="it-IT" sz="1500" dirty="0" err="1" smtClean="0">
                <a:latin typeface="Open Sans" panose="020B0606030504020204" pitchFamily="34" charset="0"/>
                <a:ea typeface="Open Sans" panose="020B0606030504020204" pitchFamily="34" charset="0"/>
                <a:cs typeface="Open Sans" panose="020B0606030504020204" pitchFamily="34" charset="0"/>
              </a:rPr>
              <a:t>ippovie</a:t>
            </a:r>
            <a:r>
              <a:rPr lang="it-IT" sz="1500" dirty="0" smtClean="0">
                <a:latin typeface="Open Sans" panose="020B0606030504020204" pitchFamily="34" charset="0"/>
                <a:ea typeface="Open Sans" panose="020B0606030504020204" pitchFamily="34" charset="0"/>
                <a:cs typeface="Open Sans" panose="020B0606030504020204" pitchFamily="34" charset="0"/>
              </a:rPr>
              <a:t> </a:t>
            </a:r>
            <a:r>
              <a:rPr lang="it-IT" sz="1500" dirty="0">
                <a:latin typeface="Open Sans" panose="020B0606030504020204" pitchFamily="34" charset="0"/>
                <a:ea typeface="Open Sans" panose="020B0606030504020204" pitchFamily="34" charset="0"/>
                <a:cs typeface="Open Sans" panose="020B0606030504020204" pitchFamily="34" charset="0"/>
              </a:rPr>
              <a:t>(molte recuperate), </a:t>
            </a:r>
            <a:r>
              <a:rPr lang="it-IT" sz="1500" dirty="0" smtClean="0">
                <a:latin typeface="Open Sans" panose="020B0606030504020204" pitchFamily="34" charset="0"/>
                <a:ea typeface="Open Sans" panose="020B0606030504020204" pitchFamily="34" charset="0"/>
                <a:cs typeface="Open Sans" panose="020B0606030504020204" pitchFamily="34" charset="0"/>
              </a:rPr>
              <a:t>strade </a:t>
            </a:r>
            <a:r>
              <a:rPr lang="it-IT" sz="1500" dirty="0">
                <a:latin typeface="Open Sans" panose="020B0606030504020204" pitchFamily="34" charset="0"/>
                <a:ea typeface="Open Sans" panose="020B0606030504020204" pitchFamily="34" charset="0"/>
                <a:cs typeface="Open Sans" panose="020B0606030504020204" pitchFamily="34" charset="0"/>
              </a:rPr>
              <a:t>ciclabili e </a:t>
            </a:r>
            <a:r>
              <a:rPr lang="it-IT" sz="1500" dirty="0" smtClean="0">
                <a:latin typeface="Open Sans" panose="020B0606030504020204" pitchFamily="34" charset="0"/>
                <a:ea typeface="Open Sans" panose="020B0606030504020204" pitchFamily="34" charset="0"/>
                <a:cs typeface="Open Sans" panose="020B0606030504020204" pitchFamily="34" charset="0"/>
              </a:rPr>
              <a:t>sentieri </a:t>
            </a:r>
            <a:r>
              <a:rPr lang="it-IT" sz="1500" dirty="0">
                <a:latin typeface="Open Sans" panose="020B0606030504020204" pitchFamily="34" charset="0"/>
                <a:ea typeface="Open Sans" panose="020B0606030504020204" pitchFamily="34" charset="0"/>
                <a:cs typeface="Open Sans" panose="020B0606030504020204" pitchFamily="34" charset="0"/>
              </a:rPr>
              <a:t>escursionistici; gli itinerari tematici come Camminata tra gli ulivi, Strada della Malvasia di Bosa; quelli religiosi come il Cammino di Santu </a:t>
            </a:r>
            <a:r>
              <a:rPr lang="it-IT" sz="1500" dirty="0" err="1">
                <a:latin typeface="Open Sans" panose="020B0606030504020204" pitchFamily="34" charset="0"/>
                <a:ea typeface="Open Sans" panose="020B0606030504020204" pitchFamily="34" charset="0"/>
                <a:cs typeface="Open Sans" panose="020B0606030504020204" pitchFamily="34" charset="0"/>
              </a:rPr>
              <a:t>Jacu</a:t>
            </a:r>
            <a:r>
              <a:rPr lang="it-IT" sz="1500" dirty="0">
                <a:latin typeface="Open Sans" panose="020B0606030504020204" pitchFamily="34" charset="0"/>
                <a:ea typeface="Open Sans" panose="020B0606030504020204" pitchFamily="34" charset="0"/>
                <a:cs typeface="Open Sans" panose="020B0606030504020204" pitchFamily="34" charset="0"/>
              </a:rPr>
              <a:t>.</a:t>
            </a:r>
          </a:p>
          <a:p>
            <a:pPr algn="just"/>
            <a:endParaRPr lang="it-IT" sz="1500" dirty="0" smtClean="0">
              <a:latin typeface="Open Sans" panose="020B0606030504020204" pitchFamily="34" charset="0"/>
              <a:ea typeface="Open Sans" panose="020B0606030504020204" pitchFamily="34" charset="0"/>
              <a:cs typeface="Open Sans" panose="020B0606030504020204" pitchFamily="34" charset="0"/>
            </a:endParaRPr>
          </a:p>
          <a:p>
            <a:pPr algn="just"/>
            <a:r>
              <a:rPr lang="it-IT" sz="1500" dirty="0" smtClean="0">
                <a:latin typeface="Open Sans" panose="020B0606030504020204" pitchFamily="34" charset="0"/>
                <a:ea typeface="Open Sans" panose="020B0606030504020204" pitchFamily="34" charset="0"/>
                <a:cs typeface="Open Sans" panose="020B0606030504020204" pitchFamily="34" charset="0"/>
              </a:rPr>
              <a:t>E </a:t>
            </a:r>
            <a:r>
              <a:rPr lang="it-IT" sz="1500" dirty="0">
                <a:latin typeface="Open Sans" panose="020B0606030504020204" pitchFamily="34" charset="0"/>
                <a:ea typeface="Open Sans" panose="020B0606030504020204" pitchFamily="34" charset="0"/>
                <a:cs typeface="Open Sans" panose="020B0606030504020204" pitchFamily="34" charset="0"/>
              </a:rPr>
              <a:t>poi </a:t>
            </a:r>
            <a:r>
              <a:rPr lang="it-IT" sz="1500" b="1" dirty="0">
                <a:latin typeface="Open Sans" panose="020B0606030504020204" pitchFamily="34" charset="0"/>
                <a:ea typeface="Open Sans" panose="020B0606030504020204" pitchFamily="34" charset="0"/>
                <a:cs typeface="Open Sans" panose="020B0606030504020204" pitchFamily="34" charset="0"/>
              </a:rPr>
              <a:t>l’adesione ad organizzazioni </a:t>
            </a:r>
            <a:r>
              <a:rPr lang="it-IT" sz="1500" dirty="0">
                <a:latin typeface="Open Sans" panose="020B0606030504020204" pitchFamily="34" charset="0"/>
                <a:ea typeface="Open Sans" panose="020B0606030504020204" pitchFamily="34" charset="0"/>
                <a:cs typeface="Open Sans" panose="020B0606030504020204" pitchFamily="34" charset="0"/>
              </a:rPr>
              <a:t>aventi come scopo quello della valorizzazione delle risorse del territorio: </a:t>
            </a:r>
            <a:endParaRPr lang="it-IT" sz="1500" dirty="0" smtClean="0">
              <a:latin typeface="Open Sans" panose="020B0606030504020204" pitchFamily="34" charset="0"/>
              <a:ea typeface="Open Sans" panose="020B0606030504020204" pitchFamily="34" charset="0"/>
              <a:cs typeface="Open Sans" panose="020B0606030504020204" pitchFamily="34" charset="0"/>
            </a:endParaRPr>
          </a:p>
          <a:p>
            <a:pPr algn="just"/>
            <a:r>
              <a:rPr lang="it-IT" sz="1500" dirty="0" smtClean="0">
                <a:latin typeface="Open Sans" panose="020B0606030504020204" pitchFamily="34" charset="0"/>
                <a:ea typeface="Open Sans" panose="020B0606030504020204" pitchFamily="34" charset="0"/>
                <a:cs typeface="Open Sans" panose="020B0606030504020204" pitchFamily="34" charset="0"/>
              </a:rPr>
              <a:t>Associazione </a:t>
            </a:r>
            <a:r>
              <a:rPr lang="it-IT" sz="1500" dirty="0">
                <a:latin typeface="Open Sans" panose="020B0606030504020204" pitchFamily="34" charset="0"/>
                <a:ea typeface="Open Sans" panose="020B0606030504020204" pitchFamily="34" charset="0"/>
                <a:cs typeface="Open Sans" panose="020B0606030504020204" pitchFamily="34" charset="0"/>
              </a:rPr>
              <a:t>Sarda Turismo Equestre (ASTE), Borghi Autentici e Comunità Ospitali, Borghi più belli d’Italia, Consorzi degli agriturismi, STL “Eleonora d’Arborea”, “Consorzio turistico Costa del </a:t>
            </a:r>
            <a:r>
              <a:rPr lang="it-IT" sz="1500" dirty="0" smtClean="0">
                <a:latin typeface="Open Sans" panose="020B0606030504020204" pitchFamily="34" charset="0"/>
                <a:ea typeface="Open Sans" panose="020B0606030504020204" pitchFamily="34" charset="0"/>
                <a:cs typeface="Open Sans" panose="020B0606030504020204" pitchFamily="34" charset="0"/>
              </a:rPr>
              <a:t>Grifone”, Associazioni </a:t>
            </a:r>
            <a:r>
              <a:rPr lang="it-IT" sz="1500" dirty="0">
                <a:latin typeface="Open Sans" panose="020B0606030504020204" pitchFamily="34" charset="0"/>
                <a:ea typeface="Open Sans" panose="020B0606030504020204" pitchFamily="34" charset="0"/>
                <a:cs typeface="Open Sans" panose="020B0606030504020204" pitchFamily="34" charset="0"/>
              </a:rPr>
              <a:t>di Agriturismi </a:t>
            </a:r>
            <a:r>
              <a:rPr lang="it-IT" sz="1500" dirty="0" smtClean="0">
                <a:latin typeface="Open Sans" panose="020B0606030504020204" pitchFamily="34" charset="0"/>
                <a:ea typeface="Open Sans" panose="020B0606030504020204" pitchFamily="34" charset="0"/>
                <a:cs typeface="Open Sans" panose="020B0606030504020204" pitchFamily="34" charset="0"/>
              </a:rPr>
              <a:t>-</a:t>
            </a:r>
            <a:r>
              <a:rPr lang="it-IT" sz="1500" dirty="0" err="1" smtClean="0">
                <a:latin typeface="Open Sans" panose="020B0606030504020204" pitchFamily="34" charset="0"/>
                <a:ea typeface="Open Sans" panose="020B0606030504020204" pitchFamily="34" charset="0"/>
                <a:cs typeface="Open Sans" panose="020B0606030504020204" pitchFamily="34" charset="0"/>
              </a:rPr>
              <a:t>Terranostra</a:t>
            </a:r>
            <a:r>
              <a:rPr lang="it-IT" sz="1500" dirty="0" smtClean="0">
                <a:latin typeface="Open Sans" panose="020B0606030504020204" pitchFamily="34" charset="0"/>
                <a:ea typeface="Open Sans" panose="020B0606030504020204" pitchFamily="34" charset="0"/>
                <a:cs typeface="Open Sans" panose="020B0606030504020204" pitchFamily="34" charset="0"/>
              </a:rPr>
              <a:t>  </a:t>
            </a:r>
            <a:r>
              <a:rPr lang="it-IT" sz="1500" dirty="0">
                <a:latin typeface="Open Sans" panose="020B0606030504020204" pitchFamily="34" charset="0"/>
                <a:ea typeface="Open Sans" panose="020B0606030504020204" pitchFamily="34" charset="0"/>
                <a:cs typeface="Open Sans" panose="020B0606030504020204" pitchFamily="34" charset="0"/>
              </a:rPr>
              <a:t>(Coldiretti) e </a:t>
            </a:r>
            <a:r>
              <a:rPr lang="it-IT" sz="1500" dirty="0" err="1">
                <a:latin typeface="Open Sans" panose="020B0606030504020204" pitchFamily="34" charset="0"/>
                <a:ea typeface="Open Sans" panose="020B0606030504020204" pitchFamily="34" charset="0"/>
                <a:cs typeface="Open Sans" panose="020B0606030504020204" pitchFamily="34" charset="0"/>
              </a:rPr>
              <a:t>Agriturist</a:t>
            </a:r>
            <a:r>
              <a:rPr lang="it-IT" sz="1500" dirty="0">
                <a:latin typeface="Open Sans" panose="020B0606030504020204" pitchFamily="34" charset="0"/>
                <a:ea typeface="Open Sans" panose="020B0606030504020204" pitchFamily="34" charset="0"/>
                <a:cs typeface="Open Sans" panose="020B0606030504020204" pitchFamily="34" charset="0"/>
              </a:rPr>
              <a:t>  (</a:t>
            </a:r>
            <a:r>
              <a:rPr lang="it-IT" sz="1500" dirty="0" smtClean="0">
                <a:latin typeface="Open Sans" panose="020B0606030504020204" pitchFamily="34" charset="0"/>
                <a:ea typeface="Open Sans" panose="020B0606030504020204" pitchFamily="34" charset="0"/>
                <a:cs typeface="Open Sans" panose="020B0606030504020204" pitchFamily="34" charset="0"/>
              </a:rPr>
              <a:t>Confagricoltura), Consorzio </a:t>
            </a:r>
            <a:r>
              <a:rPr lang="it-IT" sz="1500" dirty="0">
                <a:latin typeface="Open Sans" panose="020B0606030504020204" pitchFamily="34" charset="0"/>
                <a:ea typeface="Open Sans" panose="020B0606030504020204" pitchFamily="34" charset="0"/>
                <a:cs typeface="Open Sans" panose="020B0606030504020204" pitchFamily="34" charset="0"/>
              </a:rPr>
              <a:t>Agriturismi Alghero e Territorio, Rete Ecoturismo Alghero, Marchio Qualità Ambientale del Parco Regionale di Porto Conte, Consorzio della Riviera del corallo, Consorzio di tutela vini di Alghero e di </a:t>
            </a:r>
            <a:r>
              <a:rPr lang="it-IT" sz="1500" dirty="0" smtClean="0">
                <a:latin typeface="Open Sans" panose="020B0606030504020204" pitchFamily="34" charset="0"/>
                <a:ea typeface="Open Sans" panose="020B0606030504020204" pitchFamily="34" charset="0"/>
                <a:cs typeface="Open Sans" panose="020B0606030504020204" pitchFamily="34" charset="0"/>
              </a:rPr>
              <a:t>Sorso-Sennori ecc.</a:t>
            </a:r>
            <a:endParaRPr lang="it-IT" sz="15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9189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08/17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6368" y="1"/>
            <a:ext cx="1177632"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a:spLocks noChangeArrowheads="1"/>
          </p:cNvSpPr>
          <p:nvPr/>
        </p:nvSpPr>
        <p:spPr bwMode="auto">
          <a:xfrm>
            <a:off x="286742" y="913798"/>
            <a:ext cx="8496944"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altLang="it-IT" sz="1400" b="1" i="0" u="none" strike="noStrike" cap="none" normalizeH="0" baseline="0" dirty="0" smtClean="0">
              <a:ln>
                <a:noFill/>
              </a:ln>
              <a:solidFill>
                <a:srgbClr val="C00000"/>
              </a:solidFill>
              <a:effectLst/>
              <a:latin typeface="Arial" pitchFamily="34" charset="0"/>
              <a:ea typeface="Calibri" pitchFamily="34" charset="0"/>
              <a:cs typeface="Times New Roman" pitchFamily="18" charset="0"/>
            </a:endParaRPr>
          </a:p>
          <a:p>
            <a:pPr marL="342900" indent="-342900" algn="just">
              <a:buAutoNum type="alphaUcParenR"/>
            </a:pPr>
            <a:r>
              <a:rPr lang="it-IT"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Contenuti </a:t>
            </a:r>
            <a:r>
              <a:rPr lang="it-IT" sz="1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della </a:t>
            </a:r>
            <a:r>
              <a:rPr lang="it-IT"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T1</a:t>
            </a:r>
          </a:p>
          <a:p>
            <a:pPr algn="just"/>
            <a:r>
              <a:rPr lang="it-IT" sz="14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it-IT" sz="1400" b="1"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Individuazione </a:t>
            </a:r>
            <a:r>
              <a:rPr lang="it-IT" sz="1400" b="1" i="1" dirty="0">
                <a:solidFill>
                  <a:srgbClr val="C00000"/>
                </a:solidFill>
                <a:latin typeface="Open Sans" panose="020B0606030504020204" pitchFamily="34" charset="0"/>
                <a:ea typeface="Open Sans" panose="020B0606030504020204" pitchFamily="34" charset="0"/>
                <a:cs typeface="Open Sans" panose="020B0606030504020204" pitchFamily="34" charset="0"/>
              </a:rPr>
              <a:t>e analisi di azioni </a:t>
            </a:r>
            <a:r>
              <a:rPr lang="it-IT" sz="1400" b="1" i="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innovative mirate </a:t>
            </a:r>
            <a:r>
              <a:rPr lang="it-IT" sz="1400" b="1" i="1" dirty="0">
                <a:solidFill>
                  <a:srgbClr val="C00000"/>
                </a:solidFill>
                <a:latin typeface="Open Sans" panose="020B0606030504020204" pitchFamily="34" charset="0"/>
                <a:ea typeface="Open Sans" panose="020B0606030504020204" pitchFamily="34" charset="0"/>
                <a:cs typeface="Open Sans" panose="020B0606030504020204" pitchFamily="34" charset="0"/>
              </a:rPr>
              <a:t>alla valorizzazione delle specificità locali</a:t>
            </a:r>
            <a:r>
              <a:rPr lang="it-IT" sz="1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p>
          <a:p>
            <a:pPr algn="just"/>
            <a:r>
              <a:rPr lang="it-IT" sz="1400" dirty="0" smtClean="0">
                <a:latin typeface="Open Sans" panose="020B0606030504020204" pitchFamily="34" charset="0"/>
                <a:ea typeface="Open Sans" panose="020B0606030504020204" pitchFamily="34" charset="0"/>
                <a:cs typeface="Open Sans" panose="020B0606030504020204" pitchFamily="34" charset="0"/>
              </a:rPr>
              <a:t>1. </a:t>
            </a:r>
            <a:r>
              <a:rPr lang="it-IT" sz="1400" dirty="0">
                <a:latin typeface="Open Sans" panose="020B0606030504020204" pitchFamily="34" charset="0"/>
                <a:ea typeface="Open Sans" panose="020B0606030504020204" pitchFamily="34" charset="0"/>
                <a:cs typeface="Open Sans" panose="020B0606030504020204" pitchFamily="34" charset="0"/>
              </a:rPr>
              <a:t>“Censimento analitico delle buone pratiche d’imprenditoria innovativa” (A01)</a:t>
            </a:r>
            <a:endParaRPr lang="it-IT" sz="1400" dirty="0" smtClean="0">
              <a:latin typeface="Open Sans" panose="020B0606030504020204" pitchFamily="34" charset="0"/>
              <a:ea typeface="Open Sans" panose="020B0606030504020204" pitchFamily="34" charset="0"/>
              <a:cs typeface="Open Sans" panose="020B0606030504020204" pitchFamily="34" charset="0"/>
            </a:endParaRPr>
          </a:p>
          <a:p>
            <a:pPr algn="just"/>
            <a:endParaRPr lang="it-IT" b="1" dirty="0" smtClean="0">
              <a:latin typeface="Open Sans" panose="020B0606030504020204" pitchFamily="34" charset="0"/>
              <a:ea typeface="Open Sans" panose="020B0606030504020204" pitchFamily="34" charset="0"/>
              <a:cs typeface="Open Sans" panose="020B0606030504020204" pitchFamily="34" charset="0"/>
            </a:endParaRPr>
          </a:p>
          <a:p>
            <a:pPr algn="just"/>
            <a:r>
              <a:rPr lang="it-IT" b="1" dirty="0" smtClean="0">
                <a:latin typeface="Open Sans" panose="020B0606030504020204" pitchFamily="34" charset="0"/>
                <a:ea typeface="Open Sans" panose="020B0606030504020204" pitchFamily="34" charset="0"/>
                <a:cs typeface="Open Sans" panose="020B0606030504020204" pitchFamily="34" charset="0"/>
              </a:rPr>
              <a:t>2. “Analisi </a:t>
            </a:r>
            <a:r>
              <a:rPr lang="it-IT" b="1" dirty="0">
                <a:latin typeface="Open Sans" panose="020B0606030504020204" pitchFamily="34" charset="0"/>
                <a:ea typeface="Open Sans" panose="020B0606030504020204" pitchFamily="34" charset="0"/>
                <a:cs typeface="Open Sans" panose="020B0606030504020204" pitchFamily="34" charset="0"/>
              </a:rPr>
              <a:t>delle buone pratiche individuate</a:t>
            </a:r>
            <a:r>
              <a:rPr lang="it-IT" b="1" dirty="0" smtClean="0">
                <a:latin typeface="Open Sans" panose="020B0606030504020204" pitchFamily="34" charset="0"/>
                <a:ea typeface="Open Sans" panose="020B0606030504020204" pitchFamily="34" charset="0"/>
                <a:cs typeface="Open Sans" panose="020B0606030504020204" pitchFamily="34" charset="0"/>
              </a:rPr>
              <a:t>” (A02)</a:t>
            </a:r>
            <a:endParaRPr lang="it-IT" dirty="0">
              <a:latin typeface="Open Sans" panose="020B0606030504020204" pitchFamily="34" charset="0"/>
              <a:ea typeface="Open Sans" panose="020B0606030504020204" pitchFamily="34" charset="0"/>
              <a:cs typeface="Open Sans" panose="020B0606030504020204" pitchFamily="34" charset="0"/>
            </a:endParaRPr>
          </a:p>
          <a:p>
            <a:pPr algn="just"/>
            <a:r>
              <a:rPr lang="it-IT" sz="1600" dirty="0">
                <a:latin typeface="Open Sans" panose="020B0606030504020204" pitchFamily="34" charset="0"/>
                <a:ea typeface="Open Sans" panose="020B0606030504020204" pitchFamily="34" charset="0"/>
                <a:cs typeface="Open Sans" panose="020B0606030504020204" pitchFamily="34" charset="0"/>
              </a:rPr>
              <a:t>Tra le attività di </a:t>
            </a:r>
            <a:r>
              <a:rPr lang="it-IT" sz="1600" dirty="0" smtClean="0">
                <a:latin typeface="Open Sans" panose="020B0606030504020204" pitchFamily="34" charset="0"/>
                <a:ea typeface="Open Sans" panose="020B0606030504020204" pitchFamily="34" charset="0"/>
                <a:cs typeface="Open Sans" panose="020B0606030504020204" pitchFamily="34" charset="0"/>
              </a:rPr>
              <a:t>dettaglio:</a:t>
            </a:r>
          </a:p>
          <a:p>
            <a:pPr algn="just"/>
            <a:r>
              <a:rPr lang="it-IT" sz="1600" dirty="0" smtClean="0">
                <a:latin typeface="Open Sans" panose="020B0606030504020204" pitchFamily="34" charset="0"/>
                <a:ea typeface="Open Sans" panose="020B0606030504020204" pitchFamily="34" charset="0"/>
                <a:cs typeface="Open Sans" panose="020B0606030504020204" pitchFamily="34" charset="0"/>
              </a:rPr>
              <a:t> </a:t>
            </a:r>
          </a:p>
          <a:p>
            <a:pPr algn="just"/>
            <a:r>
              <a:rPr lang="it-IT" sz="1600" b="1" dirty="0" smtClean="0">
                <a:latin typeface="Open Sans" panose="020B0606030504020204" pitchFamily="34" charset="0"/>
                <a:ea typeface="Open Sans" panose="020B0606030504020204" pitchFamily="34" charset="0"/>
                <a:cs typeface="Open Sans" panose="020B0606030504020204" pitchFamily="34" charset="0"/>
              </a:rPr>
              <a:t>A02.3</a:t>
            </a:r>
            <a:r>
              <a:rPr lang="it-IT" sz="1600" dirty="0" smtClean="0">
                <a:latin typeface="Open Sans" panose="020B0606030504020204" pitchFamily="34" charset="0"/>
                <a:ea typeface="Open Sans" panose="020B0606030504020204" pitchFamily="34" charset="0"/>
                <a:cs typeface="Open Sans" panose="020B0606030504020204" pitchFamily="34" charset="0"/>
              </a:rPr>
              <a:t>  </a:t>
            </a:r>
            <a:r>
              <a:rPr lang="it-IT" sz="1600" dirty="0">
                <a:latin typeface="Open Sans" panose="020B0606030504020204" pitchFamily="34" charset="0"/>
                <a:ea typeface="Open Sans" panose="020B0606030504020204" pitchFamily="34" charset="0"/>
                <a:cs typeface="Open Sans" panose="020B0606030504020204" pitchFamily="34" charset="0"/>
              </a:rPr>
              <a:t>riguarda l’organizzazione e la realizzazione di n.2 </a:t>
            </a:r>
            <a:r>
              <a:rPr lang="it-IT" sz="1600" b="1" dirty="0">
                <a:latin typeface="Open Sans" panose="020B0606030504020204" pitchFamily="34" charset="0"/>
                <a:ea typeface="Open Sans" panose="020B0606030504020204" pitchFamily="34" charset="0"/>
                <a:cs typeface="Open Sans" panose="020B0606030504020204" pitchFamily="34" charset="0"/>
              </a:rPr>
              <a:t>focus </a:t>
            </a:r>
            <a:r>
              <a:rPr lang="it-IT" sz="1600" b="1" dirty="0" err="1">
                <a:latin typeface="Open Sans" panose="020B0606030504020204" pitchFamily="34" charset="0"/>
                <a:ea typeface="Open Sans" panose="020B0606030504020204" pitchFamily="34" charset="0"/>
                <a:cs typeface="Open Sans" panose="020B0606030504020204" pitchFamily="34" charset="0"/>
              </a:rPr>
              <a:t>group</a:t>
            </a:r>
            <a:r>
              <a:rPr lang="it-IT" sz="1600" dirty="0">
                <a:latin typeface="Open Sans" panose="020B0606030504020204" pitchFamily="34" charset="0"/>
                <a:ea typeface="Open Sans" panose="020B0606030504020204" pitchFamily="34" charset="0"/>
                <a:cs typeface="Open Sans" panose="020B0606030504020204" pitchFamily="34" charset="0"/>
              </a:rPr>
              <a:t> (uno per area) di restituzione dei risultati e di verifica dei dati raccolti mediante tecnica </a:t>
            </a:r>
            <a:r>
              <a:rPr lang="it-IT" sz="1600" i="1" dirty="0">
                <a:latin typeface="Open Sans" panose="020B0606030504020204" pitchFamily="34" charset="0"/>
                <a:ea typeface="Open Sans" panose="020B0606030504020204" pitchFamily="34" charset="0"/>
                <a:cs typeface="Open Sans" panose="020B0606030504020204" pitchFamily="34" charset="0"/>
              </a:rPr>
              <a:t>tipo </a:t>
            </a:r>
            <a:r>
              <a:rPr lang="it-IT" sz="1600" i="1" dirty="0" err="1">
                <a:latin typeface="Open Sans" panose="020B0606030504020204" pitchFamily="34" charset="0"/>
                <a:ea typeface="Open Sans" panose="020B0606030504020204" pitchFamily="34" charset="0"/>
                <a:cs typeface="Open Sans" panose="020B0606030504020204" pitchFamily="34" charset="0"/>
              </a:rPr>
              <a:t>Metaplan</a:t>
            </a:r>
            <a:r>
              <a:rPr lang="it-IT" sz="1600" dirty="0">
                <a:latin typeface="Open Sans" panose="020B0606030504020204" pitchFamily="34" charset="0"/>
                <a:ea typeface="Open Sans" panose="020B0606030504020204" pitchFamily="34" charset="0"/>
                <a:cs typeface="Open Sans" panose="020B0606030504020204" pitchFamily="34" charset="0"/>
              </a:rPr>
              <a:t>, destinati ai principali stakeholder.</a:t>
            </a:r>
          </a:p>
          <a:p>
            <a:pPr marL="0" marR="0" lvl="0" indent="0" algn="ctr" defTabSz="914400" eaLnBrk="0" latinLnBrk="0" hangingPunct="0">
              <a:lnSpc>
                <a:spcPct val="100000"/>
              </a:lnSpc>
              <a:buClrTx/>
              <a:buSzTx/>
              <a:buFontTx/>
              <a:buNone/>
              <a:tabLst/>
            </a:pPr>
            <a:endParaRPr lang="it-IT" altLang="it-IT"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eaLnBrk="0" latinLnBrk="0" hangingPunct="0">
              <a:lnSpc>
                <a:spcPct val="100000"/>
              </a:lnSpc>
              <a:buClrTx/>
              <a:buSzTx/>
              <a:buFontTx/>
              <a:buNone/>
              <a:tabLst/>
            </a:pPr>
            <a:endParaRPr lang="it-IT" altLang="it-IT"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eaLnBrk="0" latinLnBrk="0" hangingPunct="0">
              <a:lnSpc>
                <a:spcPct val="100000"/>
              </a:lnSpc>
              <a:buClrTx/>
              <a:buSzTx/>
              <a:buFontTx/>
              <a:buNone/>
              <a:tabLst/>
            </a:pPr>
            <a:endParaRPr lang="it-IT" altLang="it-IT"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eaLnBrk="0" latinLnBrk="0" hangingPunct="0">
              <a:lnSpc>
                <a:spcPct val="100000"/>
              </a:lnSpc>
              <a:buClrTx/>
              <a:buSzTx/>
              <a:buFontTx/>
              <a:buNone/>
              <a:tabLst/>
            </a:pPr>
            <a:r>
              <a:rPr lang="it-IT" altLang="it-IT" b="1" dirty="0">
                <a:solidFill>
                  <a:srgbClr val="C00000"/>
                </a:solidFill>
                <a:latin typeface="Open Sans" panose="020B0606030504020204" pitchFamily="34" charset="0"/>
                <a:ea typeface="Open Sans" panose="020B0606030504020204" pitchFamily="34" charset="0"/>
                <a:cs typeface="Open Sans" panose="020B0606030504020204" pitchFamily="34" charset="0"/>
              </a:rPr>
              <a:t>Durante i Focus Group è stato affrontato il tema dei </a:t>
            </a:r>
            <a:r>
              <a:rPr lang="it-IT" altLang="it-IT"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a:t>
            </a:r>
            <a:r>
              <a:rPr lang="it-IT" altLang="it-IT" b="1" dirty="0" smtClean="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ercorsi </a:t>
            </a:r>
            <a:endParaRPr lang="it-IT" altLang="it-IT"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gn="ctr" eaLnBrk="0" hangingPunct="0"/>
            <a:endParaRPr lang="it-IT" sz="1600" b="1" dirty="0">
              <a:solidFill>
                <a:srgbClr val="C00000"/>
              </a:solidFill>
            </a:endParaRPr>
          </a:p>
          <a:p>
            <a:pPr marL="0" marR="0" lvl="0" indent="0" algn="ctr" defTabSz="914400" eaLnBrk="0" latinLnBrk="0" hangingPunct="0">
              <a:lnSpc>
                <a:spcPct val="100000"/>
              </a:lnSpc>
              <a:buClrTx/>
              <a:buSzTx/>
              <a:buFontTx/>
              <a:buNone/>
              <a:tabLst/>
            </a:pPr>
            <a:endParaRPr lang="it-IT" altLang="it-IT" sz="1600" b="1" dirty="0">
              <a:solidFill>
                <a:srgbClr val="C00000"/>
              </a:solidFill>
            </a:endParaRPr>
          </a:p>
        </p:txBody>
      </p:sp>
    </p:spTree>
    <p:extLst>
      <p:ext uri="{BB962C8B-B14F-4D97-AF65-F5344CB8AC3E}">
        <p14:creationId xmlns:p14="http://schemas.microsoft.com/office/powerpoint/2010/main" val="3070646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it-IT" dirty="0" smtClean="0"/>
              <a:t>09/17</a:t>
            </a:r>
            <a:endParaRPr lang="it-IT" dirty="0"/>
          </a:p>
        </p:txBody>
      </p:sp>
      <p:pic>
        <p:nvPicPr>
          <p:cNvPr id="4" name="Picture 2" descr="Y:\Pole Cooperation\Projets en cours\4. PROMETEA\2. Communication\PROMETEA - logo Version Fin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37" y="5877272"/>
            <a:ext cx="3032827"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bwMode="auto">
          <a:xfrm>
            <a:off x="5076056" y="5885971"/>
            <a:ext cx="3944410" cy="559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spcAft>
                <a:spcPts val="0"/>
              </a:spcAft>
              <a:tabLst>
                <a:tab pos="3060065" algn="ctr"/>
                <a:tab pos="6120130" algn="r"/>
              </a:tabLst>
            </a:pP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La cooperazione al cuore del </a:t>
            </a: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Mediterraneo</a:t>
            </a:r>
          </a:p>
          <a:p>
            <a:pPr algn="r">
              <a:spcAft>
                <a:spcPts val="0"/>
              </a:spcAft>
              <a:tabLst>
                <a:tab pos="3060065" algn="ctr"/>
                <a:tab pos="6120130" algn="r"/>
              </a:tabLst>
            </a:pPr>
            <a:r>
              <a:rPr lang="it-IT" sz="1200" dirty="0" smtClean="0">
                <a:solidFill>
                  <a:srgbClr val="003399"/>
                </a:solidFill>
                <a:latin typeface="Open Sans" panose="020B0606030504020204" pitchFamily="34" charset="0"/>
                <a:ea typeface="Open Sans" panose="020B0606030504020204" pitchFamily="34" charset="0"/>
                <a:cs typeface="Open Sans" panose="020B0606030504020204" pitchFamily="34" charset="0"/>
              </a:rPr>
              <a:t>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coopération</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au</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cœur</a:t>
            </a:r>
            <a:r>
              <a:rPr lang="it-IT" sz="1200" dirty="0">
                <a:solidFill>
                  <a:srgbClr val="003399"/>
                </a:solidFill>
                <a:latin typeface="Open Sans" panose="020B0606030504020204" pitchFamily="34" charset="0"/>
                <a:ea typeface="Open Sans" panose="020B0606030504020204" pitchFamily="34" charset="0"/>
                <a:cs typeface="Open Sans" panose="020B0606030504020204" pitchFamily="34" charset="0"/>
              </a:rPr>
              <a:t> de la </a:t>
            </a:r>
            <a:r>
              <a:rPr lang="it-IT" sz="12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Méditerranée</a:t>
            </a:r>
            <a:endParaRPr lang="it-IT" sz="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2551" y="2"/>
            <a:ext cx="951448" cy="908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348675" y="155918"/>
            <a:ext cx="2028223" cy="5663089"/>
          </a:xfrm>
          <a:prstGeom prst="rect">
            <a:avLst/>
          </a:prstGeom>
          <a:noFill/>
        </p:spPr>
        <p:txBody>
          <a:bodyPr wrap="square" rtlCol="0">
            <a:spAutoFit/>
          </a:bodyPr>
          <a:lstStyle/>
          <a:p>
            <a:pPr eaLnBrk="0" hangingPunct="0"/>
            <a:r>
              <a:rPr lang="it-IT"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ALGHERO  </a:t>
            </a:r>
          </a:p>
          <a:p>
            <a:pPr eaLnBrk="0" hangingPunct="0"/>
            <a:r>
              <a:rPr lang="it-IT" sz="16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3</a:t>
            </a:r>
            <a:r>
              <a:rPr lang="it-IT"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Tema: </a:t>
            </a:r>
          </a:p>
          <a:p>
            <a:pPr eaLnBrk="0" hangingPunct="0"/>
            <a:r>
              <a:rPr lang="it-IT"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it-IT" sz="1600" b="1" i="1" dirty="0">
                <a:solidFill>
                  <a:srgbClr val="C00000"/>
                </a:solidFill>
                <a:latin typeface="Open Sans" panose="020B0606030504020204" pitchFamily="34" charset="0"/>
                <a:ea typeface="Open Sans" panose="020B0606030504020204" pitchFamily="34" charset="0"/>
                <a:cs typeface="Open Sans" panose="020B0606030504020204" pitchFamily="34" charset="0"/>
              </a:rPr>
              <a:t>Fare sistema nel settore agro-turistico</a:t>
            </a:r>
            <a:r>
              <a:rPr lang="it-IT"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endParaRPr lang="it-IT" sz="16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eaLnBrk="0" hangingPunct="0"/>
            <a:r>
              <a:rPr lang="it-IT" sz="1400" dirty="0" smtClean="0">
                <a:latin typeface="Open Sans" panose="020B0606030504020204" pitchFamily="34" charset="0"/>
                <a:ea typeface="Open Sans" panose="020B0606030504020204" pitchFamily="34" charset="0"/>
                <a:cs typeface="Open Sans" panose="020B0606030504020204" pitchFamily="34" charset="0"/>
              </a:rPr>
              <a:t>Il </a:t>
            </a:r>
            <a:r>
              <a:rPr lang="it-IT" sz="1400" dirty="0">
                <a:latin typeface="Open Sans" panose="020B0606030504020204" pitchFamily="34" charset="0"/>
                <a:ea typeface="Open Sans" panose="020B0606030504020204" pitchFamily="34" charset="0"/>
                <a:cs typeface="Open Sans" panose="020B0606030504020204" pitchFamily="34" charset="0"/>
              </a:rPr>
              <a:t>terzo tema ha permesso di mettere in squadra gli elementi e i punti emersi nel corso dei primi due, (Tema 1: “Multifunzionalità -Innovazione e creazione di valore”; Tema 2: “Multifunzionalità -Turismo e Ambiente”) esplicitando più chiaramente quali di questi fossero attivabili per la identificazione/implementazione di percorsi eco-turistici sostenibili.</a:t>
            </a:r>
            <a:endParaRPr lang="it-IT" sz="1400" dirty="0" smtClean="0">
              <a:latin typeface="Open Sans" panose="020B0606030504020204" pitchFamily="34" charset="0"/>
              <a:ea typeface="Open Sans" panose="020B0606030504020204" pitchFamily="34" charset="0"/>
              <a:cs typeface="Open Sans" panose="020B0606030504020204" pitchFamily="34"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551"/>
          <a:stretch/>
        </p:blipFill>
        <p:spPr bwMode="auto">
          <a:xfrm>
            <a:off x="2483768" y="247548"/>
            <a:ext cx="5723494" cy="514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296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2611</Words>
  <Application>Microsoft Office PowerPoint</Application>
  <PresentationFormat>Presentazione su schermo (4:3)</PresentationFormat>
  <Paragraphs>167</Paragraphs>
  <Slides>17</Slides>
  <Notes>1</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PROMETEA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Rigo</dc:creator>
  <cp:lastModifiedBy>erika</cp:lastModifiedBy>
  <cp:revision>51</cp:revision>
  <dcterms:created xsi:type="dcterms:W3CDTF">2016-03-04T10:12:56Z</dcterms:created>
  <dcterms:modified xsi:type="dcterms:W3CDTF">2018-11-28T07:52:49Z</dcterms:modified>
</cp:coreProperties>
</file>