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57" r:id="rId4"/>
    <p:sldId id="258" r:id="rId5"/>
    <p:sldId id="259" r:id="rId6"/>
    <p:sldId id="262" r:id="rId7"/>
    <p:sldId id="260" r:id="rId8"/>
    <p:sldId id="261" r:id="rId9"/>
    <p:sldId id="270" r:id="rId10"/>
    <p:sldId id="271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69" r:id="rId19"/>
    <p:sldId id="263" r:id="rId2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72" autoAdjust="0"/>
    <p:restoredTop sz="94776" autoAdjust="0"/>
  </p:normalViewPr>
  <p:slideViewPr>
    <p:cSldViewPr>
      <p:cViewPr varScale="1">
        <p:scale>
          <a:sx n="156" d="100"/>
          <a:sy n="156" d="100"/>
        </p:scale>
        <p:origin x="1836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Prometea%20Italia-Francia%20Marittimo%20Meloni\SNA\SNA%20Prometea%20Sardegna%201.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%20Prometea%20Italia-Francia%20Marittimo%20Meloni\SNA\Composition%201.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%20Prometea%20Italia-Francia%20Marittimo%20Meloni\SNA\Composition%201.0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_%20Prometea%20Italia-Francia%20Marittimo\Scuola%20Seneghe\Comparazion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_%20Prometea%20Italia-Francia%20Marittimo\Scuola%20Seneghe\Comparazion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_%20Prometea%20Italia-Francia%20Marittimo\Scuola%20Seneghe\Comparazione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_%20Prometea%20Italia-Francia%20Marittimo\Analisi%20delle%20reti\toscana-reti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-P\Downloads\Franciadelsud-reti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604d7e9fecfaf0a/Prometea/SARDEGNA/Sez%20V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Prometea%20Italia-Francia%20Marittimo%20Meloni\SNA\SNA%20Prometea%20Sardegna%201.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Prometea%20Italia-Francia%20Marittimo%20Meloni\SNA\SNA%20Prometea%20Sardegna%201.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%20Prometea%20Italia-Francia%20Marittimo%20Meloni\SNA\Composition%201.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%20Prometea%20Italia-Francia%20Marittimo%20Meloni\SNA\Composition%201.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%20Prometea%20Italia-Francia%20Marittimo%20Meloni\SNA\Composition%201.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%20Prometea%20Italia-Francia%20Marittimo%20Meloni\SNA\Composition%201.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%20Prometea%20Italia-Francia%20Marittimo%20Meloni\SNA\Composition%201.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K:\_%20Prometea%20Italia-Francia%20Marittimo%20Meloni\SNA\Composition%201.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Sardegna Tot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Foglio2!$K$377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Foglio2!$L$374:$R$374</c:f>
              <c:strCache>
                <c:ptCount val="7"/>
                <c:pt idx="0">
                  <c:v>rete.commerciale</c:v>
                </c:pt>
                <c:pt idx="1">
                  <c:v>fornitori</c:v>
                </c:pt>
                <c:pt idx="2">
                  <c:v>collaborazione</c:v>
                </c:pt>
                <c:pt idx="3">
                  <c:v>sogg.intermedi</c:v>
                </c:pt>
                <c:pt idx="4">
                  <c:v>informazioni</c:v>
                </c:pt>
                <c:pt idx="5">
                  <c:v>consulenti</c:v>
                </c:pt>
                <c:pt idx="6">
                  <c:v>consigli</c:v>
                </c:pt>
              </c:strCache>
            </c:strRef>
          </c:cat>
          <c:val>
            <c:numRef>
              <c:f>Foglio2!$L$377:$R$377</c:f>
              <c:numCache>
                <c:formatCode>0.0</c:formatCode>
                <c:ptCount val="7"/>
                <c:pt idx="0">
                  <c:v>14.393939393939394</c:v>
                </c:pt>
                <c:pt idx="1">
                  <c:v>30.808080808080806</c:v>
                </c:pt>
                <c:pt idx="2">
                  <c:v>11.111111111111111</c:v>
                </c:pt>
                <c:pt idx="3">
                  <c:v>9.3434343434343443</c:v>
                </c:pt>
                <c:pt idx="4">
                  <c:v>13.383838383838384</c:v>
                </c:pt>
                <c:pt idx="5">
                  <c:v>16.91919191919192</c:v>
                </c:pt>
                <c:pt idx="6">
                  <c:v>4.0404040404040407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D5-4096-8E46-E34156CC39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91089632"/>
        <c:axId val="591095864"/>
      </c:barChart>
      <c:catAx>
        <c:axId val="591089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1095864"/>
        <c:crosses val="autoZero"/>
        <c:auto val="1"/>
        <c:lblAlgn val="ctr"/>
        <c:lblOffset val="100"/>
        <c:noMultiLvlLbl val="0"/>
      </c:catAx>
      <c:valAx>
        <c:axId val="59109586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108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Composition!$Q$72</c:f>
              <c:strCache>
                <c:ptCount val="1"/>
                <c:pt idx="0">
                  <c:v>Montiferru-Planargia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Composition!$R$71:$T$71</c:f>
              <c:strCache>
                <c:ptCount val="3"/>
                <c:pt idx="0">
                  <c:v>molto spesso</c:v>
                </c:pt>
                <c:pt idx="1">
                  <c:v>abbastanza </c:v>
                </c:pt>
                <c:pt idx="2">
                  <c:v>ogni tanto</c:v>
                </c:pt>
              </c:strCache>
            </c:strRef>
          </c:cat>
          <c:val>
            <c:numRef>
              <c:f>Composition!$R$72:$T$72</c:f>
              <c:numCache>
                <c:formatCode>0.0</c:formatCode>
                <c:ptCount val="3"/>
                <c:pt idx="0">
                  <c:v>20.042857142857144</c:v>
                </c:pt>
                <c:pt idx="1">
                  <c:v>43.119047619047606</c:v>
                </c:pt>
                <c:pt idx="2">
                  <c:v>36.838095238095242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1A-4C8C-96F2-9E0E5AAD441F}"/>
            </c:ext>
          </c:extLst>
        </c:ser>
        <c:ser>
          <c:idx val="1"/>
          <c:order val="1"/>
          <c:tx>
            <c:strRef>
              <c:f>Composition!$Q$73</c:f>
              <c:strCache>
                <c:ptCount val="1"/>
                <c:pt idx="0">
                  <c:v>Nurra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Composition!$R$71:$T$71</c:f>
              <c:strCache>
                <c:ptCount val="3"/>
                <c:pt idx="0">
                  <c:v>molto spesso</c:v>
                </c:pt>
                <c:pt idx="1">
                  <c:v>abbastanza </c:v>
                </c:pt>
                <c:pt idx="2">
                  <c:v>ogni tanto</c:v>
                </c:pt>
              </c:strCache>
            </c:strRef>
          </c:cat>
          <c:val>
            <c:numRef>
              <c:f>Composition!$R$73:$T$73</c:f>
              <c:numCache>
                <c:formatCode>0.0</c:formatCode>
                <c:ptCount val="3"/>
                <c:pt idx="0">
                  <c:v>24.138095238095239</c:v>
                </c:pt>
                <c:pt idx="1">
                  <c:v>54.67619047619047</c:v>
                </c:pt>
                <c:pt idx="2">
                  <c:v>21.18095238095238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1A-4C8C-96F2-9E0E5AAD44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0517496"/>
        <c:axId val="600022144"/>
      </c:barChart>
      <c:catAx>
        <c:axId val="530517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0022144"/>
        <c:crosses val="autoZero"/>
        <c:auto val="1"/>
        <c:lblAlgn val="ctr"/>
        <c:lblOffset val="100"/>
        <c:noMultiLvlLbl val="0"/>
      </c:catAx>
      <c:valAx>
        <c:axId val="6000221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30517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Composition!$Q$48</c:f>
              <c:strCache>
                <c:ptCount val="1"/>
                <c:pt idx="0">
                  <c:v>Montiferru-Planargia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Composition!$R$47:$U$47</c:f>
              <c:strCache>
                <c:ptCount val="4"/>
                <c:pt idx="0">
                  <c:v>in zona</c:v>
                </c:pt>
                <c:pt idx="1">
                  <c:v>regione</c:v>
                </c:pt>
                <c:pt idx="2">
                  <c:v>altre regioni</c:v>
                </c:pt>
                <c:pt idx="3">
                  <c:v>estero</c:v>
                </c:pt>
              </c:strCache>
            </c:strRef>
          </c:cat>
          <c:val>
            <c:numRef>
              <c:f>Composition!$R$48:$U$48</c:f>
              <c:numCache>
                <c:formatCode>0.0</c:formatCode>
                <c:ptCount val="4"/>
                <c:pt idx="0">
                  <c:v>63.495238095238086</c:v>
                </c:pt>
                <c:pt idx="1">
                  <c:v>31.314285714285717</c:v>
                </c:pt>
                <c:pt idx="2">
                  <c:v>4.5714285714285721</c:v>
                </c:pt>
                <c:pt idx="3">
                  <c:v>0.61904761904761907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D9-4B9D-B514-7933C4FAA79F}"/>
            </c:ext>
          </c:extLst>
        </c:ser>
        <c:ser>
          <c:idx val="1"/>
          <c:order val="1"/>
          <c:tx>
            <c:strRef>
              <c:f>Composition!$Q$49</c:f>
              <c:strCache>
                <c:ptCount val="1"/>
                <c:pt idx="0">
                  <c:v>Nurra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Composition!$R$47:$U$47</c:f>
              <c:strCache>
                <c:ptCount val="4"/>
                <c:pt idx="0">
                  <c:v>in zona</c:v>
                </c:pt>
                <c:pt idx="1">
                  <c:v>regione</c:v>
                </c:pt>
                <c:pt idx="2">
                  <c:v>altre regioni</c:v>
                </c:pt>
                <c:pt idx="3">
                  <c:v>estero</c:v>
                </c:pt>
              </c:strCache>
            </c:strRef>
          </c:cat>
          <c:val>
            <c:numRef>
              <c:f>Composition!$R$49:$U$49</c:f>
              <c:numCache>
                <c:formatCode>0.0</c:formatCode>
                <c:ptCount val="4"/>
                <c:pt idx="0">
                  <c:v>74.709523809523816</c:v>
                </c:pt>
                <c:pt idx="1">
                  <c:v>20.571428571428573</c:v>
                </c:pt>
                <c:pt idx="2">
                  <c:v>4.7190476190476192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D9-4B9D-B514-7933C4FAA79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0411144"/>
        <c:axId val="460411472"/>
      </c:barChart>
      <c:catAx>
        <c:axId val="46041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0411472"/>
        <c:crosses val="autoZero"/>
        <c:auto val="1"/>
        <c:lblAlgn val="ctr"/>
        <c:lblOffset val="100"/>
        <c:noMultiLvlLbl val="0"/>
      </c:catAx>
      <c:valAx>
        <c:axId val="4604114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60411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Foglio1!$B$7</c:f>
              <c:strCache>
                <c:ptCount val="1"/>
                <c:pt idx="0">
                  <c:v>Toscana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70E-456E-B9D7-9C40DC236A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70E-456E-B9D7-9C40DC236A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70E-456E-B9D7-9C40DC236A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Foglio1!$C$6:$E$6</c:f>
              <c:strCache>
                <c:ptCount val="3"/>
                <c:pt idx="0">
                  <c:v>Si</c:v>
                </c:pt>
                <c:pt idx="1">
                  <c:v>No </c:v>
                </c:pt>
                <c:pt idx="2">
                  <c:v>Non risp.</c:v>
                </c:pt>
              </c:strCache>
            </c:strRef>
          </c:cat>
          <c:val>
            <c:numRef>
              <c:f>Foglio1!$C$7:$E$7</c:f>
              <c:numCache>
                <c:formatCode>General</c:formatCode>
                <c:ptCount val="3"/>
                <c:pt idx="0">
                  <c:v>58</c:v>
                </c:pt>
                <c:pt idx="1">
                  <c:v>29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0E-456E-B9D7-9C40DC236A3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Foglio1!$B$9</c:f>
              <c:strCache>
                <c:ptCount val="1"/>
                <c:pt idx="0">
                  <c:v>Sardegna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194-4D18-B2DF-911A860B06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194-4D18-B2DF-911A860B06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194-4D18-B2DF-911A860B06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Foglio1!$C$6:$E$6</c:f>
              <c:strCache>
                <c:ptCount val="3"/>
                <c:pt idx="0">
                  <c:v>Si</c:v>
                </c:pt>
                <c:pt idx="1">
                  <c:v>No </c:v>
                </c:pt>
                <c:pt idx="2">
                  <c:v>Non risp.</c:v>
                </c:pt>
              </c:strCache>
            </c:strRef>
          </c:cat>
          <c:val>
            <c:numRef>
              <c:f>Foglio1!$C$9:$E$9</c:f>
              <c:numCache>
                <c:formatCode>General</c:formatCode>
                <c:ptCount val="3"/>
                <c:pt idx="0">
                  <c:v>45</c:v>
                </c:pt>
                <c:pt idx="1">
                  <c:v>45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94-4D18-B2DF-911A860B069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Foglio1!$B$8</c:f>
              <c:strCache>
                <c:ptCount val="1"/>
                <c:pt idx="0">
                  <c:v>Francia del S.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79-4507-B23B-94D7AB032A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79-4507-B23B-94D7AB032A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79-4507-B23B-94D7AB032A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Foglio1!$C$6:$E$6</c:f>
              <c:strCache>
                <c:ptCount val="3"/>
                <c:pt idx="0">
                  <c:v>Si</c:v>
                </c:pt>
                <c:pt idx="1">
                  <c:v>No </c:v>
                </c:pt>
                <c:pt idx="2">
                  <c:v>Non risp.</c:v>
                </c:pt>
              </c:strCache>
            </c:strRef>
          </c:cat>
          <c:val>
            <c:numRef>
              <c:f>Foglio1!$C$8:$E$8</c:f>
              <c:numCache>
                <c:formatCode>General</c:formatCode>
                <c:ptCount val="3"/>
                <c:pt idx="0">
                  <c:v>41</c:v>
                </c:pt>
                <c:pt idx="1">
                  <c:v>57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79-4507-B23B-94D7AB032A3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Toscana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9A-4FA7-B001-C2E2FFFC0B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9A-4FA7-B001-C2E2FFFC0B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Foglio12!$P$124:$P$125</c:f>
              <c:strCache>
                <c:ptCount val="2"/>
                <c:pt idx="0">
                  <c:v>formale</c:v>
                </c:pt>
                <c:pt idx="1">
                  <c:v>informale</c:v>
                </c:pt>
              </c:strCache>
            </c:strRef>
          </c:cat>
          <c:val>
            <c:numRef>
              <c:f>Foglio12!$Q$124:$Q$125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9A-4FA7-B001-C2E2FFFC0BA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Francia Sud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5A-4D15-AAED-0A058317BB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5A-4D15-AAED-0A058317BB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'[Franciadelsud-reti.xlsx]Foglio2'!$V$155:$V$156</c:f>
              <c:strCache>
                <c:ptCount val="2"/>
                <c:pt idx="0">
                  <c:v>formale</c:v>
                </c:pt>
                <c:pt idx="1">
                  <c:v>informale</c:v>
                </c:pt>
              </c:strCache>
            </c:strRef>
          </c:cat>
          <c:val>
            <c:numRef>
              <c:f>'[Franciadelsud-reti.xlsx]Foglio2'!$W$155:$W$156</c:f>
              <c:numCache>
                <c:formatCode>General</c:formatCode>
                <c:ptCount val="2"/>
                <c:pt idx="0">
                  <c:v>14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5A-4D15-AAED-0A058317BBF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Sardegna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86D-4C05-AE05-6DAF5ACE26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86D-4C05-AE05-6DAF5ACE26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'[Sez V.xlsx]sez V'!$B$566:$B$567</c:f>
              <c:strCache>
                <c:ptCount val="2"/>
                <c:pt idx="0">
                  <c:v>formale</c:v>
                </c:pt>
                <c:pt idx="1">
                  <c:v>informale</c:v>
                </c:pt>
              </c:strCache>
            </c:strRef>
          </c:cat>
          <c:val>
            <c:numRef>
              <c:f>'[Sez V.xlsx]sez V'!$D$566:$D$567</c:f>
              <c:numCache>
                <c:formatCode>0%</c:formatCode>
                <c:ptCount val="2"/>
                <c:pt idx="0">
                  <c:v>0.25</c:v>
                </c:pt>
                <c:pt idx="1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6D-4C05-AE05-6DAF5ACE263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1089632"/>
        <c:axId val="591095864"/>
      </c:barChart>
      <c:catAx>
        <c:axId val="591089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1095864"/>
        <c:crosses val="autoZero"/>
        <c:auto val="1"/>
        <c:lblAlgn val="ctr"/>
        <c:lblOffset val="100"/>
        <c:noMultiLvlLbl val="0"/>
      </c:catAx>
      <c:valAx>
        <c:axId val="591095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108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dirty="0"/>
              <a:t>I diversi contatti nelle due aree della Sardegna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Foglio2!$K$375</c:f>
              <c:strCache>
                <c:ptCount val="1"/>
                <c:pt idx="0">
                  <c:v>Montiferru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Foglio2!$L$374:$R$374</c:f>
              <c:strCache>
                <c:ptCount val="7"/>
                <c:pt idx="0">
                  <c:v>rete.commerciale</c:v>
                </c:pt>
                <c:pt idx="1">
                  <c:v>fornitori</c:v>
                </c:pt>
                <c:pt idx="2">
                  <c:v>collaborazione</c:v>
                </c:pt>
                <c:pt idx="3">
                  <c:v>sogg.intermedi</c:v>
                </c:pt>
                <c:pt idx="4">
                  <c:v>informazioni</c:v>
                </c:pt>
                <c:pt idx="5">
                  <c:v>consulenti</c:v>
                </c:pt>
                <c:pt idx="6">
                  <c:v>consigli</c:v>
                </c:pt>
              </c:strCache>
            </c:strRef>
          </c:cat>
          <c:val>
            <c:numRef>
              <c:f>Foglio2!$L$375:$R$375</c:f>
              <c:numCache>
                <c:formatCode>0.0</c:formatCode>
                <c:ptCount val="7"/>
                <c:pt idx="0">
                  <c:v>15.126050420168067</c:v>
                </c:pt>
                <c:pt idx="1">
                  <c:v>24.789915966386555</c:v>
                </c:pt>
                <c:pt idx="2">
                  <c:v>12.184873949579831</c:v>
                </c:pt>
                <c:pt idx="3">
                  <c:v>4.6218487394957988</c:v>
                </c:pt>
                <c:pt idx="4">
                  <c:v>15.126050420168067</c:v>
                </c:pt>
                <c:pt idx="5">
                  <c:v>21.428571428571427</c:v>
                </c:pt>
                <c:pt idx="6">
                  <c:v>6.7226890756302522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AC-4886-B973-995C0303CA71}"/>
            </c:ext>
          </c:extLst>
        </c:ser>
        <c:ser>
          <c:idx val="1"/>
          <c:order val="1"/>
          <c:tx>
            <c:strRef>
              <c:f>Foglio2!$K$376</c:f>
              <c:strCache>
                <c:ptCount val="1"/>
                <c:pt idx="0">
                  <c:v>Nurra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Foglio2!$L$374:$R$374</c:f>
              <c:strCache>
                <c:ptCount val="7"/>
                <c:pt idx="0">
                  <c:v>rete.commerciale</c:v>
                </c:pt>
                <c:pt idx="1">
                  <c:v>fornitori</c:v>
                </c:pt>
                <c:pt idx="2">
                  <c:v>collaborazione</c:v>
                </c:pt>
                <c:pt idx="3">
                  <c:v>sogg.intermedi</c:v>
                </c:pt>
                <c:pt idx="4">
                  <c:v>informazioni</c:v>
                </c:pt>
                <c:pt idx="5">
                  <c:v>consulenti</c:v>
                </c:pt>
                <c:pt idx="6">
                  <c:v>consigli</c:v>
                </c:pt>
              </c:strCache>
            </c:strRef>
          </c:cat>
          <c:val>
            <c:numRef>
              <c:f>Foglio2!$L$376:$R$376</c:f>
              <c:numCache>
                <c:formatCode>0.0</c:formatCode>
                <c:ptCount val="7"/>
                <c:pt idx="0">
                  <c:v>13.291139240506327</c:v>
                </c:pt>
                <c:pt idx="1">
                  <c:v>39.87341772151899</c:v>
                </c:pt>
                <c:pt idx="2">
                  <c:v>9.4936708860759502</c:v>
                </c:pt>
                <c:pt idx="3">
                  <c:v>16.455696202531644</c:v>
                </c:pt>
                <c:pt idx="4">
                  <c:v>10.759493670886076</c:v>
                </c:pt>
                <c:pt idx="5">
                  <c:v>10.126582278481013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AC-4886-B973-995C0303C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64342456"/>
        <c:axId val="464338520"/>
      </c:barChart>
      <c:catAx>
        <c:axId val="464342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4338520"/>
        <c:crosses val="autoZero"/>
        <c:auto val="1"/>
        <c:lblAlgn val="ctr"/>
        <c:lblOffset val="100"/>
        <c:noMultiLvlLbl val="0"/>
      </c:catAx>
      <c:valAx>
        <c:axId val="464338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434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Professione del contatto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46037027742070202"/>
          <c:y val="0.15989545206783232"/>
          <c:w val="0.48643203757947995"/>
          <c:h val="0.7670045172184811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'Tutto il campione'!$J$1:$N$1</c:f>
              <c:strCache>
                <c:ptCount val="5"/>
                <c:pt idx="0">
                  <c:v>piccolo imprenditore </c:v>
                </c:pt>
                <c:pt idx="1">
                  <c:v>libero professionista/lavoratore autonomo </c:v>
                </c:pt>
                <c:pt idx="2">
                  <c:v>imprenditore +15</c:v>
                </c:pt>
                <c:pt idx="3">
                  <c:v>dipendente </c:v>
                </c:pt>
                <c:pt idx="4">
                  <c:v>extra mercato</c:v>
                </c:pt>
              </c:strCache>
            </c:strRef>
          </c:cat>
          <c:val>
            <c:numRef>
              <c:f>'Tutto il campione'!$J$44:$N$44</c:f>
              <c:numCache>
                <c:formatCode>0.0</c:formatCode>
                <c:ptCount val="5"/>
                <c:pt idx="0">
                  <c:v>48.397619047619052</c:v>
                </c:pt>
                <c:pt idx="1">
                  <c:v>9.2928571428571427</c:v>
                </c:pt>
                <c:pt idx="2">
                  <c:v>37.921428571428571</c:v>
                </c:pt>
                <c:pt idx="3">
                  <c:v>3.7809523809523804</c:v>
                </c:pt>
                <c:pt idx="4">
                  <c:v>0.61428571428571421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E3-4185-A099-AC55B22DC4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55739368"/>
        <c:axId val="455738712"/>
      </c:barChart>
      <c:catAx>
        <c:axId val="455739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5738712"/>
        <c:crosses val="autoZero"/>
        <c:auto val="1"/>
        <c:lblAlgn val="ctr"/>
        <c:lblOffset val="100"/>
        <c:noMultiLvlLbl val="0"/>
      </c:catAx>
      <c:valAx>
        <c:axId val="45573871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5739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Composition!$B$82</c:f>
              <c:strCache>
                <c:ptCount val="1"/>
                <c:pt idx="0">
                  <c:v>Montiferru-Planargia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Composition!$C$81:$G$81</c:f>
              <c:strCache>
                <c:ptCount val="5"/>
                <c:pt idx="0">
                  <c:v>piccolo imprenditore </c:v>
                </c:pt>
                <c:pt idx="1">
                  <c:v>libero professionista/lavoratore autonomo </c:v>
                </c:pt>
                <c:pt idx="2">
                  <c:v>imprenditore +15</c:v>
                </c:pt>
                <c:pt idx="3">
                  <c:v>dipendente </c:v>
                </c:pt>
                <c:pt idx="4">
                  <c:v>extra mercato</c:v>
                </c:pt>
              </c:strCache>
            </c:strRef>
          </c:cat>
          <c:val>
            <c:numRef>
              <c:f>Composition!$C$82:$G$82</c:f>
              <c:numCache>
                <c:formatCode>0.0</c:formatCode>
                <c:ptCount val="5"/>
                <c:pt idx="0">
                  <c:v>47.719047619047622</c:v>
                </c:pt>
                <c:pt idx="1">
                  <c:v>11.819047619047618</c:v>
                </c:pt>
                <c:pt idx="2">
                  <c:v>31.68095238095238</c:v>
                </c:pt>
                <c:pt idx="3">
                  <c:v>7.5619047619047608</c:v>
                </c:pt>
                <c:pt idx="4">
                  <c:v>1.2285714285714284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5-4883-A58E-6E5635DB2086}"/>
            </c:ext>
          </c:extLst>
        </c:ser>
        <c:ser>
          <c:idx val="1"/>
          <c:order val="1"/>
          <c:tx>
            <c:strRef>
              <c:f>Composition!$B$83</c:f>
              <c:strCache>
                <c:ptCount val="1"/>
                <c:pt idx="0">
                  <c:v>Nurra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Composition!$C$81:$G$81</c:f>
              <c:strCache>
                <c:ptCount val="5"/>
                <c:pt idx="0">
                  <c:v>piccolo imprenditore </c:v>
                </c:pt>
                <c:pt idx="1">
                  <c:v>libero professionista/lavoratore autonomo </c:v>
                </c:pt>
                <c:pt idx="2">
                  <c:v>imprenditore +15</c:v>
                </c:pt>
                <c:pt idx="3">
                  <c:v>dipendente </c:v>
                </c:pt>
                <c:pt idx="4">
                  <c:v>extra mercato</c:v>
                </c:pt>
              </c:strCache>
            </c:strRef>
          </c:cat>
          <c:val>
            <c:numRef>
              <c:f>Composition!$C$83:$G$83</c:f>
              <c:numCache>
                <c:formatCode>0.0</c:formatCode>
                <c:ptCount val="5"/>
                <c:pt idx="0">
                  <c:v>49.076190476190469</c:v>
                </c:pt>
                <c:pt idx="1">
                  <c:v>6.7666666666666666</c:v>
                </c:pt>
                <c:pt idx="2">
                  <c:v>44.161904761904765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95-4883-A58E-6E5635DB20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98330680"/>
        <c:axId val="598327072"/>
      </c:barChart>
      <c:catAx>
        <c:axId val="598330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98327072"/>
        <c:crosses val="autoZero"/>
        <c:auto val="1"/>
        <c:lblAlgn val="ctr"/>
        <c:lblOffset val="100"/>
        <c:noMultiLvlLbl val="0"/>
      </c:catAx>
      <c:valAx>
        <c:axId val="5983270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98330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Composition!$B$64</c:f>
              <c:strCache>
                <c:ptCount val="1"/>
                <c:pt idx="0">
                  <c:v>Montiferru-Planargia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Composition!$C$63:$D$63</c:f>
              <c:strCache>
                <c:ptCount val="2"/>
                <c:pt idx="0">
                  <c:v>reti familiari</c:v>
                </c:pt>
                <c:pt idx="1">
                  <c:v>reti professionali</c:v>
                </c:pt>
              </c:strCache>
            </c:strRef>
          </c:cat>
          <c:val>
            <c:numRef>
              <c:f>Composition!$C$64:$D$64</c:f>
              <c:numCache>
                <c:formatCode>0.0</c:formatCode>
                <c:ptCount val="2"/>
                <c:pt idx="0">
                  <c:v>32.542857142857137</c:v>
                </c:pt>
                <c:pt idx="1">
                  <c:v>67.45714285714287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22-4D2C-8B5D-A5EC66D075F3}"/>
            </c:ext>
          </c:extLst>
        </c:ser>
        <c:ser>
          <c:idx val="1"/>
          <c:order val="1"/>
          <c:tx>
            <c:strRef>
              <c:f>Composition!$B$65</c:f>
              <c:strCache>
                <c:ptCount val="1"/>
                <c:pt idx="0">
                  <c:v>Nurra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Composition!$C$63:$D$63</c:f>
              <c:strCache>
                <c:ptCount val="2"/>
                <c:pt idx="0">
                  <c:v>reti familiari</c:v>
                </c:pt>
                <c:pt idx="1">
                  <c:v>reti professionali</c:v>
                </c:pt>
              </c:strCache>
            </c:strRef>
          </c:cat>
          <c:val>
            <c:numRef>
              <c:f>Composition!$C$65:$D$65</c:f>
              <c:numCache>
                <c:formatCode>0.0</c:formatCode>
                <c:ptCount val="2"/>
                <c:pt idx="0">
                  <c:v>29.280952380952385</c:v>
                </c:pt>
                <c:pt idx="1">
                  <c:v>70.719047619047615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2-4D2C-8B5D-A5EC66D075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493120"/>
        <c:axId val="533494760"/>
      </c:barChart>
      <c:catAx>
        <c:axId val="53349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3494760"/>
        <c:crosses val="autoZero"/>
        <c:auto val="1"/>
        <c:lblAlgn val="ctr"/>
        <c:lblOffset val="100"/>
        <c:noMultiLvlLbl val="0"/>
      </c:catAx>
      <c:valAx>
        <c:axId val="5334947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33493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Composition!$B$23</c:f>
              <c:strCache>
                <c:ptCount val="1"/>
                <c:pt idx="0">
                  <c:v>Montiferru-Planargia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Composition!$C$1:$E$1</c:f>
              <c:strCache>
                <c:ptCount val="3"/>
                <c:pt idx="0">
                  <c:v>anno:Avg</c:v>
                </c:pt>
                <c:pt idx="1">
                  <c:v>anno:Max</c:v>
                </c:pt>
                <c:pt idx="2">
                  <c:v>anno:Min</c:v>
                </c:pt>
              </c:strCache>
            </c:strRef>
          </c:cat>
          <c:val>
            <c:numRef>
              <c:f>Composition!$C$23:$E$23</c:f>
              <c:numCache>
                <c:formatCode>0.0</c:formatCode>
                <c:ptCount val="3"/>
                <c:pt idx="0">
                  <c:v>19.009428571428572</c:v>
                </c:pt>
                <c:pt idx="1">
                  <c:v>38.666666666666664</c:v>
                </c:pt>
                <c:pt idx="2">
                  <c:v>4.6190476190476186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8E-4F1A-959A-09235315E14D}"/>
            </c:ext>
          </c:extLst>
        </c:ser>
        <c:ser>
          <c:idx val="1"/>
          <c:order val="1"/>
          <c:tx>
            <c:strRef>
              <c:f>Composition!$B$45</c:f>
              <c:strCache>
                <c:ptCount val="1"/>
                <c:pt idx="0">
                  <c:v>Nurra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Composition!$C$1:$E$1</c:f>
              <c:strCache>
                <c:ptCount val="3"/>
                <c:pt idx="0">
                  <c:v>anno:Avg</c:v>
                </c:pt>
                <c:pt idx="1">
                  <c:v>anno:Max</c:v>
                </c:pt>
                <c:pt idx="2">
                  <c:v>anno:Min</c:v>
                </c:pt>
              </c:strCache>
            </c:strRef>
          </c:cat>
          <c:val>
            <c:numRef>
              <c:f>Composition!$C$45:$E$45</c:f>
              <c:numCache>
                <c:formatCode>0.0</c:formatCode>
                <c:ptCount val="3"/>
                <c:pt idx="0">
                  <c:v>11.229809523809525</c:v>
                </c:pt>
                <c:pt idx="1">
                  <c:v>22.238095238095237</c:v>
                </c:pt>
                <c:pt idx="2">
                  <c:v>3.3809523809523809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8E-4F1A-959A-09235315E14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1645200"/>
        <c:axId val="531646184"/>
      </c:barChart>
      <c:catAx>
        <c:axId val="53164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1646184"/>
        <c:crosses val="autoZero"/>
        <c:auto val="1"/>
        <c:lblAlgn val="ctr"/>
        <c:lblOffset val="100"/>
        <c:noMultiLvlLbl val="0"/>
      </c:catAx>
      <c:valAx>
        <c:axId val="5316461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3164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Composition!$B$49</c:f>
              <c:strCache>
                <c:ptCount val="1"/>
                <c:pt idx="0">
                  <c:v>Montiferru-Planargia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Composition!$C$48:$D$48</c:f>
              <c:strCache>
                <c:ptCount val="2"/>
                <c:pt idx="0">
                  <c:v>confidenza bassa</c:v>
                </c:pt>
                <c:pt idx="1">
                  <c:v>confidenza alta</c:v>
                </c:pt>
              </c:strCache>
            </c:strRef>
          </c:cat>
          <c:val>
            <c:numRef>
              <c:f>Composition!$C$49:$D$49</c:f>
              <c:numCache>
                <c:formatCode>0.0</c:formatCode>
                <c:ptCount val="2"/>
                <c:pt idx="0">
                  <c:v>15.909523809523808</c:v>
                </c:pt>
                <c:pt idx="1">
                  <c:v>84.090476190476181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2D-4A69-803A-37CCDA3A2474}"/>
            </c:ext>
          </c:extLst>
        </c:ser>
        <c:ser>
          <c:idx val="1"/>
          <c:order val="1"/>
          <c:tx>
            <c:strRef>
              <c:f>Composition!$B$50</c:f>
              <c:strCache>
                <c:ptCount val="1"/>
                <c:pt idx="0">
                  <c:v>Nurra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Composition!$C$48:$D$48</c:f>
              <c:strCache>
                <c:ptCount val="2"/>
                <c:pt idx="0">
                  <c:v>confidenza bassa</c:v>
                </c:pt>
                <c:pt idx="1">
                  <c:v>confidenza alta</c:v>
                </c:pt>
              </c:strCache>
            </c:strRef>
          </c:cat>
          <c:val>
            <c:numRef>
              <c:f>Composition!$C$50:$D$50</c:f>
              <c:numCache>
                <c:formatCode>0.0</c:formatCode>
                <c:ptCount val="2"/>
                <c:pt idx="0">
                  <c:v>29.74761904761905</c:v>
                </c:pt>
                <c:pt idx="1">
                  <c:v>70.25238095238096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2D-4A69-803A-37CCDA3A247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52957312"/>
        <c:axId val="452957640"/>
      </c:barChart>
      <c:catAx>
        <c:axId val="45295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2957640"/>
        <c:crosses val="autoZero"/>
        <c:auto val="1"/>
        <c:lblAlgn val="ctr"/>
        <c:lblOffset val="100"/>
        <c:noMultiLvlLbl val="0"/>
      </c:catAx>
      <c:valAx>
        <c:axId val="4529576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295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Frequenza del contatto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DBF-4834-B8F8-C58E4C5205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DBF-4834-B8F8-C58E4C5205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DBF-4834-B8F8-C58E4C5205D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'Tutto il campione'!$S$1:$U$1</c:f>
              <c:strCache>
                <c:ptCount val="3"/>
                <c:pt idx="0">
                  <c:v>molto spesso</c:v>
                </c:pt>
                <c:pt idx="1">
                  <c:v>abbastanza </c:v>
                </c:pt>
                <c:pt idx="2">
                  <c:v>ogni tanto</c:v>
                </c:pt>
              </c:strCache>
            </c:strRef>
          </c:cat>
          <c:val>
            <c:numRef>
              <c:f>'Tutto il campione'!$S$44:$U$44</c:f>
              <c:numCache>
                <c:formatCode>0.0</c:formatCode>
                <c:ptCount val="3"/>
                <c:pt idx="0">
                  <c:v>22.090476190476188</c:v>
                </c:pt>
                <c:pt idx="1">
                  <c:v>48.897619047619031</c:v>
                </c:pt>
                <c:pt idx="2">
                  <c:v>29.009523809523806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F-4834-B8F8-C58E4C5205D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0.01683</cdr:x>
      <cdr:y>0.36557</cdr:y>
    </cdr:from>
    <cdr:to>
      <cdr:x>0.47662</cdr:x>
      <cdr:y>0.5</cdr:y>
    </cdr:to>
    <cdr:sp macro="" textlink="">
      <cdr:nvSpPr>
        <cdr:cNvPr id="2" name="Ovale 1">
          <a:extLst xmlns:a="http://schemas.openxmlformats.org/drawingml/2006/main">
            <a:ext uri="{FF2B5EF4-FFF2-40B4-BE49-F238E27FC236}">
              <a16:creationId xmlns:a16="http://schemas.microsoft.com/office/drawing/2014/main" id="{16998A51-D8BE-47FD-A4B6-FCF3C6D0C26E}"/>
            </a:ext>
          </a:extLst>
        </cdr:cNvPr>
        <cdr:cNvSpPr/>
      </cdr:nvSpPr>
      <cdr:spPr>
        <a:xfrm xmlns:a="http://schemas.openxmlformats.org/drawingml/2006/main">
          <a:off x="166189" y="1476375"/>
          <a:ext cx="4539342" cy="54292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D4E0D1-9590-4AE3-A620-5F3D1D67CCDD}" type="datetimeFigureOut">
              <a:rPr lang="it-IT"/>
              <a:pPr>
                <a:defRPr/>
              </a:pPr>
              <a:t>27/11/2018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206407-9A6B-4213-AF9B-2AE2D222B0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74177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4BF58F-A9D2-4BC5-BFF6-3F2EB05AA92B}" type="datetimeFigureOut">
              <a:rPr lang="it-IT"/>
              <a:pPr>
                <a:defRPr/>
              </a:pPr>
              <a:t>27/11/2018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740819-419C-4486-8B0B-556FD7AB1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369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F87B2-8170-4A03-8672-E534FD741DA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  <p:sp>
        <p:nvSpPr>
          <p:cNvPr id="8197" name="Segnaposto piè di pagina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  <p:sp>
        <p:nvSpPr>
          <p:cNvPr id="8198" name="Segnaposto intestazione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54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3F65-7EB6-43E4-B068-E3F7A044AB7E}" type="datetime1">
              <a:rPr lang="it-IT" smtClean="0"/>
              <a:t>27/11/2018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3633-7447-4DA9-8629-1765F82EC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80F20-844E-4435-9DEF-39BED6343608}" type="datetime1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3ED8-EEE5-4B7F-B851-C64BF26DF4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7C5E-8321-4018-BE71-E917EA9E56C4}" type="datetime1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9815-5A72-49DE-8080-44EB505FBB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nico_6\Desktop\logo-pomarittim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74766"/>
            <a:ext cx="3571900" cy="118323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4A8D7-8458-4A30-A13D-4C30BA145C98}" type="datetime1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E3B5-C5E7-43EE-9500-4EA13528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D5EAB-237E-4F3A-931C-30D020E04654}" type="datetime1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0543-E79C-4EC6-8A67-BEAE59303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2DE9A-6F3B-4A29-9F73-877EAABB3656}" type="datetime1">
              <a:rPr lang="it-IT" smtClean="0"/>
              <a:t>27/11/2018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33FB-0AFA-4F2B-A051-07B8716358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5A453-A39F-4DF5-BB2B-23DB719D53DB}" type="datetime1">
              <a:rPr lang="it-IT" smtClean="0"/>
              <a:t>27/11/2018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7F353-6A14-434C-B4DC-1CC67E0286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72C43-C82E-4A0E-A5BE-5CF694FEFE96}" type="datetime1">
              <a:rPr lang="it-IT" smtClean="0"/>
              <a:t>27/11/2018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7FD1-2D9C-4DC8-9317-94F952B3F6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9F23-4071-445F-8648-7E1F349EEFDF}" type="datetime1">
              <a:rPr lang="it-IT" smtClean="0"/>
              <a:t>27/11/2018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49ED-08EC-47E4-B93E-DEA1C21B2B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79C8E-2D58-45C5-86C9-2ECC5AC6F1C2}" type="datetime1">
              <a:rPr lang="it-IT" smtClean="0"/>
              <a:t>27/11/2018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847-7FA4-4EC3-9962-8ECFF76572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13D6BE-DDCB-4C1B-BB1F-DACD642890EA}" type="datetime1">
              <a:rPr lang="it-IT" smtClean="0"/>
              <a:t>27/11/2018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Antonello Podda – Dissi - UNICA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BE23F-25A4-4BB5-891B-B2CB0A949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732" y="1245671"/>
            <a:ext cx="8858250" cy="121101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PROMETEA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36637" y="3356992"/>
            <a:ext cx="8286750" cy="1008112"/>
          </a:xfrm>
        </p:spPr>
        <p:txBody>
          <a:bodyPr/>
          <a:lstStyle/>
          <a:p>
            <a:r>
              <a:rPr lang="it-IT" sz="18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T4.1.3 </a:t>
            </a:r>
            <a:r>
              <a:rPr lang="it-IT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Percorso di Progettazione partecipata transfrontaliera su modello Scuola Estiva</a:t>
            </a:r>
          </a:p>
          <a:p>
            <a:r>
              <a:rPr lang="it-IT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Relatore e titolo intervento</a:t>
            </a:r>
          </a:p>
        </p:txBody>
      </p:sp>
      <p:pic>
        <p:nvPicPr>
          <p:cNvPr id="21" name="Picture 9" descr="Z:\PROGETTI_EUROPEI\TRIG-EAU\loghi_partner\Logo_unige_.jpe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2063526" y="-6348482"/>
            <a:ext cx="804796" cy="490542"/>
          </a:xfrm>
          <a:prstGeom prst="rect">
            <a:avLst/>
          </a:prstGeom>
          <a:noFill/>
        </p:spPr>
      </p:pic>
      <p:sp>
        <p:nvSpPr>
          <p:cNvPr id="18" name="Sottotitolo 2"/>
          <p:cNvSpPr txBox="1">
            <a:spLocks/>
          </p:cNvSpPr>
          <p:nvPr/>
        </p:nvSpPr>
        <p:spPr bwMode="auto">
          <a:xfrm>
            <a:off x="1691680" y="4476159"/>
            <a:ext cx="5976664" cy="51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27 - 30  Novembre  2018  Seneghe /Alghero</a:t>
            </a:r>
          </a:p>
        </p:txBody>
      </p:sp>
      <p:sp>
        <p:nvSpPr>
          <p:cNvPr id="19" name="Sottotitolo 2"/>
          <p:cNvSpPr txBox="1">
            <a:spLocks/>
          </p:cNvSpPr>
          <p:nvPr/>
        </p:nvSpPr>
        <p:spPr bwMode="auto">
          <a:xfrm>
            <a:off x="5017633" y="509463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La cooperazione al cuore del Mediterraneo</a:t>
            </a:r>
          </a:p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ottotitolo 2"/>
          <p:cNvSpPr txBox="1">
            <a:spLocks/>
          </p:cNvSpPr>
          <p:nvPr/>
        </p:nvSpPr>
        <p:spPr bwMode="auto">
          <a:xfrm>
            <a:off x="363626" y="2276872"/>
            <a:ext cx="82867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PROmozione della Multifunzionalità dEl seTtorE</a:t>
            </a:r>
          </a:p>
          <a:p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Agro-turistico</a:t>
            </a:r>
          </a:p>
          <a:p>
            <a:endParaRPr lang="it-IT" sz="2800" b="1" i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Y:\Pole Cooperation\Projets en cours\4. PROMETEA\2. Communication\Loghi_partner\AVITEM_COMPLET_FR_B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61" y="5661248"/>
            <a:ext cx="1171330" cy="7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Pole Cooperation\Projets en cours\4. PROMETEA\2. Communication\Loghi_partner\Laore Biling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33256"/>
            <a:ext cx="874426" cy="85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Y:\Pole Cooperation\Projets en cours\4. PROMETEA\2. Communication\Loghi_partner\QUIN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33256"/>
            <a:ext cx="1672010" cy="51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:\Pole Cooperation\Projets en cours\4. PROMETEA\2. Communication\Loghi_partner\Ajacci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33256"/>
            <a:ext cx="786382" cy="91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Y:\Pole Cooperation\Projets en cours\4. PROMETEA\2. Communication\Loghi_partner\Sassar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62" y="5733256"/>
            <a:ext cx="954871" cy="95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Y:\Pole Cooperation\Projets en cours\4. PROMETEA\2. Communication\Loghi_partner\Regione_Toscana - copi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37" y="5805264"/>
            <a:ext cx="545409" cy="90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6" y="548680"/>
            <a:ext cx="3639393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8170D24-6148-4D32-B973-42D1C6DE02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Antonello Podda – Dissi - UNICA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" y="965918"/>
            <a:ext cx="7671791" cy="1017270"/>
          </a:xfrm>
        </p:spPr>
        <p:txBody>
          <a:bodyPr/>
          <a:lstStyle/>
          <a:p>
            <a:r>
              <a:rPr lang="it-IT" dirty="0"/>
              <a:t>Tipi di contatti e particolarismo dell’azione economica - 1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4C57F4A-39E2-416E-8739-8CD362CA05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56" y="2225789"/>
            <a:ext cx="4069565" cy="3300875"/>
          </a:xfrm>
          <a:prstGeom prst="rect">
            <a:avLst/>
          </a:prstGeom>
          <a:noFill/>
        </p:spPr>
      </p:pic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/>
          <p:nvPr>
            <p:extLst/>
          </p:nvPr>
        </p:nvGraphicFramePr>
        <p:xfrm>
          <a:off x="4512280" y="2437650"/>
          <a:ext cx="4158192" cy="3089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1D797349-7694-4E7C-A4EB-8EC2354A2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5A78C2DA-3C53-4526-B62C-16D189AF7181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38F48F2A-6648-4CFA-B787-141AF8046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082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" y="965918"/>
            <a:ext cx="7629336" cy="1017270"/>
          </a:xfrm>
        </p:spPr>
        <p:txBody>
          <a:bodyPr/>
          <a:lstStyle/>
          <a:p>
            <a:r>
              <a:rPr lang="it-IT" dirty="0"/>
              <a:t>Tipi di contatti e particolarismo dell’azione economica - 2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7C8BC5A-623C-49FC-8BD4-C75696F4236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41" y="2290558"/>
            <a:ext cx="3817825" cy="3278943"/>
          </a:xfrm>
          <a:prstGeom prst="rect">
            <a:avLst/>
          </a:prstGeom>
          <a:noFill/>
        </p:spPr>
      </p:pic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/>
          <p:nvPr>
            <p:extLst/>
          </p:nvPr>
        </p:nvGraphicFramePr>
        <p:xfrm>
          <a:off x="4398135" y="2290558"/>
          <a:ext cx="4192735" cy="327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E5E5F43C-9233-46BE-8759-0388BB0EE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9A392C7A-9EE1-4EEB-A55E-853496ECCAA9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50432D14-67AE-4CBF-8440-27EE49831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222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" y="965918"/>
            <a:ext cx="7629336" cy="1017270"/>
          </a:xfrm>
        </p:spPr>
        <p:txBody>
          <a:bodyPr/>
          <a:lstStyle/>
          <a:p>
            <a:r>
              <a:rPr lang="it-IT" dirty="0"/>
              <a:t>Tipi di contatti e particolarismo dell’azione economica - 2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64AEC78-A84F-4AA8-AD85-21827A4AC3D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77" y="2474952"/>
            <a:ext cx="3788840" cy="3213951"/>
          </a:xfrm>
          <a:prstGeom prst="rect">
            <a:avLst/>
          </a:prstGeom>
          <a:noFill/>
        </p:spPr>
      </p:pic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/>
          <p:nvPr>
            <p:extLst/>
          </p:nvPr>
        </p:nvGraphicFramePr>
        <p:xfrm>
          <a:off x="4281658" y="2474952"/>
          <a:ext cx="4364321" cy="321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03EB4C72-97B2-4C3B-AA5D-AA37B003A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08B13D90-875F-4312-9CB5-8DF8F2610943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68BD338A-4DB2-4B99-BA63-6E0842A54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655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34" y="965918"/>
            <a:ext cx="7678322" cy="1017270"/>
          </a:xfrm>
        </p:spPr>
        <p:txBody>
          <a:bodyPr/>
          <a:lstStyle/>
          <a:p>
            <a:r>
              <a:rPr lang="it-IT" dirty="0"/>
              <a:t>Tipi di contatti e particolarismo dell’azione economica - 3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5BF47CEF-5AD6-4B72-965D-048A809873D9}"/>
              </a:ext>
            </a:extLst>
          </p:cNvPr>
          <p:cNvGraphicFramePr/>
          <p:nvPr>
            <p:extLst/>
          </p:nvPr>
        </p:nvGraphicFramePr>
        <p:xfrm>
          <a:off x="382716" y="2060637"/>
          <a:ext cx="3749446" cy="356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/>
          <p:nvPr>
            <p:extLst/>
          </p:nvPr>
        </p:nvGraphicFramePr>
        <p:xfrm>
          <a:off x="4497670" y="2060637"/>
          <a:ext cx="4087076" cy="356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A8111BCE-EC5B-4B16-A9F3-981C9C556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FCBAF08C-59BA-4D2E-B462-0F84C4D075CA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203A121-EC4E-4822-AD84-FFF195576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721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34" y="965918"/>
            <a:ext cx="7678322" cy="1017270"/>
          </a:xfrm>
        </p:spPr>
        <p:txBody>
          <a:bodyPr/>
          <a:lstStyle/>
          <a:p>
            <a:r>
              <a:rPr lang="it-IT" dirty="0"/>
              <a:t>Tipi di contatti e particolarismo dell’azione economica - 3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F4CC488-1464-4657-9634-E44C67F08BF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17" y="2118807"/>
            <a:ext cx="4343137" cy="3566830"/>
          </a:xfrm>
          <a:prstGeom prst="rect">
            <a:avLst/>
          </a:prstGeom>
          <a:noFill/>
        </p:spPr>
      </p:pic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/>
          <p:nvPr>
            <p:extLst/>
          </p:nvPr>
        </p:nvGraphicFramePr>
        <p:xfrm>
          <a:off x="4822201" y="2118807"/>
          <a:ext cx="3915626" cy="356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3D4BE068-8370-483C-9497-C5F6F7011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419F215A-F308-4AA8-81C7-E0E8F5CE469F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2A450D3-50FE-4B5D-8CA7-24DE64EAE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145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84DA15-E71D-44BE-A994-E87AC1DAC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0528" y="116632"/>
            <a:ext cx="8229600" cy="1143000"/>
          </a:xfrm>
        </p:spPr>
        <p:txBody>
          <a:bodyPr/>
          <a:lstStyle/>
          <a:p>
            <a:r>
              <a:rPr lang="it-IT" dirty="0"/>
              <a:t>Alcune conclusioni sulle reti di collaborazione in Sardegna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C47FBA-1875-4014-AA30-8E829DD0C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700808"/>
            <a:ext cx="7404653" cy="4090495"/>
          </a:xfrm>
        </p:spPr>
        <p:txBody>
          <a:bodyPr/>
          <a:lstStyle/>
          <a:p>
            <a:pPr marL="377190">
              <a:buAutoNum type="alphaUcParenR"/>
            </a:pPr>
            <a:r>
              <a:rPr lang="it-IT" sz="1800" dirty="0"/>
              <a:t>le reti professionali si presentano abbastanza </a:t>
            </a:r>
            <a:r>
              <a:rPr lang="it-IT" sz="1800" b="1" u="sng" dirty="0"/>
              <a:t>ampie</a:t>
            </a:r>
            <a:r>
              <a:rPr lang="it-IT" sz="1800" dirty="0"/>
              <a:t> nella dimensione, </a:t>
            </a:r>
            <a:r>
              <a:rPr lang="it-IT" sz="1800" b="1" u="sng" dirty="0"/>
              <a:t>non</a:t>
            </a:r>
            <a:r>
              <a:rPr lang="it-IT" sz="1800" dirty="0"/>
              <a:t> appaiono </a:t>
            </a:r>
            <a:r>
              <a:rPr lang="it-IT" sz="1800" b="1" u="sng" dirty="0"/>
              <a:t>particolaristiche</a:t>
            </a:r>
            <a:r>
              <a:rPr lang="it-IT" sz="1800" dirty="0"/>
              <a:t>, sono costituite da </a:t>
            </a:r>
            <a:r>
              <a:rPr lang="it-IT" sz="1800" b="1" dirty="0"/>
              <a:t>soggetti esterni </a:t>
            </a:r>
            <a:r>
              <a:rPr lang="it-IT" sz="1800" dirty="0"/>
              <a:t>e legati da </a:t>
            </a:r>
            <a:r>
              <a:rPr lang="it-IT" sz="1800" b="1" dirty="0"/>
              <a:t>legami professionali </a:t>
            </a:r>
            <a:r>
              <a:rPr lang="it-IT" sz="1800" dirty="0"/>
              <a:t>(basso particolarismo dell’azione, </a:t>
            </a:r>
            <a:r>
              <a:rPr lang="it-IT" sz="1800" dirty="0" err="1"/>
              <a:t>Mutti</a:t>
            </a:r>
            <a:r>
              <a:rPr lang="it-IT" sz="1800" dirty="0"/>
              <a:t>). 	</a:t>
            </a:r>
          </a:p>
          <a:p>
            <a:pPr marL="377190">
              <a:buAutoNum type="alphaUcParenR"/>
            </a:pPr>
            <a:r>
              <a:rPr lang="it-IT" sz="1800" b="1" u="sng" dirty="0"/>
              <a:t>Alto grado di omofilia </a:t>
            </a:r>
            <a:r>
              <a:rPr lang="it-IT" sz="1800" dirty="0"/>
              <a:t>con altre imprese, sia di piccole che di media dimensione (principio della forza della posizione, </a:t>
            </a:r>
            <a:r>
              <a:rPr lang="it-IT" sz="1800" dirty="0" err="1"/>
              <a:t>Lin</a:t>
            </a:r>
            <a:r>
              <a:rPr lang="it-IT" sz="1800" dirty="0"/>
              <a:t> e Burt)</a:t>
            </a:r>
          </a:p>
          <a:p>
            <a:pPr marL="377190">
              <a:buAutoNum type="alphaUcParenR"/>
            </a:pPr>
            <a:r>
              <a:rPr lang="it-IT" sz="1800" dirty="0"/>
              <a:t>Confidenza, durata  e frequenza dei contatti mostrano </a:t>
            </a:r>
            <a:r>
              <a:rPr lang="it-IT" sz="1800" b="1" u="sng" dirty="0"/>
              <a:t>elevati livelli di fiducia </a:t>
            </a:r>
          </a:p>
          <a:p>
            <a:pPr marL="205740" lvl="1" indent="0">
              <a:buNone/>
            </a:pPr>
            <a:endParaRPr lang="it-IT" sz="1600" b="1" u="sng" dirty="0"/>
          </a:p>
          <a:p>
            <a:pPr marL="205740" lvl="1" indent="0">
              <a:buNone/>
            </a:pPr>
            <a:r>
              <a:rPr lang="it-IT" sz="1600" b="1" dirty="0"/>
              <a:t>				ma </a:t>
            </a:r>
          </a:p>
          <a:p>
            <a:pPr marL="377190">
              <a:buAutoNum type="alphaUcParenR"/>
            </a:pPr>
            <a:r>
              <a:rPr lang="it-IT" sz="1800" dirty="0"/>
              <a:t>Reticoli</a:t>
            </a:r>
            <a:r>
              <a:rPr lang="it-IT" sz="1800" b="1" u="sng" dirty="0"/>
              <a:t> fortemente locali </a:t>
            </a:r>
            <a:r>
              <a:rPr lang="it-IT" sz="1800" dirty="0"/>
              <a:t>e forte prossimità delle aziende </a:t>
            </a:r>
            <a:r>
              <a:rPr lang="it-IT" sz="1800" b="1" u="sng" dirty="0"/>
              <a:t>partner</a:t>
            </a:r>
            <a:r>
              <a:rPr lang="it-IT" sz="1800" i="1" dirty="0"/>
              <a:t> </a:t>
            </a:r>
          </a:p>
          <a:p>
            <a:pPr marL="34290" indent="0">
              <a:buNone/>
            </a:pPr>
            <a:r>
              <a:rPr lang="it-IT" sz="1800" b="1" i="1" dirty="0"/>
              <a:t>			</a:t>
            </a:r>
            <a:r>
              <a:rPr lang="it-IT" sz="1800" b="1" i="1" u="sng" dirty="0"/>
              <a:t>(cosa significa?)</a:t>
            </a:r>
          </a:p>
        </p:txBody>
      </p:sp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22B55045-7A4C-47EC-8D2A-DB8FE4633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6A851871-18B1-4EBB-A499-FDA6AA7A2146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4B6B845-48A4-4FAD-90BD-B9959745A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163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195105-9754-4E7E-B41C-23A7897A0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9" y="99079"/>
            <a:ext cx="7406640" cy="1017270"/>
          </a:xfrm>
        </p:spPr>
        <p:txBody>
          <a:bodyPr/>
          <a:lstStyle/>
          <a:p>
            <a:r>
              <a:rPr lang="it-IT" dirty="0"/>
              <a:t>Alcune brevi comparazioni tra le aree del progetto Prometea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70AF90-A8AF-4F16-BFE6-CA535663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64" y="1484785"/>
            <a:ext cx="8083140" cy="4325828"/>
          </a:xfrm>
        </p:spPr>
        <p:txBody>
          <a:bodyPr/>
          <a:lstStyle/>
          <a:p>
            <a:pPr marL="34290" indent="0" algn="ctr">
              <a:buNone/>
            </a:pPr>
            <a:r>
              <a:rPr lang="it-IT" dirty="0"/>
              <a:t>Collaborazione di medio/lungo periodo con altre aziende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7FFB6DD0-3D29-4577-B453-A9707DEE92B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425867" y="2174171"/>
          <a:ext cx="4300770" cy="284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2CDD56C4-1D71-477B-B114-EA1B46AB62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329155"/>
              </p:ext>
            </p:extLst>
          </p:nvPr>
        </p:nvGraphicFramePr>
        <p:xfrm>
          <a:off x="2133548" y="2795926"/>
          <a:ext cx="4876904" cy="3100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C26C3DFB-2362-4C74-8995-7DD40273DD2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212081" y="2221657"/>
          <a:ext cx="4418158" cy="298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1EF76983-D61D-440E-AB72-54CBD31F9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468EE200-F795-4DA5-8963-9B87FE138593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4BF9484A-8966-4D4F-96E6-6F75EA193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983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195105-9754-4E7E-B41C-23A7897A0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60648"/>
            <a:ext cx="7406640" cy="1017270"/>
          </a:xfrm>
        </p:spPr>
        <p:txBody>
          <a:bodyPr/>
          <a:lstStyle/>
          <a:p>
            <a:r>
              <a:rPr lang="it-IT" dirty="0"/>
              <a:t>Alcune brevi comparazioni tra le aree del progetto Prometea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70AF90-A8AF-4F16-BFE6-CA535663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64" y="1556793"/>
            <a:ext cx="8604987" cy="4253820"/>
          </a:xfrm>
        </p:spPr>
        <p:txBody>
          <a:bodyPr/>
          <a:lstStyle/>
          <a:p>
            <a:pPr algn="ctr"/>
            <a:r>
              <a:rPr lang="it-IT" dirty="0"/>
              <a:t>Formalità della collaborazione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8E50D924-0E8E-4BF4-8C17-8ACA8F4892D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-14299" y="2531436"/>
          <a:ext cx="2917194" cy="2806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25A29E65-B925-40E6-9B93-6347EB0FAA0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79123" y="2687713"/>
          <a:ext cx="3272246" cy="3122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ACD8655D-44F3-405D-9084-CD7E4B5784B6}"/>
              </a:ext>
            </a:extLst>
          </p:cNvPr>
          <p:cNvGraphicFramePr/>
          <p:nvPr>
            <p:extLst/>
          </p:nvPr>
        </p:nvGraphicFramePr>
        <p:xfrm>
          <a:off x="6079524" y="2647847"/>
          <a:ext cx="2633402" cy="2768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DA47D4F4-73A9-4BB5-B1FA-905B99E71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ottotitolo 2">
            <a:extLst>
              <a:ext uri="{FF2B5EF4-FFF2-40B4-BE49-F238E27FC236}">
                <a16:creationId xmlns:a16="http://schemas.microsoft.com/office/drawing/2014/main" id="{1D4B395C-4613-494C-ADC9-61A150101292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6E66E7F-1A49-4B8F-98FE-8A76DED60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12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195105-9754-4E7E-B41C-23A7897A0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406640" cy="1017270"/>
          </a:xfrm>
        </p:spPr>
        <p:txBody>
          <a:bodyPr/>
          <a:lstStyle/>
          <a:p>
            <a:r>
              <a:rPr lang="it-IT" dirty="0"/>
              <a:t>Alcune 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70AF90-A8AF-4F16-BFE6-CA535663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083140" cy="3630747"/>
          </a:xfrm>
        </p:spPr>
        <p:txBody>
          <a:bodyPr/>
          <a:lstStyle/>
          <a:p>
            <a:pPr marL="34290" indent="0">
              <a:buNone/>
            </a:pPr>
            <a:r>
              <a:rPr lang="it-IT" sz="2000" dirty="0"/>
              <a:t>Importanza di analizzare forme e contenuti dei reticoli cooperative, formali e informali, tradizionali e moderni, esistenti un una data realtà territoriale per una loro mobilitazione ai fini dello sviluppo (</a:t>
            </a:r>
            <a:r>
              <a:rPr lang="it-IT" sz="2000" dirty="0" err="1"/>
              <a:t>Mutti</a:t>
            </a:r>
            <a:r>
              <a:rPr lang="it-IT" sz="2000" dirty="0"/>
              <a:t>)</a:t>
            </a:r>
          </a:p>
          <a:p>
            <a:pPr marL="34290" indent="0">
              <a:buNone/>
            </a:pPr>
            <a:endParaRPr lang="it-IT" sz="2000" dirty="0"/>
          </a:p>
          <a:p>
            <a:r>
              <a:rPr lang="it-IT" sz="2000" dirty="0"/>
              <a:t>Quando si studiano i processi di innovazione (</a:t>
            </a:r>
            <a:r>
              <a:rPr lang="it-IT" sz="2000" dirty="0" err="1"/>
              <a:t>Ramella</a:t>
            </a:r>
            <a:r>
              <a:rPr lang="it-IT" sz="2000" dirty="0"/>
              <a:t>)</a:t>
            </a:r>
          </a:p>
          <a:p>
            <a:pPr marL="377190">
              <a:buAutoNum type="arabicParenR"/>
            </a:pPr>
            <a:r>
              <a:rPr lang="it-IT" sz="2000" dirty="0"/>
              <a:t>l’importanza della dimensione geografica – concentrazione territoriale e dislocazione spaziale</a:t>
            </a:r>
          </a:p>
          <a:p>
            <a:pPr marL="377190">
              <a:buAutoNum type="arabicParenR"/>
            </a:pPr>
            <a:r>
              <a:rPr lang="it-IT" sz="2000" dirty="0"/>
              <a:t>Centralità delle conoscenze (anche tacite) e del capitale umano</a:t>
            </a:r>
          </a:p>
          <a:p>
            <a:pPr marL="377190">
              <a:buAutoNum type="arabicParenR"/>
            </a:pPr>
            <a:r>
              <a:rPr lang="it-IT" sz="2000" dirty="0"/>
              <a:t>Rilievo del contesto socio-istituzionale e beni collettivi locali</a:t>
            </a:r>
          </a:p>
          <a:p>
            <a:pPr marL="377190">
              <a:buAutoNum type="arabicParenR"/>
            </a:pPr>
            <a:r>
              <a:rPr lang="it-IT" sz="2000" dirty="0"/>
              <a:t>Aspetto relazionale e cooperativo dell’innovazione </a:t>
            </a:r>
          </a:p>
        </p:txBody>
      </p:sp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ED31D6FF-163B-459F-9CA5-19FEE783E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BA8DDE0F-D4A4-40C4-ADBB-484D15A91D7C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953A169-85EF-4E5A-9269-A15ABFFD3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820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Antonello Podda – Dissi - UNICA</a:t>
            </a:r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1196752"/>
            <a:ext cx="766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err="1"/>
              <a:t>Presentazione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78642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Antonello Podda – Dissi - UNICA</a:t>
            </a:r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1">
            <a:extLst>
              <a:ext uri="{FF2B5EF4-FFF2-40B4-BE49-F238E27FC236}">
                <a16:creationId xmlns:a16="http://schemas.microsoft.com/office/drawing/2014/main" id="{6ABFC5BB-751A-4355-A8AF-EAFAEF9E8C46}"/>
              </a:ext>
            </a:extLst>
          </p:cNvPr>
          <p:cNvSpPr txBox="1">
            <a:spLocks/>
          </p:cNvSpPr>
          <p:nvPr/>
        </p:nvSpPr>
        <p:spPr>
          <a:xfrm>
            <a:off x="1109980" y="882376"/>
            <a:ext cx="6702380" cy="292608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dirty="0"/>
              <a:t>Innovazione e organizzazione di rete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7DEAA43D-51CA-4DBD-B3B2-4674DAB8F58E}"/>
              </a:ext>
            </a:extLst>
          </p:cNvPr>
          <p:cNvSpPr txBox="1">
            <a:spLocks/>
          </p:cNvSpPr>
          <p:nvPr/>
        </p:nvSpPr>
        <p:spPr>
          <a:xfrm>
            <a:off x="1664695" y="2780928"/>
            <a:ext cx="5896033" cy="138816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/>
              <a:t>Antonello Podda  </a:t>
            </a:r>
          </a:p>
          <a:p>
            <a:pPr marL="0" indent="0" algn="ctr">
              <a:buNone/>
            </a:pPr>
            <a:r>
              <a:rPr lang="it-IT" dirty="0"/>
              <a:t>Dipartimento di Scienze Sociali e delle Istituzioni </a:t>
            </a:r>
          </a:p>
          <a:p>
            <a:pPr marL="0" indent="0" algn="ctr">
              <a:buNone/>
            </a:pPr>
            <a:r>
              <a:rPr lang="it-IT" dirty="0"/>
              <a:t>Università degli Studi di Cagliari</a:t>
            </a:r>
          </a:p>
        </p:txBody>
      </p:sp>
    </p:spTree>
    <p:extLst>
      <p:ext uri="{BB962C8B-B14F-4D97-AF65-F5344CB8AC3E}">
        <p14:creationId xmlns:p14="http://schemas.microsoft.com/office/powerpoint/2010/main" val="107096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A2EE59-481E-4A23-A24B-74D72CD8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Assunto di base: </a:t>
            </a:r>
            <a:br>
              <a:rPr lang="it-IT" dirty="0"/>
            </a:br>
            <a:r>
              <a:rPr lang="it-IT" b="1" dirty="0"/>
              <a:t>la cooperazione genera 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463C56-F948-42E3-9471-C7AAE3227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7715200" cy="3024337"/>
          </a:xfrm>
        </p:spPr>
        <p:txBody>
          <a:bodyPr/>
          <a:lstStyle/>
          <a:p>
            <a:pPr marL="34290" indent="0">
              <a:buNone/>
            </a:pPr>
            <a:r>
              <a:rPr lang="it-IT" sz="2800" dirty="0"/>
              <a:t>Dalla partecipazione ad un reticolo cooperativo derivano effetti positivi: </a:t>
            </a:r>
          </a:p>
          <a:p>
            <a:r>
              <a:rPr lang="it-IT" sz="2800" dirty="0"/>
              <a:t>in primo luogo </a:t>
            </a:r>
            <a:r>
              <a:rPr lang="it-IT" sz="2400" b="1" dirty="0"/>
              <a:t>fiducia</a:t>
            </a:r>
            <a:r>
              <a:rPr lang="it-IT" sz="2800" dirty="0"/>
              <a:t> e </a:t>
            </a:r>
            <a:r>
              <a:rPr lang="it-IT" sz="2400" b="1" dirty="0"/>
              <a:t>reciprocità</a:t>
            </a:r>
            <a:r>
              <a:rPr lang="it-IT" sz="2800" dirty="0"/>
              <a:t> che producono </a:t>
            </a:r>
            <a:r>
              <a:rPr lang="it-IT" sz="2800" b="1" dirty="0"/>
              <a:t>benefici materiali</a:t>
            </a:r>
            <a:r>
              <a:rPr lang="it-IT" sz="2800" dirty="0"/>
              <a:t> e </a:t>
            </a:r>
            <a:r>
              <a:rPr lang="it-IT" sz="2800" b="1" dirty="0"/>
              <a:t>simbolici</a:t>
            </a:r>
            <a:r>
              <a:rPr lang="it-IT" sz="2800" dirty="0"/>
              <a:t> (</a:t>
            </a:r>
            <a:r>
              <a:rPr lang="it-IT" sz="2800" b="1" i="1" dirty="0"/>
              <a:t>capitale sociale</a:t>
            </a:r>
            <a:r>
              <a:rPr lang="it-IT" sz="2800" dirty="0"/>
              <a:t>)</a:t>
            </a:r>
          </a:p>
          <a:p>
            <a:endParaRPr lang="it-IT" sz="2800" dirty="0"/>
          </a:p>
          <a:p>
            <a:r>
              <a:rPr lang="it-IT" sz="2800" dirty="0"/>
              <a:t>Non necessariamente questi effetti positivi per i partecipanti alla rete si traducono in </a:t>
            </a:r>
            <a:r>
              <a:rPr lang="it-IT" sz="2800" b="1" dirty="0"/>
              <a:t>processi di innovazione </a:t>
            </a:r>
            <a:r>
              <a:rPr lang="it-IT" sz="2800" dirty="0"/>
              <a:t>economica e sociale per il contesto (</a:t>
            </a:r>
            <a:r>
              <a:rPr lang="it-IT" sz="2800" dirty="0" err="1"/>
              <a:t>A.Mutti</a:t>
            </a:r>
            <a:r>
              <a:rPr lang="it-IT" sz="2800" dirty="0"/>
              <a:t>) </a:t>
            </a:r>
          </a:p>
        </p:txBody>
      </p:sp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A8F8DF5C-7564-4510-AC4D-900E5160F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72ED9815-116F-4858-82EA-D29A1F551B3B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70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A2EE59-481E-4A23-A24B-74D72CD8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Assunto di base: </a:t>
            </a:r>
            <a:br>
              <a:rPr lang="it-IT" dirty="0"/>
            </a:br>
            <a:r>
              <a:rPr lang="it-IT" b="1" dirty="0"/>
              <a:t>la cooperazione genera 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463C56-F948-42E3-9471-C7AAE3227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/>
          </a:p>
          <a:p>
            <a:pPr marL="34290" indent="0">
              <a:buNone/>
            </a:pPr>
            <a:r>
              <a:rPr lang="it-IT" dirty="0"/>
              <a:t>E’ perciò necessario riuscire a precisare </a:t>
            </a:r>
            <a:r>
              <a:rPr lang="it-IT" b="1" dirty="0"/>
              <a:t>sotto quali condizioni </a:t>
            </a:r>
            <a:r>
              <a:rPr lang="it-IT" dirty="0"/>
              <a:t>la cooperazione genera beni, individuali e collettivi, orientati all’innovazione (piuttosto che al conformismo)</a:t>
            </a:r>
          </a:p>
          <a:p>
            <a:endParaRPr lang="it-IT" dirty="0"/>
          </a:p>
          <a:p>
            <a:pPr marL="34290" indent="0">
              <a:buNone/>
            </a:pPr>
            <a:r>
              <a:rPr lang="it-IT" dirty="0"/>
              <a:t>Ciò dipende da alcune caratteristiche: </a:t>
            </a:r>
          </a:p>
          <a:p>
            <a:pPr marL="377190">
              <a:buAutoNum type="alphaUcParenR"/>
            </a:pPr>
            <a:r>
              <a:rPr lang="it-IT" dirty="0"/>
              <a:t>Dal </a:t>
            </a:r>
            <a:r>
              <a:rPr lang="it-IT" b="1" dirty="0"/>
              <a:t>tipo</a:t>
            </a:r>
            <a:r>
              <a:rPr lang="it-IT" dirty="0"/>
              <a:t> di reti cooperative </a:t>
            </a:r>
          </a:p>
          <a:p>
            <a:pPr marL="377190">
              <a:buAutoNum type="alphaUcParenR"/>
            </a:pPr>
            <a:r>
              <a:rPr lang="it-IT" dirty="0"/>
              <a:t>Dal rapporto delle reti con il territorio e con le altre reti presenti (</a:t>
            </a:r>
            <a:r>
              <a:rPr lang="it-IT" dirty="0" err="1"/>
              <a:t>bonding</a:t>
            </a:r>
            <a:r>
              <a:rPr lang="it-IT" dirty="0"/>
              <a:t> o </a:t>
            </a:r>
            <a:r>
              <a:rPr lang="it-IT" dirty="0" err="1"/>
              <a:t>bridging</a:t>
            </a:r>
            <a:r>
              <a:rPr lang="it-IT" dirty="0"/>
              <a:t>)</a:t>
            </a:r>
          </a:p>
          <a:p>
            <a:pPr marL="377190">
              <a:buAutoNum type="alphaUcParenR"/>
            </a:pPr>
            <a:r>
              <a:rPr lang="it-IT" dirty="0"/>
              <a:t>Dalla presenza di «</a:t>
            </a:r>
            <a:r>
              <a:rPr lang="it-IT" b="1" dirty="0"/>
              <a:t>mediatori</a:t>
            </a:r>
            <a:r>
              <a:rPr lang="it-IT" dirty="0"/>
              <a:t>» che fungono da «</a:t>
            </a:r>
            <a:r>
              <a:rPr lang="it-IT" b="1" dirty="0"/>
              <a:t>diffusori della fiducia</a:t>
            </a:r>
            <a:r>
              <a:rPr lang="it-IT" dirty="0"/>
              <a:t>» (</a:t>
            </a:r>
            <a:r>
              <a:rPr lang="it-IT" dirty="0" err="1"/>
              <a:t>Mutti</a:t>
            </a:r>
            <a:r>
              <a:rPr lang="it-IT" dirty="0"/>
              <a:t>)</a:t>
            </a:r>
          </a:p>
          <a:p>
            <a:pPr marL="377190">
              <a:buAutoNum type="alphaUcParenR"/>
            </a:pPr>
            <a:endParaRPr lang="it-IT" dirty="0"/>
          </a:p>
        </p:txBody>
      </p:sp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B843A898-DA5C-4361-9A7E-D1D3BAB8E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FC071C2F-3BD6-44A1-8F74-6AF381D4612B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6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0FBA1D-7B80-429A-A7E5-ECC988E73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20" y="857250"/>
            <a:ext cx="7406640" cy="1017270"/>
          </a:xfrm>
        </p:spPr>
        <p:txBody>
          <a:bodyPr/>
          <a:lstStyle/>
          <a:p>
            <a:r>
              <a:rPr lang="it-IT" dirty="0"/>
              <a:t>Valutare la cooperazione…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5C4E8D-E62B-4C1F-98C1-4C7FA12F4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978" y="1780317"/>
            <a:ext cx="7404653" cy="3968539"/>
          </a:xfrm>
        </p:spPr>
        <p:txBody>
          <a:bodyPr>
            <a:normAutofit fontScale="47500" lnSpcReduction="20000"/>
          </a:bodyPr>
          <a:lstStyle/>
          <a:p>
            <a:pPr marL="34290" indent="0">
              <a:buNone/>
            </a:pPr>
            <a:r>
              <a:rPr lang="it-IT" dirty="0"/>
              <a:t>Indagato differenti aspetti della struttura della rete economico-sociale: </a:t>
            </a:r>
          </a:p>
          <a:p>
            <a:r>
              <a:rPr lang="it-IT" dirty="0"/>
              <a:t>i soggetti che fanno parte della </a:t>
            </a:r>
            <a:r>
              <a:rPr lang="it-IT" b="1" dirty="0"/>
              <a:t>rete commerciali </a:t>
            </a:r>
            <a:r>
              <a:rPr lang="it-IT" dirty="0"/>
              <a:t>(Agenti e rappresentanti; Intermediari, (come distributori, importatori, grossisti buyer, trading, </a:t>
            </a:r>
            <a:r>
              <a:rPr lang="it-IT" dirty="0" err="1"/>
              <a:t>soc</a:t>
            </a:r>
            <a:r>
              <a:rPr lang="it-IT" dirty="0"/>
              <a:t>. import-export); Grande distribuzione; E-commerce e siti internet terzi; Canali “speciali” (Ristoranti, bar, gastronomie, negozi specializzati); ristorazione collettiva; altre  aziende  della  filiera  produttiva  (es. trasformatori) (in tutto 57 alter). </a:t>
            </a:r>
          </a:p>
          <a:p>
            <a:r>
              <a:rPr lang="it-IT" dirty="0"/>
              <a:t>le principali aziende </a:t>
            </a:r>
            <a:r>
              <a:rPr lang="it-IT" b="1" dirty="0"/>
              <a:t>fornitrici di beni o di servizi </a:t>
            </a:r>
            <a:r>
              <a:rPr lang="it-IT" dirty="0"/>
              <a:t>(122 alter). </a:t>
            </a:r>
          </a:p>
          <a:p>
            <a:r>
              <a:rPr lang="it-IT" dirty="0"/>
              <a:t>le aziende con cui si è stabilito una </a:t>
            </a:r>
            <a:r>
              <a:rPr lang="it-IT" b="1" dirty="0"/>
              <a:t>collaborazione</a:t>
            </a:r>
            <a:r>
              <a:rPr lang="it-IT" dirty="0"/>
              <a:t> (44 legami citati) e il </a:t>
            </a:r>
            <a:r>
              <a:rPr lang="it-IT" b="1" dirty="0"/>
              <a:t>livello di formalità </a:t>
            </a:r>
            <a:r>
              <a:rPr lang="it-IT" dirty="0"/>
              <a:t>della collaborazione. </a:t>
            </a:r>
          </a:p>
          <a:p>
            <a:r>
              <a:rPr lang="it-IT" dirty="0"/>
              <a:t>il </a:t>
            </a:r>
            <a:r>
              <a:rPr lang="it-IT" b="1" dirty="0"/>
              <a:t>network fiduciario immateriale</a:t>
            </a:r>
            <a:r>
              <a:rPr lang="it-IT" dirty="0"/>
              <a:t>(ottenere consigli, pareri, suggerimenti): i contatti legati da trasmissione di informazioni (53 alter), i contatti a cui si chiedono consigli (16). </a:t>
            </a:r>
          </a:p>
          <a:p>
            <a:r>
              <a:rPr lang="it-IT" dirty="0"/>
              <a:t>le relazioni che gli imprenditori hanno con </a:t>
            </a:r>
            <a:r>
              <a:rPr lang="it-IT" b="1" dirty="0"/>
              <a:t>soggetti</a:t>
            </a:r>
            <a:r>
              <a:rPr lang="it-IT" dirty="0"/>
              <a:t> </a:t>
            </a:r>
            <a:r>
              <a:rPr lang="it-IT" b="1" dirty="0"/>
              <a:t>intermedi fondamentali </a:t>
            </a:r>
            <a:r>
              <a:rPr lang="it-IT" dirty="0"/>
              <a:t>per la loro attività, come enti regionali (Laore, Agris), associazioni di categoria, GAL, Marchi collettivi </a:t>
            </a:r>
            <a:r>
              <a:rPr lang="it-IT" dirty="0" err="1"/>
              <a:t>etc</a:t>
            </a:r>
            <a:r>
              <a:rPr lang="it-IT" dirty="0"/>
              <a:t>…. (37). </a:t>
            </a:r>
          </a:p>
          <a:p>
            <a:r>
              <a:rPr lang="it-IT" dirty="0"/>
              <a:t>Infine, sono stati citati i vari soggetti che offrono </a:t>
            </a:r>
            <a:r>
              <a:rPr lang="it-IT" b="1" dirty="0"/>
              <a:t>servizi di consulenza</a:t>
            </a:r>
            <a:r>
              <a:rPr lang="it-IT" dirty="0"/>
              <a:t> fondamentale per l’attività professionale (Ricerca e sviluppo, Sicurezza alimentare e tracciabilità; Assistenza Tecnologica, Servizi informatici, Servizi Amministrativi/legali, Formazione, Servizi Organizzativi/Manageriali, Assistenza tecnica) (67). </a:t>
            </a:r>
          </a:p>
          <a:p>
            <a:endParaRPr lang="it-IT" dirty="0"/>
          </a:p>
        </p:txBody>
      </p:sp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E867A5CA-2F6F-4C29-A80B-EEC08F3CA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F4A454D9-A326-4205-92E0-ABF86B7E890E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8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83CC57-072E-4932-AED0-4CDBC1DD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5671" y="940071"/>
            <a:ext cx="2587355" cy="4919435"/>
          </a:xfrm>
        </p:spPr>
        <p:txBody>
          <a:bodyPr/>
          <a:lstStyle/>
          <a:p>
            <a:r>
              <a:rPr lang="it-IT" dirty="0"/>
              <a:t>Esempio di rete professionale analizzata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613A4F54-FB1E-4E81-B8BC-62501F952F9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36" y="1068142"/>
            <a:ext cx="2892320" cy="2451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4419B74D-D320-4144-8876-9B903F48535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30" y="1040748"/>
            <a:ext cx="2792042" cy="2451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87D71E8E-2467-4049-BFAB-25ACC050E0E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91" y="3519195"/>
            <a:ext cx="2713556" cy="2298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5D965DC2-4C2A-4E9F-B549-20A4CC531BE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762" y="3476941"/>
            <a:ext cx="2747812" cy="2340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743B1928-2281-46C5-90F6-7F0B56440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EF27D11F-13E2-4B70-8A89-87E3EC1ABD4B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9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938" y="899263"/>
            <a:ext cx="7406640" cy="1017270"/>
          </a:xfrm>
        </p:spPr>
        <p:txBody>
          <a:bodyPr/>
          <a:lstStyle/>
          <a:p>
            <a:r>
              <a:rPr lang="it-IT" dirty="0"/>
              <a:t>Tipi di legami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5A0A85B-B541-4B1C-8700-E9B40F599DA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00081" y="1836608"/>
          <a:ext cx="7404497" cy="3665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01367892-BFF3-4C26-BC2F-2CF148C11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5DB8AF89-D9BC-43E5-AAAA-3644908C98BE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91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9" y="94193"/>
            <a:ext cx="7406640" cy="1017270"/>
          </a:xfrm>
        </p:spPr>
        <p:txBody>
          <a:bodyPr/>
          <a:lstStyle/>
          <a:p>
            <a:r>
              <a:rPr lang="it-IT" dirty="0"/>
              <a:t>Tipi di legami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5A0A85B-B541-4B1C-8700-E9B40F599DA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57251" y="2397050"/>
          <a:ext cx="7404497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F44FDB2F-AB2C-47F2-B9BC-C7B3E89505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2494552"/>
              </p:ext>
            </p:extLst>
          </p:nvPr>
        </p:nvGraphicFramePr>
        <p:xfrm>
          <a:off x="1115616" y="1324201"/>
          <a:ext cx="6136447" cy="410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e 2">
            <a:extLst>
              <a:ext uri="{FF2B5EF4-FFF2-40B4-BE49-F238E27FC236}">
                <a16:creationId xmlns:a16="http://schemas.microsoft.com/office/drawing/2014/main" id="{16998A51-D8BE-47FD-A4B6-FCF3C6D0C26E}"/>
              </a:ext>
            </a:extLst>
          </p:cNvPr>
          <p:cNvSpPr/>
          <p:nvPr/>
        </p:nvSpPr>
        <p:spPr>
          <a:xfrm>
            <a:off x="1298122" y="2632983"/>
            <a:ext cx="3404507" cy="40719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6C7D11D-914B-4B91-9C74-DD7E55D99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EF74351F-8E82-4F16-ACB6-4AE7CD683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ottotitolo 2">
            <a:extLst>
              <a:ext uri="{FF2B5EF4-FFF2-40B4-BE49-F238E27FC236}">
                <a16:creationId xmlns:a16="http://schemas.microsoft.com/office/drawing/2014/main" id="{5C29934F-286E-451C-A306-2E1DF925105E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5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F2825-B91E-465E-9567-2FA7F612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" y="965918"/>
            <a:ext cx="7671791" cy="1017270"/>
          </a:xfrm>
        </p:spPr>
        <p:txBody>
          <a:bodyPr/>
          <a:lstStyle/>
          <a:p>
            <a:r>
              <a:rPr lang="it-IT" dirty="0"/>
              <a:t>Tipi di contatti e particolarismo dell’azione economica - 1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/>
          <p:nvPr>
            <p:extLst/>
          </p:nvPr>
        </p:nvGraphicFramePr>
        <p:xfrm>
          <a:off x="382717" y="2459082"/>
          <a:ext cx="3984161" cy="3089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/>
          <p:nvPr>
            <p:extLst/>
          </p:nvPr>
        </p:nvGraphicFramePr>
        <p:xfrm>
          <a:off x="4415979" y="2459082"/>
          <a:ext cx="4345305" cy="3089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C8E74ADC-C96C-442D-BC1C-03414CF66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30864204-9899-4ADA-9D70-5E08CE5E2986}"/>
              </a:ext>
            </a:extLst>
          </p:cNvPr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D9D86FB-3F58-43F8-9261-8C8B7C28C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650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936</Words>
  <Application>Microsoft Office PowerPoint</Application>
  <PresentationFormat>Presentazione su schermo (4:3)</PresentationFormat>
  <Paragraphs>114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Calibri</vt:lpstr>
      <vt:lpstr>Open Sans</vt:lpstr>
      <vt:lpstr>Tema di Office</vt:lpstr>
      <vt:lpstr>PROMETEA</vt:lpstr>
      <vt:lpstr>Presentazione standard di PowerPoint</vt:lpstr>
      <vt:lpstr>Assunto di base:  la cooperazione genera vantaggi</vt:lpstr>
      <vt:lpstr>Assunto di base:  la cooperazione genera vantaggi</vt:lpstr>
      <vt:lpstr>Valutare la cooperazione…</vt:lpstr>
      <vt:lpstr>Esempio di rete professionale analizzata</vt:lpstr>
      <vt:lpstr>Tipi di legami </vt:lpstr>
      <vt:lpstr>Tipi di legami </vt:lpstr>
      <vt:lpstr>Tipi di contatti e particolarismo dell’azione economica - 1</vt:lpstr>
      <vt:lpstr>Tipi di contatti e particolarismo dell’azione economica - 1</vt:lpstr>
      <vt:lpstr>Tipi di contatti e particolarismo dell’azione economica - 2</vt:lpstr>
      <vt:lpstr>Tipi di contatti e particolarismo dell’azione economica - 2</vt:lpstr>
      <vt:lpstr>Tipi di contatti e particolarismo dell’azione economica - 3</vt:lpstr>
      <vt:lpstr>Tipi di contatti e particolarismo dell’azione economica - 3</vt:lpstr>
      <vt:lpstr>Alcune conclusioni sulle reti di collaborazione in Sardegna</vt:lpstr>
      <vt:lpstr>Alcune brevi comparazioni tra le aree del progetto Prometea</vt:lpstr>
      <vt:lpstr>Alcune brevi comparazioni tra le aree del progetto Prometea</vt:lpstr>
      <vt:lpstr>Alcune conclusioni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Rigo</dc:creator>
  <cp:lastModifiedBy>Podda</cp:lastModifiedBy>
  <cp:revision>27</cp:revision>
  <dcterms:created xsi:type="dcterms:W3CDTF">2016-03-04T10:12:56Z</dcterms:created>
  <dcterms:modified xsi:type="dcterms:W3CDTF">2018-11-27T14:57:33Z</dcterms:modified>
</cp:coreProperties>
</file>