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93" r:id="rId4"/>
    <p:sldId id="272" r:id="rId5"/>
    <p:sldId id="287" r:id="rId6"/>
    <p:sldId id="286" r:id="rId7"/>
    <p:sldId id="279" r:id="rId8"/>
    <p:sldId id="280" r:id="rId9"/>
    <p:sldId id="274" r:id="rId10"/>
    <p:sldId id="290" r:id="rId11"/>
    <p:sldId id="289" r:id="rId12"/>
    <p:sldId id="281" r:id="rId13"/>
    <p:sldId id="292" r:id="rId14"/>
    <p:sldId id="288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47" autoAdjust="0"/>
    <p:restoredTop sz="69735" autoAdjust="0"/>
  </p:normalViewPr>
  <p:slideViewPr>
    <p:cSldViewPr>
      <p:cViewPr varScale="1">
        <p:scale>
          <a:sx n="64" d="100"/>
          <a:sy n="64" d="100"/>
        </p:scale>
        <p:origin x="1091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107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711801236485569"/>
          <c:y val="2.7314476633511286E-2"/>
          <c:w val="0.78120703221170262"/>
          <c:h val="0.820232030320046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Foglio1!$F$29</c:f>
              <c:strCache>
                <c:ptCount val="1"/>
                <c:pt idx="0">
                  <c:v>mag-15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E13-4940-9FA5-05FF928EDBDD}"/>
              </c:ext>
            </c:extLst>
          </c:dPt>
          <c:dPt>
            <c:idx val="9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13-4940-9FA5-05FF928EDBDD}"/>
              </c:ext>
            </c:extLst>
          </c:dPt>
          <c:cat>
            <c:strRef>
              <c:f>Foglio1!$E$30:$E$50</c:f>
              <c:strCache>
                <c:ptCount val="21"/>
                <c:pt idx="0">
                  <c:v>Molise</c:v>
                </c:pt>
                <c:pt idx="1">
                  <c:v>Sicilia</c:v>
                </c:pt>
                <c:pt idx="2">
                  <c:v>Piemonte</c:v>
                </c:pt>
                <c:pt idx="3">
                  <c:v>Campania </c:v>
                </c:pt>
                <c:pt idx="4">
                  <c:v>Calabria</c:v>
                </c:pt>
                <c:pt idx="5">
                  <c:v>Trentino-Alto Adige</c:v>
                </c:pt>
                <c:pt idx="6">
                  <c:v>Sardegna</c:v>
                </c:pt>
                <c:pt idx="7">
                  <c:v>Puglia</c:v>
                </c:pt>
                <c:pt idx="8">
                  <c:v>Lombardia</c:v>
                </c:pt>
                <c:pt idx="9">
                  <c:v>Italia</c:v>
                </c:pt>
                <c:pt idx="10">
                  <c:v>Lazio</c:v>
                </c:pt>
                <c:pt idx="11">
                  <c:v>Veneto</c:v>
                </c:pt>
                <c:pt idx="12">
                  <c:v>Marche</c:v>
                </c:pt>
                <c:pt idx="13">
                  <c:v>Basilicata</c:v>
                </c:pt>
                <c:pt idx="14">
                  <c:v>Emilia-Romagna</c:v>
                </c:pt>
                <c:pt idx="15">
                  <c:v>Valle D'Aosta</c:v>
                </c:pt>
                <c:pt idx="16">
                  <c:v>Liguria</c:v>
                </c:pt>
                <c:pt idx="17">
                  <c:v>Toscana</c:v>
                </c:pt>
                <c:pt idx="18">
                  <c:v>Umbria</c:v>
                </c:pt>
                <c:pt idx="19">
                  <c:v>Abruzzo</c:v>
                </c:pt>
                <c:pt idx="20">
                  <c:v>Friuli-Venezia Giulia</c:v>
                </c:pt>
              </c:strCache>
            </c:strRef>
          </c:cat>
          <c:val>
            <c:numRef>
              <c:f>Foglio1!$F$30:$F$50</c:f>
              <c:numCache>
                <c:formatCode>#,##0.00</c:formatCode>
                <c:ptCount val="21"/>
                <c:pt idx="0">
                  <c:v>1.2285409459765284</c:v>
                </c:pt>
                <c:pt idx="1">
                  <c:v>0.58360160911178549</c:v>
                </c:pt>
                <c:pt idx="2">
                  <c:v>1.1863111754534121</c:v>
                </c:pt>
                <c:pt idx="3">
                  <c:v>0.93918910285079027</c:v>
                </c:pt>
                <c:pt idx="4">
                  <c:v>1.7110241609524917</c:v>
                </c:pt>
                <c:pt idx="5">
                  <c:v>2.0577760189948555</c:v>
                </c:pt>
                <c:pt idx="6">
                  <c:v>2.1463728396442754</c:v>
                </c:pt>
                <c:pt idx="7">
                  <c:v>1.8070508503499827</c:v>
                </c:pt>
                <c:pt idx="8">
                  <c:v>2.6591424788474507</c:v>
                </c:pt>
                <c:pt idx="9">
                  <c:v>2.0909355951047441</c:v>
                </c:pt>
                <c:pt idx="10">
                  <c:v>1.8612417952886398</c:v>
                </c:pt>
                <c:pt idx="11">
                  <c:v>2.0805495928815159</c:v>
                </c:pt>
                <c:pt idx="12">
                  <c:v>2.4540276647681041</c:v>
                </c:pt>
                <c:pt idx="13">
                  <c:v>2.6136060132015722</c:v>
                </c:pt>
                <c:pt idx="14">
                  <c:v>2.8875899040942246</c:v>
                </c:pt>
                <c:pt idx="15">
                  <c:v>1.1158798283261802</c:v>
                </c:pt>
                <c:pt idx="16">
                  <c:v>2.1183366704390472</c:v>
                </c:pt>
                <c:pt idx="17">
                  <c:v>2.9886263824150907</c:v>
                </c:pt>
                <c:pt idx="18">
                  <c:v>3.1295255393829313</c:v>
                </c:pt>
                <c:pt idx="19">
                  <c:v>4.8552404592963807</c:v>
                </c:pt>
                <c:pt idx="20">
                  <c:v>3.3742628906544776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13-4940-9FA5-05FF928EDBDD}"/>
            </c:ext>
          </c:extLst>
        </c:ser>
        <c:ser>
          <c:idx val="1"/>
          <c:order val="1"/>
          <c:tx>
            <c:strRef>
              <c:f>Foglio1!$G$29</c:f>
              <c:strCache>
                <c:ptCount val="1"/>
                <c:pt idx="0">
                  <c:v>mag-17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E13-4940-9FA5-05FF928EDBD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5E13-4940-9FA5-05FF928EDBD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E13-4940-9FA5-05FF928EDBDD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Calibri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E13-4940-9FA5-05FF928EDBDD}"/>
                </c:ext>
              </c:extLst>
            </c:dLbl>
            <c:dLbl>
              <c:idx val="9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+mn-cs"/>
                      </a:defRPr>
                    </a:pPr>
                    <a:fld id="{06F70A87-A653-4DEB-BD41-8CA200DCA63E}" type="VALUE">
                      <a:rPr lang="en-US" baseline="0">
                        <a:solidFill>
                          <a:srgbClr val="C00000"/>
                        </a:solidFill>
                      </a:rPr>
                      <a:pPr>
                        <a:defRPr sz="1300" b="1">
                          <a:solidFill>
                            <a:srgbClr val="FF0000"/>
                          </a:solidFill>
                          <a:latin typeface="Calibri" pitchFamily="34" charset="0"/>
                        </a:defRPr>
                      </a:pPr>
                      <a:t>[VALORE]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rgbClr val="FF0000"/>
                      </a:solidFill>
                      <a:latin typeface="Calibri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E13-4940-9FA5-05FF928EDB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Foglio1!$E$30:$E$50</c:f>
              <c:strCache>
                <c:ptCount val="21"/>
                <c:pt idx="0">
                  <c:v>Molise</c:v>
                </c:pt>
                <c:pt idx="1">
                  <c:v>Sicilia</c:v>
                </c:pt>
                <c:pt idx="2">
                  <c:v>Piemonte</c:v>
                </c:pt>
                <c:pt idx="3">
                  <c:v>Campania </c:v>
                </c:pt>
                <c:pt idx="4">
                  <c:v>Calabria</c:v>
                </c:pt>
                <c:pt idx="5">
                  <c:v>Trentino-Alto Adige</c:v>
                </c:pt>
                <c:pt idx="6">
                  <c:v>Sardegna</c:v>
                </c:pt>
                <c:pt idx="7">
                  <c:v>Puglia</c:v>
                </c:pt>
                <c:pt idx="8">
                  <c:v>Lombardia</c:v>
                </c:pt>
                <c:pt idx="9">
                  <c:v>Italia</c:v>
                </c:pt>
                <c:pt idx="10">
                  <c:v>Lazio</c:v>
                </c:pt>
                <c:pt idx="11">
                  <c:v>Veneto</c:v>
                </c:pt>
                <c:pt idx="12">
                  <c:v>Marche</c:v>
                </c:pt>
                <c:pt idx="13">
                  <c:v>Basilicata</c:v>
                </c:pt>
                <c:pt idx="14">
                  <c:v>Emilia-Romagna</c:v>
                </c:pt>
                <c:pt idx="15">
                  <c:v>Valle D'Aosta</c:v>
                </c:pt>
                <c:pt idx="16">
                  <c:v>Liguria</c:v>
                </c:pt>
                <c:pt idx="17">
                  <c:v>Toscana</c:v>
                </c:pt>
                <c:pt idx="18">
                  <c:v>Umbria</c:v>
                </c:pt>
                <c:pt idx="19">
                  <c:v>Abruzzo</c:v>
                </c:pt>
                <c:pt idx="20">
                  <c:v>Friuli-Venezia Giulia</c:v>
                </c:pt>
              </c:strCache>
            </c:strRef>
          </c:cat>
          <c:val>
            <c:numRef>
              <c:f>Foglio1!$G$30:$G$50</c:f>
              <c:numCache>
                <c:formatCode>0.00</c:formatCode>
                <c:ptCount val="21"/>
                <c:pt idx="0">
                  <c:v>1.1687932209993181</c:v>
                </c:pt>
                <c:pt idx="1">
                  <c:v>1.4824738645348325</c:v>
                </c:pt>
                <c:pt idx="2">
                  <c:v>2.2728855843328266</c:v>
                </c:pt>
                <c:pt idx="3">
                  <c:v>2.758840114958649</c:v>
                </c:pt>
                <c:pt idx="4">
                  <c:v>2.9781559563119124</c:v>
                </c:pt>
                <c:pt idx="5">
                  <c:v>3.0040713071662912</c:v>
                </c:pt>
                <c:pt idx="6">
                  <c:v>3.1341383218368288</c:v>
                </c:pt>
                <c:pt idx="7">
                  <c:v>3.413925527087565</c:v>
                </c:pt>
                <c:pt idx="8">
                  <c:v>3.6141112605380847</c:v>
                </c:pt>
                <c:pt idx="9">
                  <c:v>3.6208404775466327</c:v>
                </c:pt>
                <c:pt idx="10">
                  <c:v>3.6962421193718664</c:v>
                </c:pt>
                <c:pt idx="11">
                  <c:v>3.935689357701964</c:v>
                </c:pt>
                <c:pt idx="12">
                  <c:v>3.9572642157876823</c:v>
                </c:pt>
                <c:pt idx="13">
                  <c:v>3.9811798769453492</c:v>
                </c:pt>
                <c:pt idx="14">
                  <c:v>4.0550479547058798</c:v>
                </c:pt>
                <c:pt idx="15">
                  <c:v>4.1396688264938808</c:v>
                </c:pt>
                <c:pt idx="16">
                  <c:v>4.238472972376341</c:v>
                </c:pt>
                <c:pt idx="17">
                  <c:v>4.8343732418854621</c:v>
                </c:pt>
                <c:pt idx="18">
                  <c:v>4.9531022721572953</c:v>
                </c:pt>
                <c:pt idx="19">
                  <c:v>7.1157721049040914</c:v>
                </c:pt>
                <c:pt idx="20">
                  <c:v>10.383377749272942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E13-4940-9FA5-05FF928ED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30"/>
        <c:axId val="280066728"/>
        <c:axId val="280070648"/>
      </c:barChart>
      <c:catAx>
        <c:axId val="2800667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pPr>
            <a:endParaRPr lang="it-IT"/>
          </a:p>
        </c:txPr>
        <c:crossAx val="280070648"/>
        <c:crosses val="autoZero"/>
        <c:auto val="1"/>
        <c:lblAlgn val="ctr"/>
        <c:lblOffset val="100"/>
        <c:noMultiLvlLbl val="0"/>
      </c:catAx>
      <c:valAx>
        <c:axId val="280070648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pPr>
            <a:endParaRPr lang="it-IT"/>
          </a:p>
        </c:txPr>
        <c:crossAx val="2800667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549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cooperazione tra aziende agricole e turistiche è significativa anche a livello nazionale, nei contratti di rete.</a:t>
            </a:r>
          </a:p>
          <a:p>
            <a:r>
              <a:rPr lang="it-IT" dirty="0"/>
              <a:t>Nell’analisi fatta sui dati nel 2015 rilevavamo che il 39% dei contratti in cui è presente almeno un’impresa agricola comprende almeno un’impresa del settore Turismo e Cultura</a:t>
            </a:r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14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(</a:t>
            </a:r>
            <a:r>
              <a:rPr lang="it-IT" dirty="0" err="1"/>
              <a:t>agriturismo+maneggio</a:t>
            </a:r>
            <a:r>
              <a:rPr lang="it-IT" dirty="0"/>
              <a:t>)+(</a:t>
            </a:r>
            <a:r>
              <a:rPr lang="it-IT" dirty="0" err="1"/>
              <a:t>agriturismo+maneggio</a:t>
            </a:r>
            <a:r>
              <a:rPr lang="it-IT" dirty="0"/>
              <a:t>) </a:t>
            </a:r>
            <a:r>
              <a:rPr lang="it-IT" dirty="0">
                <a:sym typeface="Wingdings" panose="05000000000000000000" pitchFamily="2" charset="2"/>
              </a:rPr>
              <a:t> percorso ippovie  percorso </a:t>
            </a:r>
            <a:r>
              <a:rPr lang="it-IT" dirty="0" err="1">
                <a:sym typeface="Wingdings" panose="05000000000000000000" pitchFamily="2" charset="2"/>
              </a:rPr>
              <a:t>transterritoriale</a:t>
            </a:r>
            <a:r>
              <a:rPr lang="it-IT" dirty="0">
                <a:sym typeface="Wingdings" panose="05000000000000000000" pitchFamily="2" charset="2"/>
              </a:rPr>
              <a:t> Sardegna-Toscana-Corsica-</a:t>
            </a:r>
            <a:r>
              <a:rPr lang="it-IT" dirty="0" err="1">
                <a:sym typeface="Wingdings" panose="05000000000000000000" pitchFamily="2" charset="2"/>
              </a:rPr>
              <a:t>SudFrancia</a:t>
            </a:r>
            <a:r>
              <a:rPr lang="it-IT" dirty="0">
                <a:sym typeface="Wingdings" panose="05000000000000000000" pitchFamily="2" charset="2"/>
              </a:rPr>
              <a:t>… </a:t>
            </a:r>
          </a:p>
          <a:p>
            <a:r>
              <a:rPr lang="it-IT" dirty="0">
                <a:sym typeface="Wingdings" panose="05000000000000000000" pitchFamily="2" charset="2"/>
              </a:rPr>
              <a:t>(</a:t>
            </a:r>
            <a:r>
              <a:rPr lang="it-IT" dirty="0" err="1">
                <a:sym typeface="Wingdings" panose="05000000000000000000" pitchFamily="2" charset="2"/>
              </a:rPr>
              <a:t>fattoria+ristorazione</a:t>
            </a:r>
            <a:r>
              <a:rPr lang="it-IT" dirty="0">
                <a:sym typeface="Wingdings" panose="05000000000000000000" pitchFamily="2" charset="2"/>
              </a:rPr>
              <a:t>=fattoria didattica) rete delle fattorie didattiche</a:t>
            </a:r>
          </a:p>
          <a:p>
            <a:r>
              <a:rPr lang="it-IT" dirty="0"/>
              <a:t>Davide </a:t>
            </a:r>
            <a:r>
              <a:rPr lang="it-IT" dirty="0" err="1"/>
              <a:t>Orru</a:t>
            </a:r>
            <a:r>
              <a:rPr lang="it-IT" dirty="0"/>
              <a:t>: reti informali con produttori riso; agrumi. Perché formalizzare? Se serve presentarsi come soggetto unico, «agire» come attore collettivo (rete in sé/rete per sé)</a:t>
            </a:r>
          </a:p>
          <a:p>
            <a:r>
              <a:rPr lang="it-IT" dirty="0"/>
              <a:t>Per le reti di reti, vedi esempio </a:t>
            </a:r>
            <a:r>
              <a:rPr lang="it-IT" dirty="0" err="1"/>
              <a:t>bio</a:t>
            </a:r>
            <a:r>
              <a:rPr lang="it-IT" dirty="0"/>
              <a:t>-hotels citato da Massimo Bressan</a:t>
            </a:r>
          </a:p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31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Ricerca 2012-2016</a:t>
            </a:r>
          </a:p>
          <a:p>
            <a:pPr marL="171450" indent="-171450">
              <a:buFontTx/>
              <a:buChar char="-"/>
            </a:pPr>
            <a:r>
              <a:rPr lang="it-IT" b="1" dirty="0"/>
              <a:t>Manager di rete</a:t>
            </a:r>
            <a:r>
              <a:rPr lang="it-IT" dirty="0"/>
              <a:t> </a:t>
            </a:r>
            <a:r>
              <a:rPr lang="it-IT" dirty="0">
                <a:sym typeface="Wingdings" panose="05000000000000000000" pitchFamily="2" charset="2"/>
              </a:rPr>
              <a:t> visione strategica; nuove competenze; innovazione da esperienze maturate «altrove»</a:t>
            </a:r>
            <a:endParaRPr lang="it-IT" dirty="0"/>
          </a:p>
          <a:p>
            <a:pPr marL="171450" indent="-171450">
              <a:buFontTx/>
              <a:buChar char="-"/>
            </a:pPr>
            <a:r>
              <a:rPr kumimoji="0" 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Co-</a:t>
            </a:r>
            <a:r>
              <a:rPr kumimoji="0" lang="it-IT" sz="2100" b="1" i="0" u="none" strike="noStrike" kern="120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datorialità</a:t>
            </a:r>
            <a:r>
              <a:rPr kumimoji="0" lang="it-IT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1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(tecnico qualità, esperto potatura)</a:t>
            </a:r>
            <a:endParaRPr lang="it-IT" b="0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98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«Leggero e flessibile» per superare resistenze degli imprenditori alla formalizzazione di accordi di cooperazione</a:t>
            </a:r>
          </a:p>
          <a:p>
            <a:endParaRPr lang="it-IT" dirty="0"/>
          </a:p>
          <a:p>
            <a:r>
              <a:rPr lang="it-IT" dirty="0"/>
              <a:t>Esempi  </a:t>
            </a:r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590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37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La leggerezza dello strumento lo rende «sensibile» ai  percorsi di incentivazione, quindi dove ci sono molti </a:t>
            </a:r>
            <a:r>
              <a:rPr lang="it-IT" dirty="0" err="1"/>
              <a:t>CdR</a:t>
            </a:r>
            <a:r>
              <a:rPr lang="it-IT" dirty="0"/>
              <a:t> in genere troviamo anche molte reti «opportunistiche», sottoscritte per accedere a bandi regionali</a:t>
            </a:r>
          </a:p>
          <a:p>
            <a:r>
              <a:rPr lang="it-IT" dirty="0"/>
              <a:t>La dimensione quantitativa esaurisce presto il suo potenziale esplicativo, e diventa quindi molto più interessante cercare di capire CHE COSA si può fare con lo strumento del contratto di rete </a:t>
            </a:r>
            <a:r>
              <a:rPr lang="it-IT" dirty="0">
                <a:sym typeface="Wingdings" panose="05000000000000000000" pitchFamily="2" charset="2"/>
              </a:rPr>
              <a:t> studi di caso</a:t>
            </a:r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50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Orizzontali per il mercato </a:t>
            </a:r>
            <a:r>
              <a:rPr lang="it-IT" dirty="0">
                <a:sym typeface="Wingdings" panose="05000000000000000000" pitchFamily="2" charset="2"/>
              </a:rPr>
              <a:t> sia mercato di sbocco che di approvigionamento (energia, assicurazioni, trattore). «OMOGENEE» (vedi EBT)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>
                <a:sym typeface="Wingdings" panose="05000000000000000000" pitchFamily="2" charset="2"/>
              </a:rPr>
              <a:t>«osmosi» tra i modelli di rete</a:t>
            </a:r>
          </a:p>
          <a:p>
            <a:r>
              <a:rPr lang="it-IT" dirty="0">
                <a:sym typeface="Wingdings" panose="05000000000000000000" pitchFamily="2" charset="2"/>
              </a:rPr>
              <a:t>Opportunismo  reti  fiducia</a:t>
            </a:r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517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Nonostante la scelta dei casi «migliori»</a:t>
            </a:r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515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Materiali dalle fasi precedenti del progetto </a:t>
            </a:r>
            <a:r>
              <a:rPr lang="it-IT" dirty="0">
                <a:sym typeface="Wingdings" panose="05000000000000000000" pitchFamily="2" charset="2"/>
              </a:rPr>
              <a:t> una serie di reti (formali) diverse</a:t>
            </a:r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558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Molto evidente per strategia di AMPLIAMENTO e RIPOSIZIONAMENTO, ma in realtà anche per APPROFONDIMENTO (vedi mela rotella di Bressan </a:t>
            </a:r>
            <a:r>
              <a:rPr lang="it-IT" dirty="0">
                <a:sym typeface="Wingdings" panose="05000000000000000000" pitchFamily="2" charset="2"/>
              </a:rPr>
              <a:t> reti di ricerca + reti commerciali e </a:t>
            </a:r>
            <a:r>
              <a:rPr lang="it-IT" dirty="0" err="1">
                <a:sym typeface="Wingdings" panose="05000000000000000000" pitchFamily="2" charset="2"/>
              </a:rPr>
              <a:t>pordotti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bio</a:t>
            </a:r>
            <a:r>
              <a:rPr lang="it-IT" dirty="0">
                <a:sym typeface="Wingdings" panose="05000000000000000000" pitchFamily="2" charset="2"/>
              </a:rPr>
              <a:t>)</a:t>
            </a:r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740819-419C-4486-8B0B-556FD7AB108E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258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99C1-C515-44FD-8709-698D7EC22079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6E4D-D8B9-438C-9F53-51A5EB6C34D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73CC-929F-4F2A-9A7E-1DA51A8B287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BE9A-9780-4327-B2D5-D83EDA341ECF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CE614-81F4-47E5-8C68-4738946A7862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EBA9-1F4E-4F18-8DCA-6C34E181154B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882D-E747-4992-8326-68D034183E78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84E5-3824-429A-9727-91D622D42435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7AA-1F4F-4497-A518-A534778ECDF7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7C96-9FBB-4A4E-A4F7-496320F8A3F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10FA0-D814-404E-AC6F-426E42FBDEC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245671"/>
            <a:ext cx="8858250" cy="59915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47720" y="3253651"/>
            <a:ext cx="8286750" cy="1246434"/>
          </a:xfrm>
        </p:spPr>
        <p:txBody>
          <a:bodyPr/>
          <a:lstStyle/>
          <a:p>
            <a:r>
              <a:rPr lang="it-IT" sz="2000" b="1" dirty="0">
                <a:solidFill>
                  <a:schemeClr val="accent3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Valentina Pacetti, Ester </a:t>
            </a:r>
            <a:r>
              <a:rPr lang="it-IT" sz="2000" b="1" dirty="0" err="1">
                <a:solidFill>
                  <a:schemeClr val="accent3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Cois</a:t>
            </a:r>
            <a:endParaRPr lang="it-IT" sz="2000" b="1" dirty="0">
              <a:solidFill>
                <a:schemeClr val="accent3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2800" b="1" dirty="0">
                <a:solidFill>
                  <a:schemeClr val="accent3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«I contratti di rete e il progetto Prometea» </a:t>
            </a: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625958"/>
            <a:ext cx="5976664" cy="51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>
                <a:solidFill>
                  <a:schemeClr val="accent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09463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cooperazione al cuore del 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417921" y="1804044"/>
            <a:ext cx="8286750" cy="980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della Multifunzionalità dEl seTtorE</a:t>
            </a:r>
          </a:p>
          <a:p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Agro-turistico</a:t>
            </a:r>
          </a:p>
          <a:p>
            <a:endParaRPr lang="it-IT" sz="2800" b="1" i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2" y="295979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09"/>
            <a:ext cx="7956376" cy="1019927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sz="3600" dirty="0">
                <a:solidFill>
                  <a:schemeClr val="accent3">
                    <a:lumMod val="50000"/>
                  </a:schemeClr>
                </a:solidFill>
              </a:rPr>
              <a:t>Contratti di rete e progetto Prometea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5" y="1052737"/>
            <a:ext cx="9001000" cy="3672408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>
                <a:solidFill>
                  <a:schemeClr val="accent6">
                    <a:lumMod val="50000"/>
                  </a:schemeClr>
                </a:solidFill>
              </a:rPr>
              <a:t>Uno strumento poco utilizzato</a:t>
            </a:r>
          </a:p>
          <a:p>
            <a:pPr lvl="1"/>
            <a:r>
              <a:rPr lang="it-IT" sz="2400" dirty="0" err="1"/>
              <a:t>Montiferru</a:t>
            </a:r>
            <a:r>
              <a:rPr lang="it-IT" sz="2400" dirty="0"/>
              <a:t> </a:t>
            </a:r>
            <a:r>
              <a:rPr lang="it-IT" sz="2400" dirty="0" err="1"/>
              <a:t>Planargia</a:t>
            </a:r>
            <a:endParaRPr lang="it-IT" sz="2400" dirty="0"/>
          </a:p>
          <a:p>
            <a:pPr lvl="2"/>
            <a:r>
              <a:rPr lang="it-IT" sz="2000" dirty="0"/>
              <a:t>Due contratti di rete:</a:t>
            </a:r>
          </a:p>
          <a:p>
            <a:pPr lvl="3"/>
            <a:r>
              <a:rPr lang="it-IT" sz="1600" dirty="0"/>
              <a:t>"Contratto di rete in tema di produzione, commercializzazione, somministrazione di prodotti agricoli ed attività ricettive« (6 aziende: agricole + servizi di ospitalità)</a:t>
            </a:r>
          </a:p>
          <a:p>
            <a:pPr lvl="3"/>
            <a:r>
              <a:rPr lang="it-IT" sz="1600" dirty="0"/>
              <a:t>"Rete di imprese, agriturismi e fattorie didattiche della Sardegna centrale« (49 imprese: agriturismi e fattorie didattiche)</a:t>
            </a:r>
          </a:p>
          <a:p>
            <a:pPr lvl="1"/>
            <a:r>
              <a:rPr lang="it-IT" sz="2400" dirty="0"/>
              <a:t>Nurra</a:t>
            </a:r>
          </a:p>
          <a:p>
            <a:pPr lvl="2"/>
            <a:r>
              <a:rPr lang="it-IT" sz="2000" dirty="0"/>
              <a:t>Un contratto di rete</a:t>
            </a:r>
          </a:p>
          <a:p>
            <a:pPr lvl="3"/>
            <a:r>
              <a:rPr lang="it-IT" sz="1600" dirty="0"/>
              <a:t>Tre aziende agricole</a:t>
            </a:r>
          </a:p>
          <a:p>
            <a:pPr lvl="3"/>
            <a:endParaRPr lang="it-IT" sz="1600" dirty="0"/>
          </a:p>
          <a:p>
            <a:r>
              <a:rPr lang="it-IT" sz="2600" dirty="0">
                <a:solidFill>
                  <a:schemeClr val="accent6">
                    <a:lumMod val="50000"/>
                  </a:schemeClr>
                </a:solidFill>
              </a:rPr>
              <a:t>Contratti di rete in Sardegna (dati 2017)</a:t>
            </a:r>
          </a:p>
          <a:p>
            <a:pPr marL="457200" lvl="1" indent="0">
              <a:buNone/>
            </a:pPr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64D4FA0-7710-4603-929B-050F80BD2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59390"/>
              </p:ext>
            </p:extLst>
          </p:nvPr>
        </p:nvGraphicFramePr>
        <p:xfrm>
          <a:off x="-280524" y="4725144"/>
          <a:ext cx="9053615" cy="2016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4854">
                  <a:extLst>
                    <a:ext uri="{9D8B030D-6E8A-4147-A177-3AD203B41FA5}">
                      <a16:colId xmlns:a16="http://schemas.microsoft.com/office/drawing/2014/main" val="3298018427"/>
                    </a:ext>
                  </a:extLst>
                </a:gridCol>
                <a:gridCol w="1158113">
                  <a:extLst>
                    <a:ext uri="{9D8B030D-6E8A-4147-A177-3AD203B41FA5}">
                      <a16:colId xmlns:a16="http://schemas.microsoft.com/office/drawing/2014/main" val="2788781069"/>
                    </a:ext>
                  </a:extLst>
                </a:gridCol>
                <a:gridCol w="3410648">
                  <a:extLst>
                    <a:ext uri="{9D8B030D-6E8A-4147-A177-3AD203B41FA5}">
                      <a16:colId xmlns:a16="http://schemas.microsoft.com/office/drawing/2014/main" val="2601410702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marL="800100" lvl="1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461 imprese (su 19.503)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ü"/>
                      </a:pPr>
                      <a:r>
                        <a:rPr lang="it-IT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73 contratti (su 3.869)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it-IT" sz="2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Incidenza: 3,13</a:t>
                      </a:r>
                      <a:r>
                        <a:rPr lang="it-IT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‰ (It. 3,62)</a:t>
                      </a:r>
                    </a:p>
                    <a:p>
                      <a:pPr lvl="1"/>
                      <a:endParaRPr lang="it-IT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r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ts val="5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it-IT" sz="20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Settori</a:t>
                      </a:r>
                      <a:r>
                        <a:rPr kumimoji="0" lang="it-IT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:</a:t>
                      </a:r>
                    </a:p>
                    <a:p>
                      <a:endParaRPr lang="it-IT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Agricoltura/pesca: 164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Servizi: 114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Industria/artigianato: 106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Commercio: 38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Turismo: 33</a:t>
                      </a:r>
                    </a:p>
                    <a:p>
                      <a:pPr marL="342900" marR="0" lvl="1" indent="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ts val="500"/>
                        </a:spcAft>
                        <a:buClr>
                          <a:srgbClr val="ED7D31">
                            <a:lumMod val="50000"/>
                          </a:srgb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it-IT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</a:rPr>
                        <a:t>Altro settore: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10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16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1091936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Reti e progetto Prometea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34" y="1196752"/>
            <a:ext cx="9020466" cy="48245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400" dirty="0"/>
              <a:t>Una complessa ricognizione sul territorio: le reti che ci sono</a:t>
            </a:r>
          </a:p>
          <a:p>
            <a:endParaRPr lang="it-IT" sz="36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it-IT" sz="2900" dirty="0"/>
              <a:t>Associazioni e consorzi per la tutela e la valorizzazione di prodotti</a:t>
            </a:r>
          </a:p>
          <a:p>
            <a:pPr lvl="2"/>
            <a:r>
              <a:rPr lang="it-IT" sz="2500" dirty="0"/>
              <a:t>Associazione nazionale città dell’olio/del vino</a:t>
            </a:r>
          </a:p>
          <a:p>
            <a:pPr lvl="2"/>
            <a:r>
              <a:rPr lang="it-IT" sz="2500" dirty="0"/>
              <a:t>Associazioni/Consorzi per la valorizzazione della Sardo-Modicana e del </a:t>
            </a:r>
            <a:r>
              <a:rPr lang="it-IT" sz="2500" dirty="0" err="1"/>
              <a:t>Casizolu</a:t>
            </a:r>
            <a:endParaRPr lang="it-IT" sz="2500" dirty="0"/>
          </a:p>
          <a:p>
            <a:pPr lvl="2"/>
            <a:r>
              <a:rPr lang="it-IT" sz="2500" dirty="0"/>
              <a:t>Consorzio Melina e Comunità del cibo</a:t>
            </a:r>
          </a:p>
          <a:p>
            <a:pPr lvl="2"/>
            <a:r>
              <a:rPr lang="it-IT" sz="2500" dirty="0"/>
              <a:t>Consorzio della Riviera del Corallo</a:t>
            </a:r>
          </a:p>
          <a:p>
            <a:pPr lvl="2"/>
            <a:r>
              <a:rPr lang="it-IT" sz="2500" dirty="0"/>
              <a:t>Associazione sarda Turismo Equestre (Comuni)</a:t>
            </a:r>
          </a:p>
          <a:p>
            <a:pPr lvl="1"/>
            <a:r>
              <a:rPr lang="it-IT" sz="2900" dirty="0"/>
              <a:t>Marchio di qualità ambientale del Parco di Porto Conte</a:t>
            </a:r>
          </a:p>
          <a:p>
            <a:pPr lvl="1"/>
            <a:r>
              <a:rPr lang="it-IT" sz="2900" dirty="0"/>
              <a:t>Consorzi turistici</a:t>
            </a:r>
          </a:p>
          <a:p>
            <a:pPr lvl="1"/>
            <a:r>
              <a:rPr lang="it-IT" sz="2900" dirty="0"/>
              <a:t>Alberghi diffusi</a:t>
            </a:r>
          </a:p>
          <a:p>
            <a:pPr lvl="1"/>
            <a:r>
              <a:rPr lang="it-IT" sz="2900" dirty="0"/>
              <a:t>Associazioni culturali</a:t>
            </a:r>
          </a:p>
          <a:p>
            <a:endParaRPr lang="it-IT" sz="36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it-IT" sz="2900" dirty="0" err="1"/>
              <a:t>Naturalghero</a:t>
            </a:r>
            <a:r>
              <a:rPr lang="it-IT" sz="2900" dirty="0"/>
              <a:t>: agriturismo + maneggio</a:t>
            </a:r>
          </a:p>
          <a:p>
            <a:pPr lvl="1"/>
            <a:r>
              <a:rPr lang="it-IT" sz="2900" dirty="0"/>
              <a:t>Associazione Sarda Turismo Equestre (ASTE): comuni + privati + operatori del settore </a:t>
            </a:r>
            <a:r>
              <a:rPr lang="it-IT" sz="2900" dirty="0">
                <a:sym typeface="Wingdings" panose="05000000000000000000" pitchFamily="2" charset="2"/>
              </a:rPr>
              <a:t> ippovie</a:t>
            </a:r>
            <a:endParaRPr lang="it-IT" sz="2900" dirty="0"/>
          </a:p>
          <a:p>
            <a:endParaRPr lang="it-IT" sz="3600" dirty="0"/>
          </a:p>
          <a:p>
            <a:pPr>
              <a:buFont typeface="Wingdings" panose="05000000000000000000" pitchFamily="2" charset="2"/>
              <a:buChar char="à"/>
            </a:pPr>
            <a:r>
              <a:rPr lang="it-IT" sz="4400" dirty="0">
                <a:solidFill>
                  <a:schemeClr val="accent6">
                    <a:lumMod val="50000"/>
                  </a:schemeClr>
                </a:solidFill>
              </a:rPr>
              <a:t>Reti prevalentemente </a:t>
            </a:r>
            <a:r>
              <a:rPr lang="it-IT" sz="4400" b="1" dirty="0">
                <a:solidFill>
                  <a:schemeClr val="accent6">
                    <a:lumMod val="50000"/>
                  </a:schemeClr>
                </a:solidFill>
              </a:rPr>
              <a:t>omogenee </a:t>
            </a:r>
            <a:r>
              <a:rPr lang="it-IT" sz="4400" dirty="0">
                <a:solidFill>
                  <a:schemeClr val="accent6">
                    <a:lumMod val="50000"/>
                  </a:schemeClr>
                </a:solidFill>
              </a:rPr>
              <a:t>e quasi esclusivamente </a:t>
            </a:r>
            <a:r>
              <a:rPr lang="it-IT" sz="4400" b="1" dirty="0">
                <a:solidFill>
                  <a:schemeClr val="accent6">
                    <a:lumMod val="50000"/>
                  </a:schemeClr>
                </a:solidFill>
              </a:rPr>
              <a:t>orizzontali</a:t>
            </a:r>
          </a:p>
          <a:p>
            <a:pPr>
              <a:buFont typeface="Wingdings" panose="05000000000000000000" pitchFamily="2" charset="2"/>
              <a:buChar char="à"/>
            </a:pPr>
            <a:endParaRPr lang="it-IT" sz="4400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7743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183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09"/>
            <a:ext cx="7956376" cy="1091936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sz="3600" dirty="0">
                <a:solidFill>
                  <a:schemeClr val="accent3">
                    <a:lumMod val="50000"/>
                  </a:schemeClr>
                </a:solidFill>
              </a:rPr>
              <a:t>Contratti di rete e progetto Prometea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3960440"/>
          </a:xfrm>
        </p:spPr>
        <p:txBody>
          <a:bodyPr>
            <a:normAutofit/>
          </a:bodyPr>
          <a:lstStyle/>
          <a:p>
            <a:r>
              <a:rPr lang="it-IT" sz="2800" dirty="0"/>
              <a:t>Ipotesi: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</a:rPr>
              <a:t>il </a:t>
            </a: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</a:rPr>
              <a:t>contratto di rete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</a:rPr>
              <a:t>per la </a:t>
            </a:r>
            <a:r>
              <a:rPr lang="it-IT" sz="2800" b="1" dirty="0">
                <a:solidFill>
                  <a:schemeClr val="accent6">
                    <a:lumMod val="75000"/>
                  </a:schemeClr>
                </a:solidFill>
              </a:rPr>
              <a:t>multifunzionalità</a:t>
            </a:r>
          </a:p>
          <a:p>
            <a:pPr lvl="1"/>
            <a:r>
              <a:rPr lang="it-IT" sz="2400" dirty="0"/>
              <a:t>Multifunzionalità attraverso la rete (da azienda a territorio)</a:t>
            </a:r>
          </a:p>
          <a:p>
            <a:pPr lvl="2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Reti eterogenee </a:t>
            </a:r>
          </a:p>
          <a:p>
            <a:pPr lvl="3"/>
            <a:r>
              <a:rPr lang="it-IT" sz="1800" dirty="0"/>
              <a:t>(che coinvolgano aziende agricole, ricettive e di ristorazione; agricoltura, turismo, imprese culturali; agriturismi e istituti di ricerca/università)</a:t>
            </a:r>
          </a:p>
          <a:p>
            <a:pPr lvl="2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Reti piccole ma dense</a:t>
            </a:r>
          </a:p>
          <a:p>
            <a:pPr lvl="2"/>
            <a:r>
              <a:rPr lang="it-IT" dirty="0">
                <a:solidFill>
                  <a:schemeClr val="accent2">
                    <a:lumMod val="75000"/>
                  </a:schemeClr>
                </a:solidFill>
              </a:rPr>
              <a:t>Su progetti innovativi</a:t>
            </a:r>
          </a:p>
          <a:p>
            <a:pPr lvl="3"/>
            <a:r>
              <a:rPr lang="it-IT" sz="1800" dirty="0"/>
              <a:t>(turismo esperienziale, percorsi tematici, itinerari, ecc. </a:t>
            </a:r>
            <a:r>
              <a:rPr lang="it-IT" sz="1800" dirty="0">
                <a:sym typeface="Wingdings" panose="05000000000000000000" pitchFamily="2" charset="2"/>
              </a:rPr>
              <a:t></a:t>
            </a:r>
            <a:r>
              <a:rPr lang="it-IT" sz="1800" dirty="0"/>
              <a:t>)</a:t>
            </a:r>
          </a:p>
          <a:p>
            <a:pPr lvl="1"/>
            <a:endParaRPr lang="it-IT" sz="2400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7743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168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09"/>
            <a:ext cx="7956376" cy="803903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sz="3600" dirty="0">
                <a:solidFill>
                  <a:schemeClr val="accent3">
                    <a:lumMod val="50000"/>
                  </a:schemeClr>
                </a:solidFill>
              </a:rPr>
              <a:t>Contratti di rete e progetto Prometea</a:t>
            </a:r>
          </a:p>
        </p:txBody>
      </p:sp>
      <p:graphicFrame>
        <p:nvGraphicFramePr>
          <p:cNvPr id="2" name="Segnaposto contenuto 1">
            <a:extLst>
              <a:ext uri="{FF2B5EF4-FFF2-40B4-BE49-F238E27FC236}">
                <a16:creationId xmlns:a16="http://schemas.microsoft.com/office/drawing/2014/main" id="{A25E23C3-6AC8-4BA1-B4C4-1CA9D658BC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304025"/>
              </p:ext>
            </p:extLst>
          </p:nvPr>
        </p:nvGraphicFramePr>
        <p:xfrm>
          <a:off x="1180242" y="2438978"/>
          <a:ext cx="6783515" cy="296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334195">
                  <a:extLst>
                    <a:ext uri="{9D8B030D-6E8A-4147-A177-3AD203B41FA5}">
                      <a16:colId xmlns:a16="http://schemas.microsoft.com/office/drawing/2014/main" val="749854504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3034954154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1169858676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622819902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1674123262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2307036220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3126256806"/>
                    </a:ext>
                  </a:extLst>
                </a:gridCol>
                <a:gridCol w="492760">
                  <a:extLst>
                    <a:ext uri="{9D8B030D-6E8A-4147-A177-3AD203B41FA5}">
                      <a16:colId xmlns:a16="http://schemas.microsoft.com/office/drawing/2014/main" val="3839593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A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E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W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1142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Agricoltura (A)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39,6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13,0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39,3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23,7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23,0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7,4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8535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Industria (I)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8,8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24,0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32,1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38,2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16,3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4,6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575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Costruzioni Real Estate (E)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6,8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57,2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32,6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44,5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20,5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5,1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463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Comm. Turismo Cultura Servizi personali (C)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14,2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55,0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23,4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40,5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26,4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9,1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178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Servizi Avanzati (S)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6,1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44,9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21,9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27,8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22,3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11,2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55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Servizi Operativi (O)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12,9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41,3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21,8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39,0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48,1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12,9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1080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Welfare (W)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9,2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25,7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11,9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29,8</a:t>
                      </a:r>
                      <a:endParaRPr lang="it-IT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53,7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28,4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254120"/>
                  </a:ext>
                </a:extLst>
              </a:tr>
            </a:tbl>
          </a:graphicData>
        </a:graphic>
      </p:graphicFrame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7743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08306D6-33AC-47CD-853A-A7EA2BB44D6A}"/>
              </a:ext>
            </a:extLst>
          </p:cNvPr>
          <p:cNvSpPr txBox="1"/>
          <p:nvPr/>
        </p:nvSpPr>
        <p:spPr>
          <a:xfrm>
            <a:off x="1115616" y="2037176"/>
            <a:ext cx="6789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chemeClr val="accent2">
                    <a:lumMod val="75000"/>
                  </a:schemeClr>
                </a:solidFill>
              </a:rPr>
              <a:t>Caratteristiche delle </a:t>
            </a:r>
            <a:r>
              <a:rPr lang="it-IT" b="1" i="1" dirty="0">
                <a:solidFill>
                  <a:schemeClr val="accent2">
                    <a:lumMod val="75000"/>
                  </a:schemeClr>
                </a:solidFill>
              </a:rPr>
              <a:t>reti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</a:rPr>
              <a:t> che sottoscrivono un contratto </a:t>
            </a:r>
            <a:r>
              <a:rPr lang="it-IT" sz="1600" i="1" dirty="0">
                <a:solidFill>
                  <a:schemeClr val="accent2">
                    <a:lumMod val="75000"/>
                  </a:schemeClr>
                </a:solidFill>
              </a:rPr>
              <a:t>(dati 2015)</a:t>
            </a:r>
            <a:endParaRPr lang="it-IT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29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875911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Reti e progetto Prometea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6" y="1512167"/>
            <a:ext cx="9036608" cy="4509121"/>
          </a:xfrm>
        </p:spPr>
        <p:txBody>
          <a:bodyPr>
            <a:normAutofit fontScale="92500" lnSpcReduction="20000"/>
          </a:bodyPr>
          <a:lstStyle/>
          <a:p>
            <a:r>
              <a:rPr lang="it-IT" sz="2600" dirty="0"/>
              <a:t>Iniziative in rete (reti informali per la multifunzionalità)</a:t>
            </a:r>
          </a:p>
          <a:p>
            <a:pPr lvl="1"/>
            <a:r>
              <a:rPr lang="it-IT" sz="1900" dirty="0"/>
              <a:t>Fattorie didattiche</a:t>
            </a:r>
          </a:p>
          <a:p>
            <a:pPr lvl="1"/>
            <a:r>
              <a:rPr lang="it-IT" sz="1900" dirty="0"/>
              <a:t>Sagre, feste, eventi</a:t>
            </a:r>
          </a:p>
          <a:p>
            <a:pPr lvl="1"/>
            <a:r>
              <a:rPr lang="it-IT" sz="1900" dirty="0"/>
              <a:t>Turismo esperienziale</a:t>
            </a:r>
          </a:p>
          <a:p>
            <a:pPr lvl="1"/>
            <a:r>
              <a:rPr lang="it-IT" sz="1900" dirty="0"/>
              <a:t>Percorsi (ippovie, ciclovie, strade tematiche, percorsi di degustazione…)</a:t>
            </a:r>
          </a:p>
          <a:p>
            <a:pPr lvl="1"/>
            <a:r>
              <a:rPr lang="it-IT" sz="1900" dirty="0"/>
              <a:t>Ecc</a:t>
            </a:r>
            <a:r>
              <a:rPr lang="it-IT" sz="19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657600" lvl="8" indent="0">
              <a:buNone/>
            </a:pPr>
            <a:endParaRPr lang="it-IT" sz="1500" dirty="0"/>
          </a:p>
          <a:p>
            <a:r>
              <a:rPr lang="it-IT" b="1" dirty="0"/>
              <a:t>Reti informali </a:t>
            </a:r>
            <a:r>
              <a:rPr lang="it-IT" b="1" dirty="0">
                <a:sym typeface="Wingdings" panose="05000000000000000000" pitchFamily="2" charset="2"/>
              </a:rPr>
              <a:t> reti formali: perché?</a:t>
            </a:r>
          </a:p>
          <a:p>
            <a:pPr lvl="1"/>
            <a:r>
              <a:rPr lang="it-IT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Contratti di rete come «</a:t>
            </a:r>
            <a:r>
              <a:rPr lang="it-IT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pratiche di capitale sociale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»</a:t>
            </a:r>
          </a:p>
          <a:p>
            <a:pPr lvl="1"/>
            <a:r>
              <a:rPr lang="it-IT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Rete formale come interlocutore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it-IT" sz="2000" dirty="0" err="1"/>
              <a:t>Ri</a:t>
            </a:r>
            <a:r>
              <a:rPr lang="it-IT" sz="2000" dirty="0"/>
              <a:t>-ancorare allo sviluppo del territorio attività stagionali (turismo, festività, sagre ed eventi…)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it-IT" sz="2000" dirty="0">
                <a:sym typeface="Wingdings" panose="05000000000000000000" pitchFamily="2" charset="2"/>
              </a:rPr>
              <a:t>Dimensione </a:t>
            </a:r>
            <a:r>
              <a:rPr lang="it-IT" sz="2000" b="1" dirty="0">
                <a:sym typeface="Wingdings" panose="05000000000000000000" pitchFamily="2" charset="2"/>
              </a:rPr>
              <a:t>multilivello</a:t>
            </a:r>
            <a:r>
              <a:rPr lang="it-IT" sz="2000" dirty="0">
                <a:sym typeface="Wingdings" panose="05000000000000000000" pitchFamily="2" charset="2"/>
              </a:rPr>
              <a:t> della rete (reti di reti per il territorio  reti interterritoriali)</a:t>
            </a:r>
            <a:endParaRPr lang="it-IT" sz="2000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7743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060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947919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Cos’è il contratto di rete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6" y="1646394"/>
            <a:ext cx="9036608" cy="4446902"/>
          </a:xfrm>
        </p:spPr>
        <p:txBody>
          <a:bodyPr>
            <a:normAutofit/>
          </a:bodyPr>
          <a:lstStyle/>
          <a:p>
            <a:r>
              <a:rPr lang="it-IT" sz="2800" dirty="0"/>
              <a:t>Dal </a:t>
            </a:r>
            <a:r>
              <a:rPr lang="it-IT" sz="2800" b="1" dirty="0"/>
              <a:t>2009</a:t>
            </a:r>
            <a:r>
              <a:rPr lang="it-IT" sz="2800" dirty="0"/>
              <a:t>: un nuovo </a:t>
            </a:r>
            <a:r>
              <a:rPr lang="it-IT" sz="2800" b="1" dirty="0"/>
              <a:t>strumento</a:t>
            </a:r>
            <a:r>
              <a:rPr lang="it-IT" sz="2800" dirty="0"/>
              <a:t> per l’aggregazione delle piccole imprese</a:t>
            </a:r>
          </a:p>
          <a:p>
            <a:r>
              <a:rPr lang="it-IT" sz="2800" dirty="0"/>
              <a:t>Prevede:</a:t>
            </a:r>
            <a:endParaRPr lang="it-IT" sz="1300" dirty="0"/>
          </a:p>
          <a:p>
            <a:pPr lvl="1"/>
            <a:r>
              <a:rPr lang="it-IT" sz="2400" dirty="0"/>
              <a:t>Definizione di un </a:t>
            </a:r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obiettivo</a:t>
            </a:r>
            <a:r>
              <a:rPr lang="it-IT" sz="2400" dirty="0"/>
              <a:t> comune </a:t>
            </a: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(obiettivi strategici innovativi)</a:t>
            </a:r>
          </a:p>
          <a:p>
            <a:pPr lvl="1"/>
            <a:r>
              <a:rPr lang="it-IT" sz="2400" b="1" dirty="0">
                <a:solidFill>
                  <a:schemeClr val="accent6">
                    <a:lumMod val="75000"/>
                  </a:schemeClr>
                </a:solidFill>
              </a:rPr>
              <a:t>Formalizzazione</a:t>
            </a:r>
            <a:r>
              <a:rPr lang="it-IT" sz="2400" dirty="0"/>
              <a:t> della relazione </a:t>
            </a: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(confini della rete)</a:t>
            </a:r>
          </a:p>
          <a:p>
            <a:pPr lvl="1"/>
            <a:r>
              <a:rPr lang="it-IT" sz="2400" dirty="0"/>
              <a:t>Offrono la possibilità di introdurre</a:t>
            </a:r>
          </a:p>
          <a:p>
            <a:pPr lvl="2"/>
            <a:r>
              <a:rPr lang="it-IT" sz="2100" b="1" dirty="0">
                <a:solidFill>
                  <a:schemeClr val="accent6">
                    <a:lumMod val="75000"/>
                  </a:schemeClr>
                </a:solidFill>
              </a:rPr>
              <a:t>Manager di rete</a:t>
            </a:r>
          </a:p>
          <a:p>
            <a:pPr lvl="2"/>
            <a:r>
              <a:rPr lang="it-IT" sz="2100" b="1" dirty="0">
                <a:solidFill>
                  <a:schemeClr val="accent6">
                    <a:lumMod val="75000"/>
                  </a:schemeClr>
                </a:solidFill>
              </a:rPr>
              <a:t>Co-</a:t>
            </a:r>
            <a:r>
              <a:rPr lang="it-IT" sz="2100" b="1" dirty="0" err="1">
                <a:solidFill>
                  <a:schemeClr val="accent6">
                    <a:lumMod val="75000"/>
                  </a:schemeClr>
                </a:solidFill>
              </a:rPr>
              <a:t>datorialità</a:t>
            </a:r>
            <a:endParaRPr lang="it-IT" sz="21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it-IT" sz="2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Contrattazione</a:t>
            </a:r>
            <a:r>
              <a:rPr lang="it-IT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«di rete»?</a:t>
            </a:r>
          </a:p>
          <a:p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7920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4426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744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947919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Cos’è il contratto di rete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6" y="1628800"/>
            <a:ext cx="8840954" cy="4446902"/>
          </a:xfrm>
        </p:spPr>
        <p:txBody>
          <a:bodyPr>
            <a:normAutofit/>
          </a:bodyPr>
          <a:lstStyle/>
          <a:p>
            <a:r>
              <a:rPr lang="it-IT" sz="2800" dirty="0"/>
              <a:t>Uno strumento «</a:t>
            </a:r>
            <a:r>
              <a:rPr lang="it-IT" sz="2800" i="1" dirty="0"/>
              <a:t>leggero</a:t>
            </a:r>
            <a:r>
              <a:rPr lang="it-IT" sz="2800" dirty="0"/>
              <a:t> e </a:t>
            </a:r>
            <a:r>
              <a:rPr lang="it-IT" sz="2800" i="1" dirty="0"/>
              <a:t>flessibile</a:t>
            </a:r>
            <a:r>
              <a:rPr lang="it-IT" sz="2800" dirty="0"/>
              <a:t>» per l’aggregazione delle imprese</a:t>
            </a:r>
            <a:endParaRPr lang="it-IT" sz="1300" dirty="0"/>
          </a:p>
          <a:p>
            <a:pPr lvl="1"/>
            <a:r>
              <a:rPr lang="it-IT" sz="2400" b="1" dirty="0">
                <a:solidFill>
                  <a:schemeClr val="accent6">
                    <a:lumMod val="50000"/>
                  </a:schemeClr>
                </a:solidFill>
              </a:rPr>
              <a:t>Leggerezza</a:t>
            </a:r>
            <a:r>
              <a:rPr lang="it-IT" sz="2400" dirty="0"/>
              <a:t> (non richiede di limitare o modificare le attività di partenza delle organizzazioni coinvolte 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 multifunzionalità</a:t>
            </a:r>
            <a:r>
              <a:rPr lang="it-IT" sz="2400" dirty="0"/>
              <a:t>)</a:t>
            </a:r>
          </a:p>
          <a:p>
            <a:pPr lvl="1"/>
            <a:r>
              <a:rPr lang="it-IT" sz="2400" b="1" dirty="0">
                <a:solidFill>
                  <a:schemeClr val="accent6">
                    <a:lumMod val="50000"/>
                  </a:schemeClr>
                </a:solidFill>
              </a:rPr>
              <a:t>Flessibilità </a:t>
            </a:r>
          </a:p>
          <a:p>
            <a:pPr lvl="3"/>
            <a:r>
              <a:rPr lang="it-IT" sz="1800" dirty="0"/>
              <a:t>Contenuto/obiettivi</a:t>
            </a:r>
          </a:p>
          <a:p>
            <a:pPr lvl="3"/>
            <a:r>
              <a:rPr lang="it-IT" sz="1800" dirty="0"/>
              <a:t>Intensità/frequenza delle relazioni</a:t>
            </a:r>
          </a:p>
          <a:p>
            <a:pPr lvl="3"/>
            <a:r>
              <a:rPr lang="it-IT" sz="1800" dirty="0"/>
              <a:t>Dimensioni della rete (anche variabile nel tempo)</a:t>
            </a:r>
          </a:p>
          <a:p>
            <a:pPr lvl="3"/>
            <a:r>
              <a:rPr lang="it-IT" sz="1800" dirty="0"/>
              <a:t>Durata del contratto</a:t>
            </a:r>
          </a:p>
          <a:p>
            <a:pPr lvl="3"/>
            <a:r>
              <a:rPr lang="it-IT" sz="1800" dirty="0"/>
              <a:t>Rete contratto/rete soggetto</a:t>
            </a:r>
          </a:p>
          <a:p>
            <a:pPr lvl="3"/>
            <a:r>
              <a:rPr lang="it-IT" sz="1800" dirty="0"/>
              <a:t>Fondo comune (non obbligatorio)</a:t>
            </a:r>
            <a:endParaRPr lang="it-IT" sz="1200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7920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4426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66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1091936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Ha avuto successo?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84" y="1559994"/>
            <a:ext cx="9108616" cy="4404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i="1" dirty="0">
                <a:solidFill>
                  <a:schemeClr val="accent6">
                    <a:lumMod val="50000"/>
                  </a:schemeClr>
                </a:solidFill>
              </a:rPr>
              <a:t>Diffusione: numero contratti (valori cumulati, genn. 2010-mag. 2017)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6" y="609096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199590" y="6166952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2E24BB99-E83B-4612-88DF-4F5A1BAA0E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317" y="1875941"/>
            <a:ext cx="7791363" cy="424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15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1091936"/>
          </a:xfrm>
        </p:spPr>
        <p:txBody>
          <a:bodyPr wrap="square" anchor="t" anchorCtr="0">
            <a:normAutofit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Ha avuto successo?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5110"/>
            <a:ext cx="9143999" cy="543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50" i="1" dirty="0">
                <a:solidFill>
                  <a:schemeClr val="accent6">
                    <a:lumMod val="50000"/>
                  </a:schemeClr>
                </a:solidFill>
              </a:rPr>
              <a:t>Diffusione: numero contratti per trimestre e incremento annuale (2010-2017) 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6" y="609096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199590" y="6166952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27F1E2B6-4D01-4EB7-AE0F-A26F388026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647" y="2418174"/>
            <a:ext cx="5307728" cy="3031412"/>
          </a:xfrm>
          <a:prstGeom prst="rect">
            <a:avLst/>
          </a:prstGeom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C47EA2F2-7595-40F5-866F-C00EFCCF9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32956"/>
              </p:ext>
            </p:extLst>
          </p:nvPr>
        </p:nvGraphicFramePr>
        <p:xfrm>
          <a:off x="5652120" y="2191173"/>
          <a:ext cx="3132348" cy="348541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71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6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5835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Periodo 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dirty="0">
                          <a:solidFill>
                            <a:schemeClr val="bg1"/>
                          </a:solidFill>
                        </a:rPr>
                        <a:t>Numero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dirty="0">
                          <a:solidFill>
                            <a:schemeClr val="bg1"/>
                          </a:solidFill>
                        </a:rPr>
                        <a:t>Incremento </a:t>
                      </a:r>
                    </a:p>
                    <a:p>
                      <a:pPr algn="r" fontAlgn="b"/>
                      <a:r>
                        <a:rPr lang="it-IT" sz="2000" b="1" u="none" strike="noStrike" dirty="0">
                          <a:solidFill>
                            <a:schemeClr val="bg1"/>
                          </a:solidFill>
                        </a:rPr>
                        <a:t>annuale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mag-10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mag-11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215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203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mag-12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1.508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1.293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mag-13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3.807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2.299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mag-14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6.813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3.006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mag-15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10.651</a:t>
                      </a:r>
                      <a:endParaRPr lang="it-IT" sz="20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3.838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mag-16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14.305</a:t>
                      </a:r>
                      <a:endParaRPr lang="it-IT" sz="20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3.654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mag-17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18.556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4.251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731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---</a:t>
                      </a:r>
                      <a:endParaRPr lang="it-IT" sz="2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---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---</a:t>
                      </a:r>
                      <a:endParaRPr lang="it-IT" sz="20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28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8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6512" y="-4523"/>
            <a:ext cx="8229600" cy="720080"/>
          </a:xfrm>
        </p:spPr>
        <p:txBody>
          <a:bodyPr wrap="square" anchor="t" anchorCtr="0">
            <a:normAutofit fontScale="90000"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Dove ha avuto più successo?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B9577E7F-A8CF-40A8-88F9-A2E03FB30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512" y="750379"/>
            <a:ext cx="2448272" cy="462879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2015</a:t>
            </a:r>
          </a:p>
        </p:txBody>
      </p:sp>
      <p:pic>
        <p:nvPicPr>
          <p:cNvPr id="13" name="Segnaposto contenuto 12">
            <a:extLst>
              <a:ext uri="{FF2B5EF4-FFF2-40B4-BE49-F238E27FC236}">
                <a16:creationId xmlns:a16="http://schemas.microsoft.com/office/drawing/2014/main" id="{4049C25D-04B0-427B-802E-00E10B996D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51520" y="1248082"/>
            <a:ext cx="2448272" cy="54887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egnaposto testo 7">
            <a:extLst>
              <a:ext uri="{FF2B5EF4-FFF2-40B4-BE49-F238E27FC236}">
                <a16:creationId xmlns:a16="http://schemas.microsoft.com/office/drawing/2014/main" id="{EDE45BE3-5DF1-4E0A-BC5C-5459B4ABE419}"/>
              </a:ext>
            </a:extLst>
          </p:cNvPr>
          <p:cNvSpPr txBox="1">
            <a:spLocks/>
          </p:cNvSpPr>
          <p:nvPr/>
        </p:nvSpPr>
        <p:spPr bwMode="auto">
          <a:xfrm>
            <a:off x="3183261" y="750380"/>
            <a:ext cx="2448272" cy="46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2018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5453610E-AAF6-49EA-946C-1FD411E40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261" y="1248082"/>
            <a:ext cx="2516575" cy="54887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B28E72D-3EAE-44E3-AACC-9124A761E6E6}"/>
              </a:ext>
            </a:extLst>
          </p:cNvPr>
          <p:cNvSpPr txBox="1"/>
          <p:nvPr/>
        </p:nvSpPr>
        <p:spPr>
          <a:xfrm>
            <a:off x="6012160" y="1412777"/>
            <a:ext cx="3096344" cy="540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Aggiornamento</a:t>
            </a:r>
            <a:r>
              <a:rPr lang="it-IT" dirty="0"/>
              <a:t>: </a:t>
            </a:r>
          </a:p>
          <a:p>
            <a:r>
              <a:rPr lang="it-IT" b="1" dirty="0"/>
              <a:t>3 novembre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4.088 contratti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di cui 511 con soggettività giuridica (per 4.020 imprese coinvolte)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20.885 imprese coinvolte</a:t>
            </a:r>
          </a:p>
          <a:p>
            <a:r>
              <a:rPr lang="it-IT" b="1" dirty="0">
                <a:solidFill>
                  <a:schemeClr val="accent6">
                    <a:lumMod val="50000"/>
                  </a:schemeClr>
                </a:solidFill>
              </a:rPr>
              <a:t>3 novembre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5.029 contratti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di cui 757con soggettività giuridica (per 10.693 imprese coinvolte)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</a:rPr>
              <a:t>31.009 imprese coinvolte</a:t>
            </a:r>
          </a:p>
          <a:p>
            <a:endParaRPr lang="it-IT" dirty="0"/>
          </a:p>
          <a:p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Fonte: http://contrattidirete.registroimprese.it/reti/</a:t>
            </a:r>
          </a:p>
        </p:txBody>
      </p:sp>
    </p:spTree>
    <p:extLst>
      <p:ext uri="{BB962C8B-B14F-4D97-AF65-F5344CB8AC3E}">
        <p14:creationId xmlns:p14="http://schemas.microsoft.com/office/powerpoint/2010/main" val="425926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659887"/>
          </a:xfrm>
        </p:spPr>
        <p:txBody>
          <a:bodyPr wrap="square" anchor="t" anchorCtr="0">
            <a:normAutofit fontScale="90000"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Dove ha avuto più successo?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9233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148064" y="6259278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191FCE-74CF-4C0F-90C5-7C01C350DAC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651"/>
          <a:stretch/>
        </p:blipFill>
        <p:spPr>
          <a:xfrm>
            <a:off x="117314" y="1468814"/>
            <a:ext cx="8230313" cy="462357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41AC79BA-E925-476C-9DE1-B90BF3A8C8CB}"/>
              </a:ext>
            </a:extLst>
          </p:cNvPr>
          <p:cNvSpPr txBox="1"/>
          <p:nvPr/>
        </p:nvSpPr>
        <p:spPr>
          <a:xfrm>
            <a:off x="323528" y="1086891"/>
            <a:ext cx="7668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>
                <a:solidFill>
                  <a:schemeClr val="accent6">
                    <a:lumMod val="50000"/>
                  </a:schemeClr>
                </a:solidFill>
              </a:rPr>
              <a:t>Diffusione territoriale: imprese aderenti ogni 1.000 imprese attive</a:t>
            </a:r>
          </a:p>
        </p:txBody>
      </p:sp>
    </p:spTree>
    <p:extLst>
      <p:ext uri="{BB962C8B-B14F-4D97-AF65-F5344CB8AC3E}">
        <p14:creationId xmlns:p14="http://schemas.microsoft.com/office/powerpoint/2010/main" val="104990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587879"/>
          </a:xfrm>
        </p:spPr>
        <p:txBody>
          <a:bodyPr wrap="square" anchor="t" anchorCtr="0">
            <a:normAutofit fontScale="90000"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Dove ha avuto più successo?</a:t>
            </a: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5" y="6165304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199590" y="627841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D5D60DA7-E282-43BA-91CF-370D536E1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3161425"/>
              </p:ext>
            </p:extLst>
          </p:nvPr>
        </p:nvGraphicFramePr>
        <p:xfrm>
          <a:off x="65181" y="1347801"/>
          <a:ext cx="8208911" cy="5114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E02ADDF5-D7F2-417A-98AD-80C8ABCEB856}"/>
              </a:ext>
            </a:extLst>
          </p:cNvPr>
          <p:cNvSpPr txBox="1"/>
          <p:nvPr/>
        </p:nvSpPr>
        <p:spPr>
          <a:xfrm>
            <a:off x="323528" y="1006973"/>
            <a:ext cx="7668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>
                <a:solidFill>
                  <a:schemeClr val="accent6">
                    <a:lumMod val="50000"/>
                  </a:schemeClr>
                </a:solidFill>
              </a:rPr>
              <a:t>Diffusione territoriale: imprese aderenti ogni 1.000 imprese attive</a:t>
            </a:r>
          </a:p>
        </p:txBody>
      </p:sp>
    </p:spTree>
    <p:extLst>
      <p:ext uri="{BB962C8B-B14F-4D97-AF65-F5344CB8AC3E}">
        <p14:creationId xmlns:p14="http://schemas.microsoft.com/office/powerpoint/2010/main" val="4186158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44D573F-8BE3-4BDF-85B8-506BA754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6" y="32809"/>
            <a:ext cx="7380424" cy="1091936"/>
          </a:xfrm>
        </p:spPr>
        <p:txBody>
          <a:bodyPr wrap="square" anchor="t" anchorCtr="0">
            <a:normAutofit fontScale="90000"/>
          </a:bodyPr>
          <a:lstStyle/>
          <a:p>
            <a:pPr algn="l"/>
            <a:r>
              <a:rPr lang="it-IT" dirty="0">
                <a:solidFill>
                  <a:schemeClr val="accent3">
                    <a:lumMod val="50000"/>
                  </a:schemeClr>
                </a:solidFill>
              </a:rPr>
              <a:t>Con quali risultati? Reti e contratti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9D543450-AEB4-49CE-A390-1EC70962B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3" y="1425010"/>
            <a:ext cx="8840954" cy="4415311"/>
          </a:xfrm>
        </p:spPr>
        <p:txBody>
          <a:bodyPr>
            <a:normAutofit/>
          </a:bodyPr>
          <a:lstStyle/>
          <a:p>
            <a:r>
              <a:rPr lang="it-IT" sz="2400" dirty="0"/>
              <a:t>Variano molto: obiettivi, dimensioni della rete, caratteristiche delle imprese coinvolte (dimensione e settore), forme di collaborazione/interazione</a:t>
            </a:r>
          </a:p>
          <a:p>
            <a:pPr lvl="2"/>
            <a:endParaRPr lang="it-IT" dirty="0"/>
          </a:p>
          <a:p>
            <a:r>
              <a:rPr lang="it-IT" dirty="0"/>
              <a:t>Diverse configurazioni, diversi modelli di </a:t>
            </a:r>
            <a:r>
              <a:rPr lang="it-IT" b="1" dirty="0"/>
              <a:t>rete</a:t>
            </a:r>
          </a:p>
          <a:p>
            <a:pPr marL="457200" lvl="1" indent="0">
              <a:buNone/>
            </a:pPr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47337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6227743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ccia in giù 2">
            <a:extLst>
              <a:ext uri="{FF2B5EF4-FFF2-40B4-BE49-F238E27FC236}">
                <a16:creationId xmlns:a16="http://schemas.microsoft.com/office/drawing/2014/main" id="{286538D9-6149-461F-876F-767CE24D2CBD}"/>
              </a:ext>
            </a:extLst>
          </p:cNvPr>
          <p:cNvSpPr/>
          <p:nvPr/>
        </p:nvSpPr>
        <p:spPr>
          <a:xfrm>
            <a:off x="4247964" y="2549754"/>
            <a:ext cx="648072" cy="51920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4296E1A-DCC6-410B-8A04-9541AB448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47364"/>
              </p:ext>
            </p:extLst>
          </p:nvPr>
        </p:nvGraphicFramePr>
        <p:xfrm>
          <a:off x="2015716" y="3730385"/>
          <a:ext cx="5112568" cy="170260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556284">
                  <a:extLst>
                    <a:ext uri="{9D8B030D-6E8A-4147-A177-3AD203B41FA5}">
                      <a16:colId xmlns:a16="http://schemas.microsoft.com/office/drawing/2014/main" val="1287252955"/>
                    </a:ext>
                  </a:extLst>
                </a:gridCol>
                <a:gridCol w="2556284">
                  <a:extLst>
                    <a:ext uri="{9D8B030D-6E8A-4147-A177-3AD203B41FA5}">
                      <a16:colId xmlns:a16="http://schemas.microsoft.com/office/drawing/2014/main" val="463036333"/>
                    </a:ext>
                  </a:extLst>
                </a:gridCol>
              </a:tblGrid>
              <a:tr h="567535"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Orizzontali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 il mercato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167675"/>
                  </a:ext>
                </a:extLst>
              </a:tr>
              <a:tr h="567535"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Verticali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 la produzione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313635"/>
                  </a:ext>
                </a:extLst>
              </a:tr>
              <a:tr h="567535">
                <a:tc>
                  <a:txBody>
                    <a:bodyPr/>
                    <a:lstStyle/>
                    <a:p>
                      <a:pPr algn="r"/>
                      <a:r>
                        <a:rPr lang="it-IT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Generative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Per l’innovazione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7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46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1357</Words>
  <Application>Microsoft Office PowerPoint</Application>
  <PresentationFormat>Presentazione su schermo (4:3)</PresentationFormat>
  <Paragraphs>264</Paragraphs>
  <Slides>14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Open Sans</vt:lpstr>
      <vt:lpstr>Times New Roman</vt:lpstr>
      <vt:lpstr>Wingdings</vt:lpstr>
      <vt:lpstr>Tema di Office</vt:lpstr>
      <vt:lpstr>PROMETEA</vt:lpstr>
      <vt:lpstr>Cos’è il contratto di rete</vt:lpstr>
      <vt:lpstr>Cos’è il contratto di rete</vt:lpstr>
      <vt:lpstr>Ha avuto successo?</vt:lpstr>
      <vt:lpstr>Ha avuto successo?</vt:lpstr>
      <vt:lpstr>Dove ha avuto più successo?</vt:lpstr>
      <vt:lpstr>Dove ha avuto più successo?</vt:lpstr>
      <vt:lpstr>Dove ha avuto più successo?</vt:lpstr>
      <vt:lpstr>Con quali risultati? Reti e contratti</vt:lpstr>
      <vt:lpstr>Contratti di rete e progetto Prometea</vt:lpstr>
      <vt:lpstr>Reti e progetto Prometea</vt:lpstr>
      <vt:lpstr>Contratti di rete e progetto Prometea</vt:lpstr>
      <vt:lpstr>Contratti di rete e progetto Prometea</vt:lpstr>
      <vt:lpstr>Reti e progetto Prometea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VALENTINA PACETTI</cp:lastModifiedBy>
  <cp:revision>73</cp:revision>
  <dcterms:created xsi:type="dcterms:W3CDTF">2016-03-04T10:12:56Z</dcterms:created>
  <dcterms:modified xsi:type="dcterms:W3CDTF">2018-11-28T10:33:41Z</dcterms:modified>
</cp:coreProperties>
</file>