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4" r:id="rId2"/>
    <p:sldId id="259" r:id="rId3"/>
    <p:sldId id="264" r:id="rId4"/>
    <p:sldId id="265" r:id="rId5"/>
    <p:sldId id="292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310" r:id="rId14"/>
    <p:sldId id="293" r:id="rId15"/>
    <p:sldId id="309" r:id="rId16"/>
    <p:sldId id="325" r:id="rId17"/>
    <p:sldId id="294" r:id="rId18"/>
    <p:sldId id="311" r:id="rId19"/>
    <p:sldId id="296" r:id="rId20"/>
    <p:sldId id="312" r:id="rId21"/>
    <p:sldId id="297" r:id="rId22"/>
    <p:sldId id="298" r:id="rId23"/>
    <p:sldId id="300" r:id="rId24"/>
    <p:sldId id="308" r:id="rId25"/>
    <p:sldId id="301" r:id="rId26"/>
    <p:sldId id="313" r:id="rId27"/>
    <p:sldId id="330" r:id="rId28"/>
    <p:sldId id="334" r:id="rId29"/>
    <p:sldId id="332" r:id="rId30"/>
    <p:sldId id="321" r:id="rId31"/>
    <p:sldId id="337" r:id="rId32"/>
    <p:sldId id="302" r:id="rId33"/>
    <p:sldId id="336" r:id="rId34"/>
    <p:sldId id="322" r:id="rId35"/>
    <p:sldId id="324" r:id="rId36"/>
    <p:sldId id="306" r:id="rId37"/>
    <p:sldId id="307" r:id="rId38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80" autoAdjust="0"/>
    <p:restoredTop sz="94776" autoAdjust="0"/>
  </p:normalViewPr>
  <p:slideViewPr>
    <p:cSldViewPr>
      <p:cViewPr varScale="1">
        <p:scale>
          <a:sx n="58" d="100"/>
          <a:sy n="58" d="100"/>
        </p:scale>
        <p:origin x="4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D4E0D1-9590-4AE3-A620-5F3D1D67CCDD}" type="datetimeFigureOut">
              <a:rPr lang="it-IT"/>
              <a:pPr>
                <a:defRPr/>
              </a:pPr>
              <a:t>26/11/2018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206407-9A6B-4213-AF9B-2AE2D222B0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74177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4BF58F-A9D2-4BC5-BFF6-3F2EB05AA92B}" type="datetimeFigureOut">
              <a:rPr lang="it-IT"/>
              <a:pPr>
                <a:defRPr/>
              </a:pPr>
              <a:t>26/11/2018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740819-419C-4486-8B0B-556FD7AB10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3691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1F87B2-8170-4A03-8672-E534FD741DA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/>
          </a:p>
        </p:txBody>
      </p:sp>
      <p:sp>
        <p:nvSpPr>
          <p:cNvPr id="8197" name="Segnaposto piè di pagina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/>
          </a:p>
        </p:txBody>
      </p:sp>
      <p:sp>
        <p:nvSpPr>
          <p:cNvPr id="8198" name="Segnaposto intestazione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563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40819-419C-4486-8B0B-556FD7AB108E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09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40819-419C-4486-8B0B-556FD7AB108E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60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99C1-C515-44FD-8709-698D7EC22079}" type="datetime1">
              <a:rPr lang="it-IT"/>
              <a:pPr>
                <a:defRPr/>
              </a:pPr>
              <a:t>26/11/2018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53633-7447-4DA9-8629-1765F82ECE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6E4D-D8B9-438C-9F53-51A5EB6C34DC}" type="datetime1">
              <a:rPr lang="it-IT"/>
              <a:pPr>
                <a:defRPr/>
              </a:pPr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43ED8-EEE5-4B7F-B851-C64BF26DF4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773CC-929F-4F2A-9A7E-1DA51A8B287E}" type="datetime1">
              <a:rPr lang="it-IT"/>
              <a:pPr>
                <a:defRPr/>
              </a:pPr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9815-5A72-49DE-8080-44EB505FBB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nico_6\Desktop\logo-pomarittim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74766"/>
            <a:ext cx="3571900" cy="118323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5BE9A-9780-4327-B2D5-D83EDA341ECF}" type="datetime1">
              <a:rPr lang="it-IT"/>
              <a:pPr>
                <a:defRPr/>
              </a:pPr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E3B5-C5E7-43EE-9500-4EA1352895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CE614-81F4-47E5-8C68-4738946A7862}" type="datetime1">
              <a:rPr lang="it-IT"/>
              <a:pPr>
                <a:defRPr/>
              </a:pPr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0543-E79C-4EC6-8A67-BEAE593035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EEBA9-1F4E-4F18-8DCA-6C34E181154B}" type="datetime1">
              <a:rPr lang="it-IT"/>
              <a:pPr>
                <a:defRPr/>
              </a:pPr>
              <a:t>26/11/2018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33FB-0AFA-4F2B-A051-07B8716358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882D-E747-4992-8326-68D034183E78}" type="datetime1">
              <a:rPr lang="it-IT"/>
              <a:pPr>
                <a:defRPr/>
              </a:pPr>
              <a:t>26/11/2018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F353-6A14-434C-B4DC-1CC67E0286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84E5-3824-429A-9727-91D622D42435}" type="datetime1">
              <a:rPr lang="it-IT"/>
              <a:pPr>
                <a:defRPr/>
              </a:pPr>
              <a:t>26/11/2018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7FD1-2D9C-4DC8-9317-94F952B3F6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57AA-1F4F-4497-A518-A534778ECDF7}" type="datetime1">
              <a:rPr lang="it-IT"/>
              <a:pPr>
                <a:defRPr/>
              </a:pPr>
              <a:t>26/11/2018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A49ED-08EC-47E4-B93E-DEA1C21B2B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7C96-9FBB-4A4E-A4F7-496320F8A3FE}" type="datetime1">
              <a:rPr lang="it-IT"/>
              <a:pPr>
                <a:defRPr/>
              </a:pPr>
              <a:t>26/11/2018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1847-7FA4-4EC3-9962-8ECFF76572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E10FA0-D814-404E-AC6F-426E42FBDECC}" type="datetime1">
              <a:rPr lang="it-IT"/>
              <a:pPr>
                <a:defRPr/>
              </a:pPr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9BE23F-25A4-4BB5-891B-B2CB0A949B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732" y="1052737"/>
            <a:ext cx="8858250" cy="112494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PROMETEA</a:t>
            </a:r>
            <a:endParaRPr 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9" name="Sottotitolo 2"/>
          <p:cNvSpPr>
            <a:spLocks noGrp="1"/>
          </p:cNvSpPr>
          <p:nvPr>
            <p:ph type="subTitle" idx="1"/>
          </p:nvPr>
        </p:nvSpPr>
        <p:spPr>
          <a:xfrm>
            <a:off x="581416" y="2915496"/>
            <a:ext cx="8286750" cy="1992711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T4.1.3 </a:t>
            </a:r>
            <a:r>
              <a:rPr lang="it-IT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Percorso di Progettazione partecipata transfrontaliera su modello Scuola Estiva</a:t>
            </a:r>
          </a:p>
          <a:p>
            <a:endParaRPr lang="it-IT" sz="20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Benedetto Meloni </a:t>
            </a:r>
            <a:endParaRPr lang="it-IT" sz="20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2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it-IT" sz="200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onv</a:t>
            </a:r>
            <a:r>
              <a:rPr lang="it-IT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DIA- DISSI</a:t>
            </a:r>
          </a:p>
          <a:p>
            <a:r>
              <a:rPr lang="it-IT" sz="24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Modelli </a:t>
            </a:r>
            <a:r>
              <a:rPr lang="it-IT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innovazione delle imprese agricole multifunzionali</a:t>
            </a:r>
          </a:p>
          <a:p>
            <a:r>
              <a:rPr lang="it-IT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caso Sardegna</a:t>
            </a:r>
          </a:p>
          <a:p>
            <a:endParaRPr lang="it-IT" sz="20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20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9" descr="Z:\PROGETTI_EUROPEI\TRIG-EAU\loghi_partner\Logo_unige_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2063526" y="-6348482"/>
            <a:ext cx="804796" cy="490542"/>
          </a:xfrm>
          <a:prstGeom prst="rect">
            <a:avLst/>
          </a:prstGeom>
          <a:noFill/>
        </p:spPr>
      </p:pic>
      <p:sp>
        <p:nvSpPr>
          <p:cNvPr id="18" name="Sottotitolo 2"/>
          <p:cNvSpPr txBox="1">
            <a:spLocks/>
          </p:cNvSpPr>
          <p:nvPr/>
        </p:nvSpPr>
        <p:spPr bwMode="auto">
          <a:xfrm>
            <a:off x="1691680" y="4555517"/>
            <a:ext cx="5976664" cy="65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 b="1" dirty="0" smtClean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27 - 30  Novembre  2018  Seneghe /Alghero</a:t>
            </a:r>
          </a:p>
        </p:txBody>
      </p:sp>
      <p:sp>
        <p:nvSpPr>
          <p:cNvPr id="19" name="Sottotitolo 2"/>
          <p:cNvSpPr txBox="1">
            <a:spLocks/>
          </p:cNvSpPr>
          <p:nvPr/>
        </p:nvSpPr>
        <p:spPr bwMode="auto">
          <a:xfrm>
            <a:off x="5017633" y="5213969"/>
            <a:ext cx="3944410" cy="43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La 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cooperazione al cuore del </a:t>
            </a:r>
            <a:r>
              <a:rPr lang="it-IT" sz="120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Mediterraneo</a:t>
            </a:r>
          </a:p>
          <a:p>
            <a:pPr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Sottotitolo 2"/>
          <p:cNvSpPr txBox="1">
            <a:spLocks/>
          </p:cNvSpPr>
          <p:nvPr/>
        </p:nvSpPr>
        <p:spPr bwMode="auto">
          <a:xfrm>
            <a:off x="363626" y="1988840"/>
            <a:ext cx="8286750" cy="101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i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PROmozione </a:t>
            </a:r>
            <a:r>
              <a:rPr lang="it-IT" sz="2400" b="1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della Multifunzionalità dEl seTtorE</a:t>
            </a:r>
          </a:p>
          <a:p>
            <a:r>
              <a:rPr lang="it-IT" sz="2400" b="1" i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Agro-turistico</a:t>
            </a:r>
          </a:p>
          <a:p>
            <a:endParaRPr lang="it-IT" sz="2800" b="1" i="1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Y:\Pole Cooperation\Projets en cours\4. PROMETEA\2. Communication\Loghi_partner\AVITEM_COMPLET_FR_B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61" y="5661248"/>
            <a:ext cx="1171330" cy="78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Pole Cooperation\Projets en cours\4. PROMETEA\2. Communication\Loghi_partner\Laore Biling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733256"/>
            <a:ext cx="874426" cy="85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Y:\Pole Cooperation\Projets en cours\4. PROMETEA\2. Communication\Loghi_partner\QUIN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33256"/>
            <a:ext cx="1672010" cy="5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:\Pole Cooperation\Projets en cours\4. PROMETEA\2. Communication\Loghi_partner\Ajacci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733256"/>
            <a:ext cx="786382" cy="9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Y:\Pole Cooperation\Projets en cours\4. PROMETEA\2. Communication\Loghi_partner\Sassar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62" y="5733256"/>
            <a:ext cx="954871" cy="95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Y:\Pole Cooperation\Projets en cours\4. PROMETEA\2. Communication\Loghi_partner\Regione_Toscana - copi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7" y="5805264"/>
            <a:ext cx="545409" cy="9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6" y="548680"/>
            <a:ext cx="363939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Multifunzionalità</a:t>
            </a:r>
            <a:r>
              <a:rPr lang="fr-FR" sz="3000" b="1" dirty="0"/>
              <a:t> e </a:t>
            </a:r>
            <a:r>
              <a:rPr lang="fr-FR" sz="3000" b="1" dirty="0" err="1"/>
              <a:t>servizi</a:t>
            </a:r>
            <a:endParaRPr lang="fr-FR" sz="30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0" y="714356"/>
            <a:ext cx="9148763" cy="571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L’agricoltura è di per se multifunzionale perché  </a:t>
            </a:r>
          </a:p>
          <a:p>
            <a:pPr marL="342900" marR="0" lvl="0" indent="-342900" algn="just" defTabSz="914400" rtl="0" eaLnBrk="1" fontAlgn="base" latinLnBrk="0" hangingPunct="1">
              <a:lnSpc>
                <a:spcPts val="2875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 nel momento in cui si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produce cibo,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energia, fibra e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biomateriaIi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ts val="2875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contemporaneamente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produce altri servizi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Gothic" panose="020B0609070205080204" pitchFamily="49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ts val="2875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Gothic" panose="020B0609070205080204" pitchFamily="49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ts val="2875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Tra questi servizi </a:t>
            </a:r>
          </a:p>
          <a:p>
            <a:pPr marL="342900" marR="0" lvl="0" indent="-342900" algn="just" defTabSz="914400" rtl="0" eaLnBrk="1" fontAlgn="base" latinLnBrk="0" hangingPunct="1">
              <a:lnSpc>
                <a:spcPts val="2875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 alcuni hanno un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mercato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 (es. agriturismo, agricoltura sociale) </a:t>
            </a:r>
          </a:p>
          <a:p>
            <a:pPr marL="342900" marR="0" lvl="0" indent="-342900" algn="just" defTabSz="914400" rtl="0" eaLnBrk="1" fontAlgn="base" latinLnBrk="0" hangingPunct="1">
              <a:lnSpc>
                <a:spcPts val="2875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 altri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non hanno  mercato,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realizzano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beni  collettivi, pubblici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come paesaggio, qualità delle acque, biodiversità, cultura ecc. (OECD 2001;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Cavazzani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 2006;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Polman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et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 al. 2010)</a:t>
            </a:r>
          </a:p>
          <a:p>
            <a:pPr marL="342900" marR="0" lvl="0" indent="-342900" algn="just" defTabSz="914400" rtl="0" eaLnBrk="1" fontAlgn="base" latinLnBrk="0" hangingPunct="1">
              <a:lnSpc>
                <a:spcPts val="2875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Gothic" panose="020B0609070205080204" pitchFamily="49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ts val="2875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Nel momento in cui si sostiene l’agricoltura, in realtà si sostiene anche la produzione di una serie di beni pubblici</a:t>
            </a:r>
          </a:p>
          <a:p>
            <a:pPr marL="0" marR="0" lvl="0" indent="0" algn="just" defTabSz="914400" rtl="0" eaLnBrk="1" fontAlgn="base" latinLnBrk="0" hangingPunct="1">
              <a:lnSpc>
                <a:spcPts val="2875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Gothic" panose="020B0609070205080204" pitchFamily="49" charset="-128"/>
                <a:cs typeface="+mn-cs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ts val="2875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Gothic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Riemersione</a:t>
            </a:r>
            <a:r>
              <a:rPr lang="fr-FR" sz="3000" b="1" dirty="0"/>
              <a:t> </a:t>
            </a:r>
            <a:r>
              <a:rPr lang="fr-FR" sz="3000" b="1" dirty="0" err="1"/>
              <a:t>del</a:t>
            </a:r>
            <a:r>
              <a:rPr lang="fr-FR" sz="3000" b="1" dirty="0"/>
              <a:t> </a:t>
            </a:r>
            <a:r>
              <a:rPr lang="fr-FR" sz="3000" b="1" dirty="0" err="1"/>
              <a:t>modello</a:t>
            </a:r>
            <a:r>
              <a:rPr lang="fr-FR" sz="3000" b="1" dirty="0"/>
              <a:t> </a:t>
            </a:r>
            <a:r>
              <a:rPr lang="fr-FR" sz="3000" b="1" dirty="0" err="1"/>
              <a:t>contadino</a:t>
            </a:r>
            <a:endParaRPr lang="fr-FR" sz="30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0" y="1357298"/>
            <a:ext cx="8686800" cy="5111750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Questo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processo di differenziazione si caratterizza come riemersione del modello contadino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(Van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Ploeg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1999;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2000; </a:t>
            </a:r>
            <a:r>
              <a:rPr kumimoji="0" lang="it-IT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Johnson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2004; </a:t>
            </a:r>
            <a:r>
              <a:rPr kumimoji="0" lang="it-IT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Pérez-Vitoria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2005; </a:t>
            </a:r>
            <a:r>
              <a:rPr kumimoji="0" lang="it-IT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Sevilla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Guzmán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2006, 2007; </a:t>
            </a:r>
            <a:r>
              <a:rPr kumimoji="0" lang="it-IT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Valentini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2006; Ventura e </a:t>
            </a:r>
            <a:r>
              <a:rPr kumimoji="0" lang="it-IT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Milone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2007). 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4013" marR="0" lvl="1" indent="-3540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base di risorse dell’azienda viene ampliata e diversificata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creando combinazioni in grado di favorire nuove attività produttive, </a:t>
            </a:r>
          </a:p>
          <a:p>
            <a:pPr marL="354013" marR="0" lvl="1" indent="-3540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4013" marR="0" lvl="1" indent="-3540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 risultato di questi processi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cresce il valore aggiunto prodotto nelle singole aziende, nonché nel settore agricolo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grazie al ruolo dell’impresa contadina (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Goodman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2004; Van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Ploeg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Renting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2004).</a:t>
            </a:r>
          </a:p>
          <a:p>
            <a:pPr marL="354013" marR="0" lvl="1" indent="-3540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4013" marR="0" lvl="1" indent="-3540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modelli di  produzione agricola, più sostenibili, ecologici e durevoli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attenti ad integrare l’attività produttiva con la pluralità delle culture, la tutela del territorio e della biodiversità.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7668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Declinazione</a:t>
            </a:r>
            <a:r>
              <a:rPr lang="fr-FR" sz="3000" b="1" dirty="0"/>
              <a:t> </a:t>
            </a:r>
            <a:r>
              <a:rPr lang="fr-FR" sz="3000" b="1" dirty="0" err="1"/>
              <a:t>dell’organizzazione</a:t>
            </a:r>
            <a:r>
              <a:rPr lang="fr-FR" sz="3000" b="1" dirty="0"/>
              <a:t> </a:t>
            </a:r>
            <a:r>
              <a:rPr lang="fr-FR" sz="3000" b="1" dirty="0" err="1"/>
              <a:t>multifunzionale</a:t>
            </a:r>
            <a:endParaRPr lang="fr-FR" sz="3000" b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50825" y="1025525"/>
          <a:ext cx="8678893" cy="4924110"/>
        </p:xfrm>
        <a:graphic>
          <a:graphicData uri="http://schemas.openxmlformats.org/drawingml/2006/table">
            <a:tbl>
              <a:tblPr firstRow="1" firstCol="1" bandRow="1"/>
              <a:tblGrid>
                <a:gridCol w="7186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9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3016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Declinazioni dell'organizzazione multifunzionale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nei processi produttivi aziendali </a:t>
                      </a: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(valori per macrocategorie)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70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Approfondimento-innovazione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di prodotto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70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Approfondimento-innovazione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di processo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3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Approfondimento totale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70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Ampliamento-non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agricole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42,9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7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Ampliamento-agriturismo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3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Ampliamento totale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3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Integrazione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3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Riposizionamento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73,8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570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Servizi non commodity materiali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570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Servizi non commodity immateriali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85,7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33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Servizi non commodity totale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33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 questionari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3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7668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err="1"/>
              <a:t>Approfondimento-Diversificazione</a:t>
            </a:r>
            <a:r>
              <a:rPr lang="fr-FR" sz="2200" b="1" dirty="0"/>
              <a:t> </a:t>
            </a:r>
            <a:r>
              <a:rPr lang="fr-FR" sz="2200" b="1" dirty="0" err="1"/>
              <a:t>Creazione</a:t>
            </a:r>
            <a:r>
              <a:rPr lang="fr-FR" sz="2200" b="1" dirty="0"/>
              <a:t> di </a:t>
            </a:r>
            <a:r>
              <a:rPr lang="fr-FR" sz="2200" b="1" dirty="0" err="1"/>
              <a:t>valore</a:t>
            </a:r>
            <a:endParaRPr lang="fr-FR" sz="2200" b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95761"/>
              </p:ext>
            </p:extLst>
          </p:nvPr>
        </p:nvGraphicFramePr>
        <p:xfrm>
          <a:off x="214282" y="428604"/>
          <a:ext cx="7972426" cy="5371355"/>
        </p:xfrm>
        <a:graphic>
          <a:graphicData uri="http://schemas.openxmlformats.org/drawingml/2006/table">
            <a:tbl>
              <a:tblPr firstRow="1" firstCol="1" bandRow="1"/>
              <a:tblGrid>
                <a:gridCol w="3889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8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4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341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Attività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v.a.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2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INNOVAZIONI DI PRODOTTO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1.Diversificazione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81,0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2.Produzioni di qualità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88,1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3.Specialità regionali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83,3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4.Agricoltura biologica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5.Produzioni con proprio marchio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82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INNOVAZIONI DI PROCESSO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6.Trasformazione in azienda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90,5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7.Vendita diretta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52,4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8.Vendita nella GD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582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9.Coinvolgimento dei consumatori nell’attività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0407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56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B0CC554-FF3C-4F7A-8053-0955E0DF3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374"/>
            <a:ext cx="9144000" cy="5526598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7668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err="1"/>
              <a:t>Approfondimento-Diversificazione-Creazione</a:t>
            </a:r>
            <a:r>
              <a:rPr lang="fr-FR" sz="2200" b="1" dirty="0"/>
              <a:t> di </a:t>
            </a:r>
            <a:r>
              <a:rPr lang="fr-FR" sz="2200" b="1" dirty="0" err="1"/>
              <a:t>Valore</a:t>
            </a:r>
            <a:endParaRPr lang="fr-FR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DFF5A89-606E-419E-A9E0-575FF42C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373"/>
            <a:ext cx="9144000" cy="5517899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7668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err="1"/>
              <a:t>Approfondimento</a:t>
            </a:r>
            <a:r>
              <a:rPr lang="fr-FR" sz="2200" b="1" dirty="0"/>
              <a:t>-</a:t>
            </a:r>
            <a:r>
              <a:rPr lang="fr-FR" sz="2200" b="1" dirty="0" err="1"/>
              <a:t>Diversificazione</a:t>
            </a:r>
            <a:r>
              <a:rPr lang="fr-FR" sz="2200" b="1" dirty="0"/>
              <a:t>-</a:t>
            </a:r>
            <a:r>
              <a:rPr lang="fr-FR" sz="2200" b="1" dirty="0" err="1"/>
              <a:t>Creazione</a:t>
            </a:r>
            <a:r>
              <a:rPr lang="fr-FR" sz="2200" b="1" dirty="0"/>
              <a:t> di </a:t>
            </a:r>
            <a:r>
              <a:rPr lang="fr-FR" sz="2200" b="1" dirty="0" err="1"/>
              <a:t>Valore</a:t>
            </a:r>
            <a:endParaRPr lang="fr-FR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42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Ampliamento</a:t>
            </a:r>
            <a:r>
              <a:rPr lang="fr-FR" sz="3000" b="1" dirty="0"/>
              <a:t> </a:t>
            </a:r>
            <a:r>
              <a:rPr lang="fr-FR" sz="3000" b="1" dirty="0" err="1"/>
              <a:t>Servizi</a:t>
            </a:r>
            <a:r>
              <a:rPr lang="fr-FR" sz="3000" b="1" dirty="0"/>
              <a:t> </a:t>
            </a:r>
            <a:r>
              <a:rPr lang="fr-FR" sz="3000" b="1" dirty="0" err="1"/>
              <a:t>Sociali</a:t>
            </a:r>
            <a:endParaRPr lang="fr-FR" sz="3000" b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57158" y="928670"/>
          <a:ext cx="6808787" cy="3427413"/>
        </p:xfrm>
        <a:graphic>
          <a:graphicData uri="http://schemas.openxmlformats.org/drawingml/2006/table">
            <a:tbl>
              <a:tblPr firstRow="1" firstCol="1" bandRow="1"/>
              <a:tblGrid>
                <a:gridCol w="4675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7405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AMPLIAMENTO SERVIZI SOCIALI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Voce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v.a.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010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Ampliamento att. non agricole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42,9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58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10.Agricoltura sociale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73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11.Fattoria didattica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35,7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55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12.Lavorazioni conto terzi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50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Ampliamento</a:t>
            </a:r>
            <a:r>
              <a:rPr lang="fr-FR" sz="3000" b="1" dirty="0"/>
              <a:t>-</a:t>
            </a:r>
            <a:r>
              <a:rPr lang="fr-FR" sz="3000" b="1" dirty="0" err="1"/>
              <a:t>Servizi</a:t>
            </a:r>
            <a:r>
              <a:rPr lang="fr-FR" sz="3000" b="1" dirty="0"/>
              <a:t> </a:t>
            </a:r>
            <a:r>
              <a:rPr lang="fr-FR" sz="3000" b="1" dirty="0" err="1"/>
              <a:t>Turistici</a:t>
            </a:r>
            <a:endParaRPr lang="fr-FR" sz="3000" b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738205"/>
              </p:ext>
            </p:extLst>
          </p:nvPr>
        </p:nvGraphicFramePr>
        <p:xfrm>
          <a:off x="142844" y="642918"/>
          <a:ext cx="7715304" cy="4773154"/>
        </p:xfrm>
        <a:graphic>
          <a:graphicData uri="http://schemas.openxmlformats.org/drawingml/2006/table">
            <a:tbl>
              <a:tblPr firstRow="1" firstCol="1" bandRow="1"/>
              <a:tblGrid>
                <a:gridCol w="5643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2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Voce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v.a.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714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SERVIZI</a:t>
                      </a:r>
                      <a:r>
                        <a:rPr lang="it-IT" sz="24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TURISTICI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1.Ristorazione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90,5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2.Pernottamento in alloggio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76,2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3.Ospitalità in aree sosta 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4.Visite guidate (paesaggistiche archeologiche)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33,3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5.Escursionismo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21,4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6.Cicloturismo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7.Ippoturismo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8.Altre attività sportive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19,0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9.Pet-Therapy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10.Partecipazione ad attività az. di tipo esperienziale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33,3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11.Convegni e eventi culturali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57,1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12.Museo civiltà contadina o attività similari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26,2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13.Altro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42,9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14A3433-B99D-4DFB-9261-7056AF412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54093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Ampliamento</a:t>
            </a:r>
            <a:r>
              <a:rPr lang="fr-FR" sz="3000" b="1" dirty="0"/>
              <a:t>-</a:t>
            </a:r>
            <a:r>
              <a:rPr lang="fr-FR" sz="3000" b="1" dirty="0" err="1"/>
              <a:t>Servizi</a:t>
            </a:r>
            <a:r>
              <a:rPr lang="fr-FR" sz="3000" b="1" dirty="0"/>
              <a:t> </a:t>
            </a:r>
            <a:r>
              <a:rPr lang="fr-FR" sz="3000" b="1" dirty="0" err="1"/>
              <a:t>Turistici</a:t>
            </a:r>
            <a:endParaRPr lang="fr-FR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30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Multifunzionalità</a:t>
            </a:r>
            <a:r>
              <a:rPr lang="fr-FR" sz="3000" b="1" dirty="0"/>
              <a:t>-</a:t>
            </a:r>
            <a:r>
              <a:rPr lang="fr-FR" sz="3000" b="1" dirty="0" err="1"/>
              <a:t>Ambiente</a:t>
            </a:r>
            <a:endParaRPr lang="fr-FR" sz="3000" b="1" dirty="0"/>
          </a:p>
        </p:txBody>
      </p:sp>
      <p:graphicFrame>
        <p:nvGraphicFramePr>
          <p:cNvPr id="7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505354"/>
              </p:ext>
            </p:extLst>
          </p:nvPr>
        </p:nvGraphicFramePr>
        <p:xfrm>
          <a:off x="214282" y="1357298"/>
          <a:ext cx="8229600" cy="438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0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5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v.a.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SERVIZI</a:t>
                      </a:r>
                      <a:r>
                        <a:rPr lang="it-IT" sz="14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VERDI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1.Manutenzione siepi e alberature aziendali  per estetica del paesaggio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71,4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2.Manutenzione /ripristino strutture aziendali e strade campestri per estetica del paesaggio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69,0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3.Gestione e manutenzione di muri a secco aziendali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47,6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4.Manutenzione canali di scolo e serbatoi di recupero delle acque piovane e di scolo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5.Riduzione uso fertilizzanti, pesticidi e altre sostanze chimiche per le falde acquifere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6.Energie rinnovabili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7.Riutilizzo di scarti di lavorazione (scotta, nocciolino di oliva, ecc.)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8.Biodiversità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9.Benessere animale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10.Sicurezza alimentare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73,8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11.Qualità degli alimenti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73,8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12.Varietà degli alimenti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OBIETTIVI PRINCIPALI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28" y="15240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357158" y="1071546"/>
            <a:ext cx="8229600" cy="4159265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Supporto all’innovazione del tessuto imprenditoriale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 piccole</a:t>
            </a:r>
            <a:r>
              <a:rPr kumimoji="0" lang="it-IT" altLang="it-IT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medie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imprese con un’alta potenzialità di innovazione: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multifunzionalità, servizi turistici</a:t>
            </a:r>
            <a:r>
              <a:rPr lang="it-IT" altLang="it-IT" sz="2000" b="1" dirty="0">
                <a:latin typeface="+mn-lt"/>
                <a:cs typeface="+mn-cs"/>
              </a:rPr>
              <a:t>.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Favorire la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messa in rete delle imprese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fine di offrire dei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servizi eco-turistici integrati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dei percorsi di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turismo esperienziale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 rispondano sempre più ad una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domanda turistica più attenta alla qualità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al rispetto dell’ambiente (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nuove popolazioni,  </a:t>
            </a:r>
            <a:r>
              <a:rPr kumimoji="0" lang="it-IT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rural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users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Approccio comune per la definizione di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marchio di qualità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nell’area transfrontaliera.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6D9F1C3B-FC4B-433B-BFCF-EE24D840E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998"/>
            <a:ext cx="9144000" cy="5323274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Multifunzionalità</a:t>
            </a:r>
            <a:r>
              <a:rPr lang="fr-FR" sz="3000" b="1" dirty="0"/>
              <a:t>-</a:t>
            </a:r>
            <a:r>
              <a:rPr lang="fr-FR" sz="3000" b="1" dirty="0" err="1"/>
              <a:t>Ambiente</a:t>
            </a:r>
            <a:endParaRPr lang="fr-FR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601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Servizi</a:t>
            </a:r>
            <a:r>
              <a:rPr lang="fr-FR" sz="3000" b="1" dirty="0"/>
              <a:t> </a:t>
            </a:r>
            <a:r>
              <a:rPr lang="fr-FR" sz="3000" b="1" dirty="0" err="1"/>
              <a:t>territoriali</a:t>
            </a:r>
            <a:r>
              <a:rPr lang="fr-FR" sz="3000" b="1" dirty="0"/>
              <a:t> </a:t>
            </a:r>
            <a:r>
              <a:rPr lang="fr-FR" sz="3000" b="1" dirty="0" err="1"/>
              <a:t>Immateriali</a:t>
            </a:r>
            <a:endParaRPr lang="fr-FR" sz="3000" b="1" dirty="0"/>
          </a:p>
        </p:txBody>
      </p:sp>
      <p:graphicFrame>
        <p:nvGraphicFramePr>
          <p:cNvPr id="7" name="Segnaposto contenuto 4"/>
          <p:cNvGraphicFramePr>
            <a:graphicFrameLocks/>
          </p:cNvGraphicFramePr>
          <p:nvPr/>
        </p:nvGraphicFramePr>
        <p:xfrm>
          <a:off x="285720" y="1500174"/>
          <a:ext cx="8229600" cy="37195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43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6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Voce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v.a.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411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SERVIZI  IMMATERIALI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411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13.Marchi collettivi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411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14.Sponsorizzazione di eventi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411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15.Partecipazioni a ricerche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16.Promozione delle tradizioni e dell’eredità culturali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411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17.Altri servizi al territorio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Integrazione</a:t>
            </a:r>
            <a:r>
              <a:rPr lang="fr-FR" sz="3000" b="1" dirty="0"/>
              <a:t> </a:t>
            </a:r>
            <a:r>
              <a:rPr lang="fr-FR" sz="3000" b="1" dirty="0" smtClean="0"/>
              <a:t>territoriale </a:t>
            </a:r>
            <a:r>
              <a:rPr lang="fr-FR" sz="3000" b="1" dirty="0"/>
              <a:t>e </a:t>
            </a:r>
            <a:r>
              <a:rPr lang="fr-FR" sz="3000" b="1" dirty="0" err="1"/>
              <a:t>Reti</a:t>
            </a:r>
            <a:endParaRPr lang="fr-FR" sz="3000" b="1" dirty="0"/>
          </a:p>
        </p:txBody>
      </p:sp>
      <p:graphicFrame>
        <p:nvGraphicFramePr>
          <p:cNvPr id="7" name="Segnaposto contenuto 4"/>
          <p:cNvGraphicFramePr>
            <a:graphicFrameLocks/>
          </p:cNvGraphicFramePr>
          <p:nvPr/>
        </p:nvGraphicFramePr>
        <p:xfrm>
          <a:off x="214282" y="1571612"/>
          <a:ext cx="8075611" cy="32023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6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7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1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9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Voce</a:t>
                      </a:r>
                      <a:endParaRPr lang="it-IT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v.a.</a:t>
                      </a:r>
                      <a:endParaRPr lang="it-IT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  <a:endParaRPr lang="it-IT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90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INTEGRAZIONE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20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14.Consorzi Turistici Locali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82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15.Consorzi di agriturismi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35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16.Strade del vino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82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17.Inserimento in guide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35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18.Siti internet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85,7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590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19.Altro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Livelli</a:t>
            </a:r>
            <a:r>
              <a:rPr lang="fr-FR" sz="3000" b="1" dirty="0"/>
              <a:t> di </a:t>
            </a:r>
            <a:r>
              <a:rPr lang="fr-FR" sz="3000" b="1" dirty="0" err="1"/>
              <a:t>Multifunzionalità</a:t>
            </a:r>
            <a:endParaRPr lang="fr-FR" sz="30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0" y="1071546"/>
            <a:ext cx="8891587" cy="435771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Classificare l'intensità del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livello di differenziazione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aziendale sia entro la stessa categoria o di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connessione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 categorie diverse per alcune attività significative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Definire un semplice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gradiente di multifunzionalità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articolato secondo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 livelli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quali-quantitativi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(Wilson 2008): </a:t>
            </a:r>
            <a:endParaRPr kumimoji="0" lang="it-IT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0225" marR="0" lvl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Multifunzionalità debole </a:t>
            </a:r>
          </a:p>
          <a:p>
            <a:pPr marL="530225" marR="0" lvl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Multifunzionalità media </a:t>
            </a:r>
          </a:p>
          <a:p>
            <a:pPr marL="530225" marR="0" lvl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Multifunzionalità forte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Livelli</a:t>
            </a:r>
            <a:r>
              <a:rPr lang="fr-FR" sz="3000" b="1" dirty="0"/>
              <a:t> di </a:t>
            </a:r>
            <a:r>
              <a:rPr lang="fr-FR" sz="3000" b="1" dirty="0" err="1"/>
              <a:t>Multifunzionalità</a:t>
            </a:r>
            <a:endParaRPr lang="fr-FR" sz="3000" b="1" dirty="0"/>
          </a:p>
        </p:txBody>
      </p:sp>
      <p:sp>
        <p:nvSpPr>
          <p:cNvPr id="8" name="Rettangolo 7"/>
          <p:cNvSpPr/>
          <p:nvPr/>
        </p:nvSpPr>
        <p:spPr>
          <a:xfrm>
            <a:off x="214282" y="1028343"/>
            <a:ext cx="84296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200" b="1" dirty="0"/>
              <a:t>Multifunzionalità debole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200" b="1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200" dirty="0"/>
              <a:t> Base comune a tutte le principali tipologie aziendali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200" dirty="0"/>
              <a:t> Produzione congiunta  di beni </a:t>
            </a:r>
            <a:r>
              <a:rPr lang="it-IT" sz="2200" dirty="0" smtClean="0"/>
              <a:t>agricoli</a:t>
            </a:r>
            <a:endParaRPr lang="it-IT" sz="22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200" dirty="0"/>
              <a:t> Limitato ricorso alla </a:t>
            </a:r>
            <a:r>
              <a:rPr lang="it-IT" sz="2200" dirty="0" smtClean="0"/>
              <a:t>diversificazione dei beni alimentari</a:t>
            </a:r>
            <a:endParaRPr lang="it-IT" sz="22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200" dirty="0"/>
              <a:t> Senza implicare, se non in maniera marginale, una riorganizzazione dei fattori produttivi in azienda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200" dirty="0"/>
              <a:t> Modello di integrazione lasca dell'agricoltura con il resto del sistema locale.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it-IT" sz="2200" dirty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200" b="1" dirty="0"/>
              <a:t>Obiettivo l'impresa agricola vitale e autonoma basata su miglioramento di processo e prodotto: intensificazione </a:t>
            </a:r>
            <a:r>
              <a:rPr lang="it-IT" sz="2200" b="1" dirty="0" smtClean="0"/>
              <a:t>convenzionale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0" y="836712"/>
            <a:ext cx="8891587" cy="5021180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Multifunzionalità forte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z="7200" b="1" dirty="0">
                <a:latin typeface="+mn-lt"/>
                <a:cs typeface="+mn-cs"/>
              </a:rPr>
              <a:t>D</a:t>
            </a:r>
            <a:r>
              <a:rPr kumimoji="0" lang="it-IT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iversificazione</a:t>
            </a:r>
            <a:r>
              <a:rPr kumimoji="0" lang="it-IT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it-IT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dell'uso dei fattori della </a:t>
            </a:r>
            <a:r>
              <a:rPr kumimoji="0" lang="it-IT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produzione </a:t>
            </a:r>
            <a:r>
              <a:rPr lang="it-IT" sz="7200" dirty="0" smtClean="0">
                <a:latin typeface="+mn-lt"/>
                <a:cs typeface="+mn-cs"/>
              </a:rPr>
              <a:t>delle </a:t>
            </a:r>
            <a:r>
              <a:rPr kumimoji="0" lang="it-IT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fonti di reddito </a:t>
            </a:r>
            <a:r>
              <a:rPr kumimoji="0" lang="it-IT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familiare creazione di valore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sz="7200" b="1" dirty="0" smtClean="0">
                <a:latin typeface="+mn-lt"/>
                <a:cs typeface="+mn-cs"/>
              </a:rPr>
              <a:t>Generazione di sevizi legati al turismo e all’ospitalità</a:t>
            </a:r>
            <a:endParaRPr kumimoji="0" lang="it-IT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7200" b="1" dirty="0" smtClean="0">
                <a:latin typeface="+mn-lt"/>
                <a:cs typeface="+mn-cs"/>
              </a:rPr>
              <a:t>Consapevolezza del ruolo ambientale, contributo </a:t>
            </a:r>
            <a:r>
              <a:rPr lang="it-IT" sz="7200" b="1" dirty="0">
                <a:latin typeface="+mn-lt"/>
                <a:cs typeface="+mn-cs"/>
              </a:rPr>
              <a:t>attivo alla gestione delle risorse naturali</a:t>
            </a:r>
            <a:r>
              <a:rPr lang="it-IT" sz="7200" dirty="0">
                <a:latin typeface="+mn-lt"/>
                <a:cs typeface="+mn-cs"/>
              </a:rPr>
              <a:t>, dell’inquinamento e del paesaggio </a:t>
            </a:r>
            <a:r>
              <a:rPr lang="it-IT" sz="7200" dirty="0" smtClean="0">
                <a:latin typeface="+mn-lt"/>
                <a:cs typeface="+mn-cs"/>
              </a:rPr>
              <a:t>antropico: servizi verdi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7200" b="1" dirty="0" smtClean="0">
                <a:latin typeface="+mn-lt"/>
                <a:cs typeface="+mn-cs"/>
              </a:rPr>
              <a:t>Generazione </a:t>
            </a:r>
            <a:r>
              <a:rPr lang="it-IT" sz="7200" b="1" dirty="0">
                <a:latin typeface="+mn-lt"/>
                <a:cs typeface="+mn-cs"/>
              </a:rPr>
              <a:t>di </a:t>
            </a:r>
            <a:r>
              <a:rPr lang="it-IT" sz="7200" b="1" dirty="0" smtClean="0">
                <a:latin typeface="+mn-lt"/>
                <a:cs typeface="+mn-cs"/>
              </a:rPr>
              <a:t>servizi, </a:t>
            </a:r>
            <a:r>
              <a:rPr lang="it-IT" sz="7200" dirty="0" smtClean="0">
                <a:latin typeface="+mn-lt"/>
                <a:cs typeface="+mn-cs"/>
              </a:rPr>
              <a:t>, </a:t>
            </a:r>
            <a:r>
              <a:rPr lang="it-IT" sz="7200" dirty="0">
                <a:latin typeface="+mn-lt"/>
                <a:cs typeface="+mn-cs"/>
              </a:rPr>
              <a:t>sia di natura immateriale, sia per quelli di natura </a:t>
            </a:r>
            <a:r>
              <a:rPr lang="it-IT" sz="7200" dirty="0" smtClean="0">
                <a:latin typeface="+mn-lt"/>
                <a:cs typeface="+mn-cs"/>
              </a:rPr>
              <a:t>materiale, alcuni dei quali </a:t>
            </a:r>
            <a:r>
              <a:rPr lang="it-IT" sz="7200" b="1" dirty="0" smtClean="0">
                <a:latin typeface="+mn-lt"/>
                <a:cs typeface="+mn-cs"/>
              </a:rPr>
              <a:t>sono </a:t>
            </a:r>
            <a:r>
              <a:rPr lang="it-IT" sz="7200" b="1" dirty="0">
                <a:latin typeface="+mn-lt"/>
                <a:cs typeface="+mn-cs"/>
              </a:rPr>
              <a:t>dei beni </a:t>
            </a:r>
            <a:r>
              <a:rPr lang="it-IT" sz="7200" b="1" dirty="0" smtClean="0">
                <a:latin typeface="+mn-lt"/>
                <a:cs typeface="+mn-cs"/>
              </a:rPr>
              <a:t>pubblici o beni di gruppo</a:t>
            </a:r>
            <a:endParaRPr kumimoji="0" lang="it-IT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7200" b="1" dirty="0" smtClean="0">
                <a:latin typeface="+mn-lt"/>
                <a:cs typeface="+mn-cs"/>
              </a:rPr>
              <a:t>Integrazione con le attività e servizi che coesistono nel territorio</a:t>
            </a:r>
            <a:r>
              <a:rPr lang="it-IT" sz="7200" dirty="0" smtClean="0">
                <a:latin typeface="+mn-lt"/>
                <a:cs typeface="+mn-cs"/>
              </a:rPr>
              <a:t>, consorzi turistici , marchi collettivi, strade del vino,</a:t>
            </a:r>
            <a:r>
              <a:rPr kumimoji="0" lang="it-IT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it-IT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sponsorizzazione di </a:t>
            </a:r>
            <a:r>
              <a:rPr kumimoji="0" lang="it-IT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eventi territoriali</a:t>
            </a:r>
            <a:r>
              <a:rPr kumimoji="0" lang="it-IT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, </a:t>
            </a:r>
            <a:r>
              <a:rPr kumimoji="0" lang="it-IT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la </a:t>
            </a:r>
            <a:r>
              <a:rPr kumimoji="0" lang="it-IT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circolazione delle informazioni, l'accesso alla comunicazione e ai siti internet, la formazione, la partecipazione a </a:t>
            </a:r>
            <a:r>
              <a:rPr kumimoji="0" lang="it-IT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ricerche, </a:t>
            </a:r>
            <a:r>
              <a:rPr kumimoji="0" lang="it-IT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la promozione delle tradizioni e dell’eredità culturali, altri servizi al territorio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7200" b="1" dirty="0">
                <a:latin typeface="+mn-lt"/>
                <a:cs typeface="+mn-cs"/>
              </a:rPr>
              <a:t>T</a:t>
            </a:r>
            <a:r>
              <a:rPr kumimoji="0" lang="it-IT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rasformazione</a:t>
            </a:r>
            <a:r>
              <a:rPr kumimoji="0" lang="it-IT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it-IT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dell'organizzazione produttiva culturale e sociale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Passaggio dalla sola multifunzionalità aziendale alla multifunzionalità del </a:t>
            </a:r>
            <a:r>
              <a:rPr kumimoji="0" lang="it-IT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territorio</a:t>
            </a:r>
            <a:r>
              <a:rPr lang="it-IT" sz="7200" dirty="0">
                <a:latin typeface="+mn-lt"/>
                <a:cs typeface="+mn-cs"/>
              </a:rPr>
              <a:t>,</a:t>
            </a:r>
            <a:r>
              <a:rPr kumimoji="0" lang="it-IT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. </a:t>
            </a:r>
            <a:r>
              <a:rPr kumimoji="0" lang="it-IT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Intensificazione ecologica, azienda post-produttivistica (Brunori 2017)</a:t>
            </a:r>
          </a:p>
        </p:txBody>
      </p:sp>
      <p:sp>
        <p:nvSpPr>
          <p:cNvPr id="8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Livelli</a:t>
            </a:r>
            <a:r>
              <a:rPr lang="fr-FR" sz="3000" b="1" dirty="0"/>
              <a:t> di </a:t>
            </a:r>
            <a:r>
              <a:rPr lang="fr-FR" sz="3000" b="1" dirty="0" err="1"/>
              <a:t>Multifunzionalità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76687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err="1"/>
              <a:t>Multifunzionalità</a:t>
            </a:r>
            <a:r>
              <a:rPr lang="fr-FR" sz="2600" b="1" dirty="0"/>
              <a:t>: </a:t>
            </a:r>
            <a:r>
              <a:rPr lang="fr-FR" sz="2600" b="1" dirty="0" err="1"/>
              <a:t>dall’azienda</a:t>
            </a:r>
            <a:r>
              <a:rPr lang="fr-FR" sz="2600" b="1" dirty="0"/>
              <a:t> al </a:t>
            </a:r>
            <a:r>
              <a:rPr lang="fr-FR" sz="2600" b="1" dirty="0" err="1"/>
              <a:t>territorio</a:t>
            </a:r>
            <a:endParaRPr lang="fr-FR" sz="2600" b="1" dirty="0"/>
          </a:p>
        </p:txBody>
      </p:sp>
      <p:pic>
        <p:nvPicPr>
          <p:cNvPr id="7" name="Segnaposto contenuto 7"/>
          <p:cNvPicPr>
            <a:picLocks noChangeAspect="1"/>
          </p:cNvPicPr>
          <p:nvPr/>
        </p:nvPicPr>
        <p:blipFill>
          <a:blip r:embed="rId3"/>
          <a:srcRect t="10294" b="1470"/>
          <a:stretch>
            <a:fillRect/>
          </a:stretch>
        </p:blipFill>
        <p:spPr>
          <a:xfrm>
            <a:off x="7938" y="1158944"/>
            <a:ext cx="9136062" cy="4286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580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72" y="-113322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214282" y="1357298"/>
            <a:ext cx="8229600" cy="3944951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846870"/>
            <a:ext cx="795147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alt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lang="it-IT" altLang="it-IT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Pratiche aziendali di diversificazione ed integrazione</a:t>
            </a:r>
            <a:endParaRPr kumimoji="0" lang="it-IT" alt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753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334572"/>
              </p:ext>
            </p:extLst>
          </p:nvPr>
        </p:nvGraphicFramePr>
        <p:xfrm>
          <a:off x="214283" y="1123113"/>
          <a:ext cx="8462171" cy="5177409"/>
        </p:xfrm>
        <a:graphic>
          <a:graphicData uri="http://schemas.openxmlformats.org/drawingml/2006/table">
            <a:tbl>
              <a:tblPr/>
              <a:tblGrid>
                <a:gridCol w="2938018"/>
                <a:gridCol w="2613468"/>
                <a:gridCol w="942898"/>
                <a:gridCol w="655929"/>
                <a:gridCol w="655929"/>
                <a:gridCol w="655929"/>
              </a:tblGrid>
              <a:tr h="193884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1.Diversificazione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4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su divers.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v.a.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su 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63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Approfondimento - innovazioni di prodotto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1.Diversificazione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6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2.Produzioni di qualità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6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3.Specialità regionali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6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4.Agricoltura biologica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6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5.Produzioni con proprio marchio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6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Approfondimento - innovazioni di processo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6.Trasformazione in azienda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6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7.Vendita diretta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6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8.Vendita nella GD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95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9.Coinvolgimento dei consumatori nell’attività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6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Apliamento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10.Agricoltura sociale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6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11.Fattoria didattica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74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12.Lavorazioni conto terzi (ad es. imbottigliamento, etichettatura, molitura …)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72" y="-113322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214282" y="1357298"/>
            <a:ext cx="8229600" cy="3944951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846870"/>
            <a:ext cx="795147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alt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lang="it-IT" altLang="it-IT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Pratiche aziendali di diversificazione ed integrazione</a:t>
            </a:r>
            <a:endParaRPr kumimoji="0" lang="it-IT" alt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753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157495"/>
              </p:ext>
            </p:extLst>
          </p:nvPr>
        </p:nvGraphicFramePr>
        <p:xfrm>
          <a:off x="214283" y="1123113"/>
          <a:ext cx="8462171" cy="272108"/>
        </p:xfrm>
        <a:graphic>
          <a:graphicData uri="http://schemas.openxmlformats.org/drawingml/2006/table">
            <a:tbl>
              <a:tblPr/>
              <a:tblGrid>
                <a:gridCol w="2938018"/>
                <a:gridCol w="2613468"/>
                <a:gridCol w="942898"/>
                <a:gridCol w="655929"/>
                <a:gridCol w="655929"/>
                <a:gridCol w="655929"/>
              </a:tblGrid>
              <a:tr h="272108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1.Diversificazione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487683"/>
              </p:ext>
            </p:extLst>
          </p:nvPr>
        </p:nvGraphicFramePr>
        <p:xfrm>
          <a:off x="315038" y="970996"/>
          <a:ext cx="7353306" cy="5294523"/>
        </p:xfrm>
        <a:graphic>
          <a:graphicData uri="http://schemas.openxmlformats.org/drawingml/2006/table">
            <a:tbl>
              <a:tblPr/>
              <a:tblGrid>
                <a:gridCol w="2517596"/>
                <a:gridCol w="2517596"/>
                <a:gridCol w="965078"/>
                <a:gridCol w="671359"/>
                <a:gridCol w="681677"/>
              </a:tblGrid>
              <a:tr h="203751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Ampliamento agriturismo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1.Ristorazione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91,2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2.Pernottamento in alloggio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07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3.Ospitalità in aree sosta (campeggio, roulotte, caravan…)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07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4.Visite guidate (paesaggistiche archeologiche)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5.Escursionismo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6.Cicloturismo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7.Ippoturismo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8.Altre attività sportive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9.Pet-Therapy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07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10.Partecipazione ad attività aziendali di tipo esperienziale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11.Convegni e eventi culturali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07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12.Museo civiltà contadina o attività similari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13.Altro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3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Integrazione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14.Consorzi Turistici Locali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15.Consorzi di agriturismi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16.Strade del vino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17.Inserimento in guide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18.Siti internet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19.Altro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9371" marR="9371" marT="9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2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214282" y="1428265"/>
            <a:ext cx="8229600" cy="3944951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846870"/>
            <a:ext cx="795147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alt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lang="it-IT" altLang="it-IT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Pratiche aziendali di diversificazione ed integrazione</a:t>
            </a:r>
            <a:endParaRPr kumimoji="0" lang="it-IT" alt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753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37708"/>
              </p:ext>
            </p:extLst>
          </p:nvPr>
        </p:nvGraphicFramePr>
        <p:xfrm>
          <a:off x="-160208" y="620693"/>
          <a:ext cx="7324496" cy="5900980"/>
        </p:xfrm>
        <a:graphic>
          <a:graphicData uri="http://schemas.openxmlformats.org/drawingml/2006/table">
            <a:tbl>
              <a:tblPr/>
              <a:tblGrid>
                <a:gridCol w="2397659"/>
                <a:gridCol w="2838605"/>
                <a:gridCol w="1164427"/>
                <a:gridCol w="308355"/>
                <a:gridCol w="615450"/>
              </a:tblGrid>
              <a:tr h="798853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Servizi non commodity materiali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1.Manutenzione siepi e alberature aziendali  tenendo conto dell’estetica del paesaggio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88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2.Manutenzione e ripristino strutture aziendali e strade campestri tenendo conto dell’estetica del paesaggio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64,7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6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3.Gestione e manutenzione di muri a secco aziendali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8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4.Manutenzione dei canali di scolo delle acque, e serbatoi di recupero delle acque piovane e di scolo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55,9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8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5.Riduzione dell’uso di fertilizzanti, pesticidi e altre sostanze chimiche per salvaguardare le falde acquifere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6.Energie rinnovabili 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6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7.Riutilizzo di scarti di lavorazione (scotta, nocciolino di oliva, ecc.)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8.Biodiversità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9.Benessere animale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10.Sicurezza alimentare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11.Qualità degli alimenti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73,5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12.Varietà degli alimenti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6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10058400" algn="l"/>
                <a:tab pos="10331450" algn="l"/>
                <a:tab pos="10780713" algn="l"/>
              </a:tabLst>
              <a:defRPr/>
            </a:pPr>
            <a:r>
              <a:rPr lang="it-IT" sz="4000" b="1" dirty="0"/>
              <a:t>Tre diverse dimensioni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0" y="1123950"/>
            <a:ext cx="9144000" cy="5113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3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dimensione </a:t>
            </a:r>
            <a:r>
              <a:rPr kumimoji="0" lang="it-IT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imprenditoriale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3300" b="1" dirty="0" smtClean="0">
                <a:latin typeface="+mn-lt"/>
                <a:cs typeface="+mn-cs"/>
              </a:rPr>
              <a:t>l’innovazione</a:t>
            </a:r>
            <a:r>
              <a:rPr lang="it-IT" sz="3300" b="1" dirty="0" smtClean="0">
                <a:latin typeface="+mn-lt"/>
                <a:cs typeface="+mn-cs"/>
              </a:rPr>
              <a:t>, diffusione </a:t>
            </a:r>
            <a:r>
              <a:rPr lang="it-IT" sz="3300" b="1" dirty="0">
                <a:latin typeface="+mn-lt"/>
                <a:cs typeface="+mn-cs"/>
              </a:rPr>
              <a:t>dei modelli </a:t>
            </a:r>
            <a:r>
              <a:rPr lang="it-IT" sz="3300" b="1" dirty="0" smtClean="0">
                <a:latin typeface="+mn-lt"/>
                <a:cs typeface="+mn-cs"/>
              </a:rPr>
              <a:t>identificati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it-IT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it-IT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dimensione di </a:t>
            </a:r>
            <a:r>
              <a:rPr kumimoji="0" lang="it-IT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rete</a:t>
            </a:r>
            <a:endParaRPr kumimoji="0" lang="it-IT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dimensione di governance </a:t>
            </a:r>
          </a:p>
        </p:txBody>
      </p:sp>
    </p:spTree>
    <p:extLst>
      <p:ext uri="{BB962C8B-B14F-4D97-AF65-F5344CB8AC3E}">
        <p14:creationId xmlns:p14="http://schemas.microsoft.com/office/powerpoint/2010/main" val="1070967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281893" y="970996"/>
            <a:ext cx="8229600" cy="3944951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846870"/>
            <a:ext cx="795147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alt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lang="it-IT" altLang="it-IT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Pratiche aziendali di diversificazione ed integrazione</a:t>
            </a:r>
            <a:endParaRPr kumimoji="0" lang="it-IT" alt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753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51" name="Immagin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7153" cy="361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281893" y="996217"/>
            <a:ext cx="8229600" cy="3944951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846870"/>
            <a:ext cx="795147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alt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lang="it-IT" altLang="it-IT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Pratiche aziendali di diversificazione ed integrazione</a:t>
            </a:r>
            <a:endParaRPr kumimoji="0" lang="it-IT" alt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753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63058"/>
              </p:ext>
            </p:extLst>
          </p:nvPr>
        </p:nvGraphicFramePr>
        <p:xfrm>
          <a:off x="457200" y="1600200"/>
          <a:ext cx="8291263" cy="2692895"/>
        </p:xfrm>
        <a:graphic>
          <a:graphicData uri="http://schemas.openxmlformats.org/drawingml/2006/table">
            <a:tbl>
              <a:tblPr/>
              <a:tblGrid>
                <a:gridCol w="2714128"/>
                <a:gridCol w="3213275"/>
                <a:gridCol w="1318121"/>
                <a:gridCol w="349055"/>
                <a:gridCol w="696684"/>
              </a:tblGrid>
              <a:tr h="46152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Servizi non commodity immateriali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6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14.Sponsorizzazione di eventi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58,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2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15.Partecipazioni a ricerche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74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16.Promozione delle tradizioni e dell’eredità culturali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5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420" marR="7420" marT="7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1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8604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/>
              <a:t>D</a:t>
            </a:r>
            <a:r>
              <a:rPr lang="it-IT" sz="3000" b="1" dirty="0" smtClean="0"/>
              <a:t>iversificazione integrazione</a:t>
            </a:r>
            <a:endParaRPr lang="it-IT" sz="30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1913" y="836712"/>
            <a:ext cx="9082087" cy="504056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 smtClean="0">
                <a:latin typeface="+mn-lt"/>
                <a:cs typeface="+mn-cs"/>
              </a:rPr>
              <a:t>Fattori di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integrazione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diversificazione dell'uso dei fattori della produzione e delle fonti di reddito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familiare 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generazione di servizi legati al turismo e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all’ospitalità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creazione di beni pubblici non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mercificabili 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contributo attivo dato alla gestione delle risorse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naturali dell’inquinamento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del paesaggio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antropico 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400" b="1" dirty="0">
                <a:latin typeface="+mn-lt"/>
                <a:cs typeface="+mn-cs"/>
              </a:rPr>
              <a:t>Più debole l’integrazione </a:t>
            </a:r>
            <a:r>
              <a:rPr lang="it-IT" sz="2400" dirty="0">
                <a:latin typeface="+mn-lt"/>
                <a:cs typeface="+mn-cs"/>
              </a:rPr>
              <a:t>con </a:t>
            </a:r>
            <a:r>
              <a:rPr lang="it-IT" sz="2400" dirty="0" smtClean="0">
                <a:latin typeface="+mn-lt"/>
                <a:cs typeface="+mn-cs"/>
              </a:rPr>
              <a:t> </a:t>
            </a:r>
            <a:r>
              <a:rPr lang="it-IT" sz="2400" dirty="0">
                <a:latin typeface="+mn-lt"/>
                <a:cs typeface="+mn-cs"/>
              </a:rPr>
              <a:t>attività che coesistono sul </a:t>
            </a:r>
            <a:r>
              <a:rPr lang="it-IT" sz="2400" dirty="0" smtClean="0">
                <a:latin typeface="+mn-lt"/>
                <a:cs typeface="+mn-cs"/>
              </a:rPr>
              <a:t>territorio,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consorzi turistici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ocali, consorzi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</a:rPr>
              <a:t>di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agriturismi,</a:t>
            </a:r>
            <a:r>
              <a:rPr lang="it-IT" sz="2000" dirty="0" smtClean="0">
                <a:latin typeface="Arial" panose="020B0604020202020204" pitchFamily="34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trade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</a:rPr>
              <a:t>del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vino</a:t>
            </a:r>
            <a:r>
              <a:rPr lang="it-IT" sz="2400" dirty="0" smtClean="0">
                <a:latin typeface="+mn-lt"/>
                <a:cs typeface="+mn-cs"/>
              </a:rPr>
              <a:t>, adesione </a:t>
            </a:r>
            <a:r>
              <a:rPr lang="it-IT" sz="2400" dirty="0">
                <a:latin typeface="+mn-lt"/>
                <a:cs typeface="+mn-cs"/>
              </a:rPr>
              <a:t>a marchi collettivi,  </a:t>
            </a:r>
            <a:r>
              <a:rPr lang="it-IT" sz="2400" dirty="0" smtClean="0">
                <a:latin typeface="+mn-lt"/>
                <a:cs typeface="+mn-cs"/>
              </a:rPr>
              <a:t>sponsorizzazione </a:t>
            </a:r>
            <a:r>
              <a:rPr lang="it-IT" sz="2400" dirty="0">
                <a:latin typeface="+mn-lt"/>
                <a:cs typeface="+mn-cs"/>
              </a:rPr>
              <a:t>di eventi, </a:t>
            </a:r>
            <a:r>
              <a:rPr lang="it-IT" sz="2400" dirty="0" smtClean="0">
                <a:latin typeface="+mn-lt"/>
                <a:cs typeface="+mn-cs"/>
              </a:rPr>
              <a:t> </a:t>
            </a:r>
            <a:r>
              <a:rPr lang="it-IT" sz="2400" dirty="0">
                <a:latin typeface="+mn-lt"/>
                <a:cs typeface="+mn-cs"/>
              </a:rPr>
              <a:t>partecipazione a ricerche, , </a:t>
            </a:r>
            <a:r>
              <a:rPr lang="it-IT" sz="2400" dirty="0" smtClean="0">
                <a:latin typeface="+mn-lt"/>
                <a:cs typeface="+mn-cs"/>
              </a:rPr>
              <a:t> </a:t>
            </a:r>
            <a:r>
              <a:rPr lang="it-IT" sz="2400" dirty="0">
                <a:latin typeface="+mn-lt"/>
                <a:cs typeface="+mn-cs"/>
              </a:rPr>
              <a:t>promozione delle tradizioni culturali</a:t>
            </a:r>
            <a:endParaRPr kumimoji="0" lang="it-IT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2"/>
          <p:cNvSpPr txBox="1"/>
          <p:nvPr/>
        </p:nvSpPr>
        <p:spPr>
          <a:xfrm>
            <a:off x="0" y="0"/>
            <a:ext cx="76687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err="1"/>
              <a:t>Multifunzionalità</a:t>
            </a:r>
            <a:r>
              <a:rPr lang="fr-FR" sz="2600" b="1" dirty="0"/>
              <a:t>: </a:t>
            </a:r>
            <a:r>
              <a:rPr lang="fr-FR" sz="2600" b="1" dirty="0" err="1"/>
              <a:t>dall’azienda</a:t>
            </a:r>
            <a:r>
              <a:rPr lang="fr-FR" sz="2600" b="1" dirty="0"/>
              <a:t> al </a:t>
            </a:r>
            <a:r>
              <a:rPr lang="fr-FR" sz="2600" b="1" dirty="0" err="1"/>
              <a:t>territorio</a:t>
            </a:r>
            <a:endParaRPr lang="fr-FR" sz="2600" b="1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0" y="991281"/>
            <a:ext cx="8676456" cy="48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Molte delle storie aziendali raccontano di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singoli modelli di imprenditorialità multifunzionale ad alto livello di sostenibilità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it-IT" altLang="it-IT" sz="2400" b="1" noProof="0" dirty="0" smtClean="0">
                <a:latin typeface="+mn-lt"/>
                <a:cs typeface="+mn-cs"/>
              </a:rPr>
              <a:t>Da rafforzare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 la connessione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la rete organizzativa, </a:t>
            </a:r>
            <a:r>
              <a:rPr lang="it-IT" altLang="it-IT" sz="2400" b="1" dirty="0">
                <a:latin typeface="+mn-lt"/>
                <a:cs typeface="+mn-cs"/>
              </a:rPr>
              <a:t>l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rappresentazione di insieme di una rete e di un territorio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necessaria per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costruire percorsi turistici esperienziali, pacchetti incentivanti che valorizzino il territorio nella sua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globalità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it-IT" altLang="it-IT" sz="2400" dirty="0" smtClean="0">
                <a:latin typeface="+mn-lt"/>
                <a:cs typeface="+mn-cs"/>
              </a:rPr>
              <a:t>Perché </a:t>
            </a:r>
            <a:r>
              <a:rPr lang="it-IT" altLang="it-IT" sz="2400" dirty="0">
                <a:latin typeface="+mn-lt"/>
                <a:cs typeface="+mn-cs"/>
              </a:rPr>
              <a:t>si possa parlare di </a:t>
            </a:r>
            <a:r>
              <a:rPr lang="it-IT" altLang="it-IT" sz="2400" b="1" dirty="0">
                <a:latin typeface="+mn-lt"/>
                <a:cs typeface="+mn-cs"/>
              </a:rPr>
              <a:t>reti organizzative </a:t>
            </a:r>
            <a:r>
              <a:rPr lang="it-IT" altLang="it-IT" sz="2400" dirty="0">
                <a:latin typeface="+mn-lt"/>
                <a:cs typeface="+mn-cs"/>
              </a:rPr>
              <a:t>è necessaria una certa stabilità delle relazioni e una certa </a:t>
            </a:r>
            <a:r>
              <a:rPr lang="it-IT" altLang="it-IT" sz="2400" b="1" dirty="0">
                <a:latin typeface="+mn-lt"/>
                <a:cs typeface="+mn-cs"/>
              </a:rPr>
              <a:t>consapevolezza dell’esistenza di comuni </a:t>
            </a:r>
            <a:r>
              <a:rPr lang="it-IT" altLang="it-IT" sz="2400" b="1" dirty="0" smtClean="0">
                <a:latin typeface="+mn-lt"/>
                <a:cs typeface="+mn-cs"/>
              </a:rPr>
              <a:t>interess</a:t>
            </a:r>
            <a:r>
              <a:rPr lang="it-IT" altLang="it-IT" sz="2400" dirty="0" smtClean="0">
                <a:latin typeface="+mn-lt"/>
                <a:cs typeface="+mn-cs"/>
              </a:rPr>
              <a:t>i</a:t>
            </a:r>
            <a:r>
              <a:rPr lang="it-IT" altLang="it-IT" sz="2400" b="1" dirty="0">
                <a:latin typeface="+mn-lt"/>
                <a:cs typeface="+mn-cs"/>
              </a:rPr>
              <a:t> </a:t>
            </a:r>
            <a:r>
              <a:rPr lang="it-IT" altLang="it-IT" sz="2400" dirty="0" smtClean="0">
                <a:latin typeface="+mn-lt"/>
                <a:cs typeface="+mn-cs"/>
              </a:rPr>
              <a:t>(</a:t>
            </a:r>
            <a:r>
              <a:rPr lang="it-IT" altLang="it-IT" sz="2400" dirty="0" err="1" smtClean="0">
                <a:latin typeface="+mn-lt"/>
                <a:cs typeface="+mn-cs"/>
              </a:rPr>
              <a:t>Pichierri</a:t>
            </a:r>
            <a:r>
              <a:rPr lang="it-IT" altLang="it-IT" sz="2400" dirty="0" smtClean="0">
                <a:latin typeface="+mn-lt"/>
                <a:cs typeface="+mn-cs"/>
              </a:rPr>
              <a:t> 2018 </a:t>
            </a:r>
            <a:r>
              <a:rPr lang="it-IT" altLang="it-IT" sz="2400" dirty="0" smtClean="0">
                <a:latin typeface="+mn-lt"/>
                <a:cs typeface="+mn-cs"/>
              </a:rPr>
              <a:t>), </a:t>
            </a:r>
            <a:r>
              <a:rPr lang="it-IT" altLang="it-IT" sz="2400" dirty="0" smtClean="0">
                <a:latin typeface="+mn-lt"/>
                <a:cs typeface="+mn-cs"/>
              </a:rPr>
              <a:t>una </a:t>
            </a:r>
            <a:r>
              <a:rPr lang="it-IT" altLang="it-IT" sz="2400" b="1" dirty="0">
                <a:latin typeface="+mn-lt"/>
                <a:cs typeface="+mn-cs"/>
              </a:rPr>
              <a:t>narrativa</a:t>
            </a:r>
            <a:r>
              <a:rPr lang="it-IT" altLang="it-IT" sz="2400" dirty="0">
                <a:latin typeface="+mn-lt"/>
                <a:cs typeface="+mn-cs"/>
              </a:rPr>
              <a:t>, di una </a:t>
            </a:r>
            <a:r>
              <a:rPr lang="it-IT" altLang="it-IT" sz="2400" b="1" dirty="0" smtClean="0">
                <a:latin typeface="+mn-lt"/>
                <a:cs typeface="+mn-cs"/>
              </a:rPr>
              <a:t>rappresentazione</a:t>
            </a:r>
            <a:r>
              <a:rPr lang="it-IT" altLang="it-IT" sz="2400" dirty="0" smtClean="0">
                <a:latin typeface="+mn-lt"/>
                <a:cs typeface="+mn-cs"/>
              </a:rPr>
              <a:t> condivisa( </a:t>
            </a:r>
            <a:r>
              <a:rPr lang="it-IT" altLang="it-IT" sz="2400" dirty="0" err="1" smtClean="0">
                <a:latin typeface="+mn-lt"/>
                <a:cs typeface="+mn-cs"/>
              </a:rPr>
              <a:t>Brunori</a:t>
            </a:r>
            <a:r>
              <a:rPr lang="it-IT" altLang="it-IT" sz="2400" dirty="0" smtClean="0">
                <a:latin typeface="+mn-lt"/>
                <a:cs typeface="+mn-cs"/>
              </a:rPr>
              <a:t> 2017)</a:t>
            </a:r>
            <a:endParaRPr lang="it-IT" altLang="it-IT" sz="2400" dirty="0">
              <a:latin typeface="+mn-lt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5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61913" y="1054100"/>
            <a:ext cx="9082087" cy="482317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ricerca conferma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presupposti e le finalità del progetto PROMETEA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numero specifico di buone pratiche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modelli reali e praticati di imprenditorialità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multifunzionale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ambiti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territoriali definiti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ESISTONO PRESUPPOSTI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FARE SISTEMA NEL SETTORE AGRO-TURISTICO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Formulazione e promozione di percorsi turistici   esperienziali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400" b="1" dirty="0" smtClean="0">
                <a:latin typeface="+mn-lt"/>
                <a:cs typeface="+mn-cs"/>
              </a:rPr>
              <a:t>RISPOSTA ALLA NUOVA DOMANDA DI NUOVE POPOLAZIONI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917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144000" algn="l"/>
                <a:tab pos="10058400" algn="l"/>
                <a:tab pos="10331450" algn="l"/>
                <a:tab pos="10780713" algn="l"/>
              </a:tabLst>
              <a:defRPr/>
            </a:pPr>
            <a:r>
              <a:rPr lang="it-IT" sz="3000" b="1" dirty="0" smtClean="0"/>
              <a:t>Nuove popolazioni</a:t>
            </a:r>
            <a:endParaRPr lang="it-IT" sz="30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194412" y="1123950"/>
            <a:ext cx="4949588" cy="4897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2668"/>
            <a:ext cx="4194412" cy="443262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194412" y="274555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351627" y="3822900"/>
            <a:ext cx="4572000" cy="22985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</a:rPr>
              <a:t>“Cittadini temporanei", residenti part-time o definitivi (Cersosimo, 2013) 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</a:rPr>
              <a:t> “</a:t>
            </a:r>
            <a:r>
              <a:rPr lang="it-IT" altLang="it-IT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Montanari  per scelta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</a:rPr>
              <a:t>” (</a:t>
            </a:r>
            <a:r>
              <a:rPr lang="it-IT" altLang="it-IT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Dematteis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</a:rPr>
              <a:t> 2012)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altLang="it-IT" sz="24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Rural</a:t>
            </a:r>
            <a:r>
              <a:rPr lang="it-IT" altLang="it-IT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users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</a:rPr>
              <a:t> (Meloni, 2006)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261363" y="1445626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</a:rPr>
              <a:t>non  assimilabili al turismo estivo, balneare, montano,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</a:rPr>
              <a:t> non soggette alla tradizionale stagionalità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</a:rPr>
              <a:t> Turisti alla ricerca di legami comunitari (e altro) </a:t>
            </a:r>
          </a:p>
        </p:txBody>
      </p:sp>
    </p:spTree>
    <p:extLst>
      <p:ext uri="{BB962C8B-B14F-4D97-AF65-F5344CB8AC3E}">
        <p14:creationId xmlns:p14="http://schemas.microsoft.com/office/powerpoint/2010/main" val="14141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La </a:t>
            </a:r>
            <a:r>
              <a:rPr lang="fr-FR" sz="3000" b="1" dirty="0" err="1"/>
              <a:t>Dimensione</a:t>
            </a:r>
            <a:r>
              <a:rPr lang="fr-FR" sz="3000" b="1" dirty="0"/>
              <a:t> </a:t>
            </a:r>
            <a:r>
              <a:rPr lang="fr-FR" sz="3000" b="1" dirty="0" err="1"/>
              <a:t>Imprenditoriale</a:t>
            </a:r>
            <a:endParaRPr lang="fr-FR" sz="30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0" y="571481"/>
            <a:ext cx="8664575" cy="514353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Favorire l’imprenditorialità innovativa.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Selezione di un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numero specifico di buone pratiche, nuovi modelli reali e praticati di imprenditorialità multifunzionale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a buon livello di sostenibilità in ambiti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territoriali definiti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definizione dei modelli multifunzionali e la </a:t>
            </a: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modellizzazione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esperienze imprenditoriali innovative.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poter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riproporre e trasferire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altre imprese.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L’approccio innovativo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diffusione dei modelli identificati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assistenza tecnica, scambiare le proprie esperienze e di innovare attraverso    l’interazione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laboratori “</a:t>
            </a: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Innovation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Way”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servizi di supporto  all’auto  imprenditorialità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La </a:t>
            </a:r>
            <a:r>
              <a:rPr lang="fr-FR" sz="3000" b="1" dirty="0" err="1"/>
              <a:t>Dimensione</a:t>
            </a:r>
            <a:r>
              <a:rPr lang="fr-FR" sz="3000" b="1" dirty="0"/>
              <a:t> di </a:t>
            </a:r>
            <a:r>
              <a:rPr lang="fr-FR" sz="3000" b="1" dirty="0" err="1"/>
              <a:t>rete</a:t>
            </a:r>
            <a:endParaRPr lang="fr-FR" sz="30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0" y="642918"/>
            <a:ext cx="8664575" cy="51466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FARE SISTEMA NEL SETTORE AGRO-TURISTICO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Formulazione e promozione di percorsi turistici   esperienziali integrati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pacchetti incentivanti sostenibili che valorizzino il territorio nella sua globalità e che offrano al turista una sorta di continuità territoriale.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Assicurare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l’integrazione tra sistema costiero, sistema urbano e sistema rurale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attraverso la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formulazione di contratti di rete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La </a:t>
            </a:r>
            <a:r>
              <a:rPr lang="fr-FR" sz="3000" b="1" dirty="0" err="1"/>
              <a:t>Dimensione</a:t>
            </a:r>
            <a:r>
              <a:rPr lang="fr-FR" sz="3000" b="1" dirty="0"/>
              <a:t> </a:t>
            </a:r>
            <a:r>
              <a:rPr lang="fr-FR" sz="3000" b="1" dirty="0" err="1"/>
              <a:t>imprenditoriale</a:t>
            </a:r>
            <a:endParaRPr lang="fr-FR" sz="30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0" y="642919"/>
            <a:ext cx="8572528" cy="478634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Selezione di un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numero specifico di buone pratiche, nuovi modelli reali e praticati di imprenditorialità multifunzionale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a buon livello di sostenibilità in ambiti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territoriali definiti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poter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riproporre e trasferire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altre imprese.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aziende operanti nel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Montiferru Planargia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in territori attigui (Marghine, Sinis,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Guilcer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nella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Nurra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tutte attive in varie forme nel settore agro-turistico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 smtClean="0"/>
              <a:t>Questionario</a:t>
            </a:r>
            <a:r>
              <a:rPr lang="fr-FR" sz="3000" b="1" dirty="0"/>
              <a:t> </a:t>
            </a:r>
            <a:r>
              <a:rPr lang="fr-FR" sz="3000" b="1" dirty="0" smtClean="0"/>
              <a:t>e </a:t>
            </a:r>
            <a:r>
              <a:rPr lang="fr-FR" sz="3000" b="1" dirty="0" err="1" smtClean="0"/>
              <a:t>analisi</a:t>
            </a:r>
            <a:r>
              <a:rPr lang="fr-FR" sz="3000" b="1" dirty="0" smtClean="0"/>
              <a:t> dei </a:t>
            </a:r>
            <a:r>
              <a:rPr lang="fr-FR" sz="3000" b="1" dirty="0" err="1" smtClean="0"/>
              <a:t>c</a:t>
            </a:r>
            <a:r>
              <a:rPr lang="fr-FR" sz="3000" b="1" dirty="0" err="1" smtClean="0"/>
              <a:t>asi</a:t>
            </a:r>
            <a:r>
              <a:rPr lang="fr-FR" sz="3000" b="1" dirty="0"/>
              <a:t> </a:t>
            </a:r>
            <a:r>
              <a:rPr lang="fr-FR" sz="3000" b="1" dirty="0" err="1" smtClean="0"/>
              <a:t>aziendali</a:t>
            </a:r>
            <a:endParaRPr lang="fr-FR" sz="30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763" y="1084263"/>
            <a:ext cx="9139237" cy="463075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casi studio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– ASPETTI ECONOMICI DELLA IMPRESA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 - PRODOTTI SPECIFICITA’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 - MULTIFUNZIONALITA’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 - STRATEGIE </a:t>
            </a:r>
            <a:r>
              <a:rPr kumimoji="0" lang="it-IT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SVILUPPO E QUALITA’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- RETI E RELAZIONI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Multifunzionalità</a:t>
            </a:r>
            <a:r>
              <a:rPr lang="fr-FR" sz="3000" b="1" dirty="0"/>
              <a:t> in </a:t>
            </a:r>
            <a:r>
              <a:rPr lang="fr-FR" sz="3000" b="1" dirty="0" err="1"/>
              <a:t>agricoltura</a:t>
            </a:r>
            <a:r>
              <a:rPr lang="fr-FR" sz="3000" b="1" dirty="0"/>
              <a:t> (</a:t>
            </a:r>
            <a:r>
              <a:rPr lang="fr-FR" sz="3000" b="1" dirty="0" err="1"/>
              <a:t>Ploeg</a:t>
            </a:r>
            <a:r>
              <a:rPr lang="fr-FR" sz="3000" b="1" dirty="0"/>
              <a:t>)</a:t>
            </a:r>
          </a:p>
        </p:txBody>
      </p:sp>
      <p:sp>
        <p:nvSpPr>
          <p:cNvPr id="7" name="Triangolo isoscele 6"/>
          <p:cNvSpPr/>
          <p:nvPr/>
        </p:nvSpPr>
        <p:spPr>
          <a:xfrm>
            <a:off x="142844" y="1285861"/>
            <a:ext cx="5500726" cy="4000528"/>
          </a:xfrm>
          <a:prstGeom prst="triangl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5"/>
          <p:cNvSpPr>
            <a:spLocks noChangeArrowheads="1"/>
          </p:cNvSpPr>
          <p:nvPr/>
        </p:nvSpPr>
        <p:spPr bwMode="auto">
          <a:xfrm>
            <a:off x="1785918" y="5286388"/>
            <a:ext cx="2159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000" b="1" i="1" dirty="0">
                <a:solidFill>
                  <a:srgbClr val="000000"/>
                </a:solidFill>
                <a:latin typeface="Calibri" pitchFamily="34" charset="0"/>
              </a:rPr>
              <a:t>Approfondimento</a:t>
            </a:r>
            <a:endParaRPr lang="it-IT" altLang="it-IT" sz="2000" b="1" dirty="0">
              <a:latin typeface="Calibri" pitchFamily="34" charset="0"/>
            </a:endParaRPr>
          </a:p>
        </p:txBody>
      </p:sp>
      <p:sp>
        <p:nvSpPr>
          <p:cNvPr id="9" name="Rettangolo 6"/>
          <p:cNvSpPr>
            <a:spLocks noChangeArrowheads="1"/>
          </p:cNvSpPr>
          <p:nvPr/>
        </p:nvSpPr>
        <p:spPr bwMode="auto">
          <a:xfrm rot="18275532">
            <a:off x="295509" y="3076529"/>
            <a:ext cx="2079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000" b="1" i="1" dirty="0">
                <a:solidFill>
                  <a:srgbClr val="000000"/>
                </a:solidFill>
                <a:latin typeface="Calibri" pitchFamily="34" charset="0"/>
              </a:rPr>
              <a:t>Riposizionamento</a:t>
            </a:r>
            <a:endParaRPr lang="it-IT" altLang="it-IT" sz="2000" b="1" dirty="0">
              <a:latin typeface="Calibri" pitchFamily="34" charset="0"/>
            </a:endParaRPr>
          </a:p>
        </p:txBody>
      </p:sp>
      <p:sp>
        <p:nvSpPr>
          <p:cNvPr id="10" name="Rettangolo 7"/>
          <p:cNvSpPr>
            <a:spLocks noChangeArrowheads="1"/>
          </p:cNvSpPr>
          <p:nvPr/>
        </p:nvSpPr>
        <p:spPr bwMode="auto">
          <a:xfrm rot="3304156">
            <a:off x="3673922" y="2938888"/>
            <a:ext cx="1627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000" b="1" i="1" dirty="0">
                <a:solidFill>
                  <a:srgbClr val="000000"/>
                </a:solidFill>
                <a:latin typeface="Calibri" pitchFamily="34" charset="0"/>
              </a:rPr>
              <a:t>Ampliamento</a:t>
            </a:r>
            <a:endParaRPr lang="it-IT" altLang="it-IT" sz="2000" b="1" dirty="0">
              <a:latin typeface="Calibri" pitchFamily="34" charset="0"/>
            </a:endParaRPr>
          </a:p>
        </p:txBody>
      </p:sp>
      <p:sp>
        <p:nvSpPr>
          <p:cNvPr id="11" name="Rettangolo 8"/>
          <p:cNvSpPr>
            <a:spLocks noChangeArrowheads="1"/>
          </p:cNvSpPr>
          <p:nvPr/>
        </p:nvSpPr>
        <p:spPr bwMode="auto">
          <a:xfrm>
            <a:off x="1857356" y="3500438"/>
            <a:ext cx="22637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t-IT" altLang="it-IT" sz="2500" b="1" dirty="0">
                <a:solidFill>
                  <a:srgbClr val="FF0000"/>
                </a:solidFill>
                <a:latin typeface="Calibri" pitchFamily="34" charset="0"/>
              </a:rPr>
              <a:t>Azienda </a:t>
            </a:r>
          </a:p>
          <a:p>
            <a:pPr algn="ctr" eaLnBrk="1" hangingPunct="1"/>
            <a:r>
              <a:rPr lang="it-IT" altLang="it-IT" sz="2500" b="1" dirty="0">
                <a:solidFill>
                  <a:srgbClr val="FF0000"/>
                </a:solidFill>
                <a:latin typeface="Calibri" pitchFamily="34" charset="0"/>
              </a:rPr>
              <a:t>multifunzionale</a:t>
            </a:r>
          </a:p>
        </p:txBody>
      </p:sp>
      <p:sp>
        <p:nvSpPr>
          <p:cNvPr id="12" name="Freccia a destra 11"/>
          <p:cNvSpPr/>
          <p:nvPr/>
        </p:nvSpPr>
        <p:spPr>
          <a:xfrm rot="5400000">
            <a:off x="2557449" y="4514857"/>
            <a:ext cx="720725" cy="549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13596445">
            <a:off x="1587188" y="3175694"/>
            <a:ext cx="719137" cy="549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9176887">
            <a:off x="3521253" y="3239339"/>
            <a:ext cx="719137" cy="549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" name="CasellaDiTesto 12"/>
          <p:cNvSpPr txBox="1">
            <a:spLocks noChangeArrowheads="1"/>
          </p:cNvSpPr>
          <p:nvPr/>
        </p:nvSpPr>
        <p:spPr bwMode="auto">
          <a:xfrm>
            <a:off x="5429256" y="2143116"/>
            <a:ext cx="30241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200" dirty="0">
                <a:latin typeface="Calibri" pitchFamily="34" charset="0"/>
              </a:rPr>
              <a:t>TRIANGOLO DELLA MULTIFUNZIONALITÀ: </a:t>
            </a:r>
          </a:p>
          <a:p>
            <a:pPr eaLnBrk="1" hangingPunct="1"/>
            <a:r>
              <a:rPr lang="it-IT" altLang="it-IT" sz="2200" dirty="0">
                <a:latin typeface="Calibri" pitchFamily="34" charset="0"/>
              </a:rPr>
              <a:t>le attività agricole possono </a:t>
            </a:r>
            <a:r>
              <a:rPr lang="it-IT" altLang="it-IT" sz="2200" b="1" dirty="0">
                <a:latin typeface="Calibri" pitchFamily="34" charset="0"/>
              </a:rPr>
              <a:t>«diversificarsi» </a:t>
            </a:r>
            <a:r>
              <a:rPr lang="it-IT" altLang="it-IT" sz="2200" dirty="0">
                <a:latin typeface="Calibri" pitchFamily="34" charset="0"/>
              </a:rPr>
              <a:t>lungo tre direzioni</a:t>
            </a:r>
          </a:p>
        </p:txBody>
      </p:sp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Approfondimento-Diversificazione</a:t>
            </a:r>
            <a:endParaRPr lang="fr-FR" sz="3000" b="1" dirty="0"/>
          </a:p>
        </p:txBody>
      </p:sp>
      <p:sp>
        <p:nvSpPr>
          <p:cNvPr id="8" name="Rettangolo 7"/>
          <p:cNvSpPr/>
          <p:nvPr/>
        </p:nvSpPr>
        <p:spPr>
          <a:xfrm>
            <a:off x="142844" y="1305342"/>
            <a:ext cx="82868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it-IT" altLang="it-IT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2200" b="1" i="1" dirty="0"/>
              <a:t>Diversificazione e innovazione di prodotto</a:t>
            </a:r>
            <a:r>
              <a:rPr lang="it-IT" altLang="it-IT" sz="2200" b="1" dirty="0"/>
              <a:t> </a:t>
            </a:r>
            <a:endParaRPr lang="it-IT" altLang="it-IT" sz="2200" b="1" dirty="0" smtClean="0"/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it-IT" altLang="it-IT" sz="2200" dirty="0" smtClean="0"/>
              <a:t>Diversificazione</a:t>
            </a:r>
            <a:endParaRPr lang="it-IT" altLang="it-IT" sz="2200" dirty="0"/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it-IT" altLang="it-IT" sz="2200" dirty="0" smtClean="0"/>
              <a:t>Produzioni </a:t>
            </a:r>
            <a:r>
              <a:rPr lang="it-IT" altLang="it-IT" sz="2200" dirty="0"/>
              <a:t>di alta qualità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it-IT" altLang="it-IT" sz="2200" dirty="0"/>
              <a:t> Specialità regionali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it-IT" altLang="it-IT" sz="2200" dirty="0"/>
              <a:t> Agricoltura biologica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it-IT" altLang="it-IT" sz="2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2200" b="1" i="1" dirty="0"/>
              <a:t>Diversificazione innovazione di processo</a:t>
            </a:r>
            <a:r>
              <a:rPr lang="it-IT" altLang="it-IT" sz="2200" b="1" dirty="0"/>
              <a:t> 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it-IT" altLang="it-IT" sz="2200" dirty="0"/>
              <a:t> Trasformazione in azienda 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it-IT" altLang="it-IT" sz="2200" dirty="0"/>
              <a:t> Vendita diretta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it-IT" altLang="it-IT" sz="2200" dirty="0"/>
              <a:t> Vendita nella PD e GD 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it-IT" altLang="it-IT" sz="2200" dirty="0"/>
              <a:t> Coinvolgimento dei consumatori nelle attività aziendali. </a:t>
            </a:r>
          </a:p>
        </p:txBody>
      </p:sp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Ampliamento</a:t>
            </a:r>
            <a:r>
              <a:rPr lang="fr-FR" sz="3000" b="1" dirty="0"/>
              <a:t> e </a:t>
            </a:r>
            <a:r>
              <a:rPr lang="fr-FR" sz="3000" b="1" dirty="0" err="1"/>
              <a:t>Servizi</a:t>
            </a:r>
            <a:endParaRPr lang="fr-FR" sz="3000" b="1" dirty="0"/>
          </a:p>
        </p:txBody>
      </p:sp>
      <p:sp>
        <p:nvSpPr>
          <p:cNvPr id="7" name="Rettangolo 6"/>
          <p:cNvSpPr/>
          <p:nvPr/>
        </p:nvSpPr>
        <p:spPr>
          <a:xfrm>
            <a:off x="214282" y="1428736"/>
            <a:ext cx="8215370" cy="396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it-IT" dirty="0"/>
              <a:t>L</a:t>
            </a:r>
            <a:r>
              <a:rPr lang="it-IT" altLang="it-IT" dirty="0"/>
              <a:t>’</a:t>
            </a:r>
            <a:r>
              <a:rPr lang="it-IT" altLang="it-IT" b="1" dirty="0"/>
              <a:t>ampliamento</a:t>
            </a:r>
            <a:r>
              <a:rPr lang="it-IT" altLang="it-IT" dirty="0"/>
              <a:t> si riferisce all’inserimento di </a:t>
            </a:r>
            <a:r>
              <a:rPr lang="it-IT" altLang="it-IT" b="1" dirty="0"/>
              <a:t>attività non agricole in azienda</a:t>
            </a:r>
            <a:r>
              <a:rPr lang="it-IT" altLang="it-IT" dirty="0"/>
              <a:t> attività  </a:t>
            </a:r>
            <a:r>
              <a:rPr lang="it-IT" altLang="it-IT" i="1" dirty="0"/>
              <a:t>no-food</a:t>
            </a:r>
            <a:r>
              <a:rPr lang="it-IT" altLang="it-IT" dirty="0"/>
              <a:t> realizzate  nell’azienda:  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it-IT" altLang="it-IT" dirty="0"/>
          </a:p>
          <a:p>
            <a:pPr marL="285750" indent="-285750" algn="just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it-IT" b="1" dirty="0"/>
              <a:t>Servizi turistici: ospitalità, ristorazione, turismo </a:t>
            </a:r>
            <a:r>
              <a:rPr lang="it-IT" altLang="it-IT" dirty="0"/>
              <a:t>(</a:t>
            </a:r>
            <a:r>
              <a:rPr lang="it-IT" altLang="it-IT" dirty="0">
                <a:solidFill>
                  <a:srgbClr val="000000"/>
                </a:solidFill>
                <a:cs typeface="Calibri" panose="020F0502020204030204" pitchFamily="34" charset="0"/>
              </a:rPr>
              <a:t>e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scursionismo, cicloturismo, ippoturismo, visite guidate, paesaggistiche archeologiche),</a:t>
            </a:r>
            <a:r>
              <a:rPr lang="it-IT" b="1" dirty="0"/>
              <a:t> </a:t>
            </a:r>
            <a:r>
              <a:rPr lang="it-IT" altLang="it-IT" b="1" dirty="0"/>
              <a:t>ristorazione</a:t>
            </a:r>
          </a:p>
          <a:p>
            <a:pPr marL="285750" indent="-285750" algn="just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it-IT" b="1" dirty="0"/>
              <a:t>Servizi sociali, di cura ed assistenza </a:t>
            </a:r>
            <a:r>
              <a:rPr lang="it-IT" altLang="it-IT" dirty="0"/>
              <a:t>(agricoltura sociale, fattorie didattiche, </a:t>
            </a:r>
            <a:r>
              <a:rPr lang="it-IT" altLang="it-IT" dirty="0" err="1"/>
              <a:t>pet</a:t>
            </a:r>
            <a:r>
              <a:rPr lang="it-IT" altLang="it-IT" dirty="0"/>
              <a:t> </a:t>
            </a:r>
            <a:r>
              <a:rPr lang="it-IT" altLang="it-IT" dirty="0" err="1"/>
              <a:t>therapy…</a:t>
            </a:r>
            <a:r>
              <a:rPr lang="it-IT" altLang="it-IT" dirty="0"/>
              <a:t>)</a:t>
            </a:r>
            <a:endParaRPr lang="it-IT" altLang="it-IT" b="1" dirty="0"/>
          </a:p>
          <a:p>
            <a:pPr marL="285750" indent="-285750" algn="just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it-IT" b="1" dirty="0"/>
              <a:t>Servizi verdi, forme variegate di gestione della natura, </a:t>
            </a:r>
            <a:r>
              <a:rPr lang="it-IT" altLang="it-IT" dirty="0"/>
              <a:t>della biodiversità e territorio</a:t>
            </a:r>
          </a:p>
          <a:p>
            <a:pPr marL="285750" indent="-285750" algn="just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it-IT" b="1" dirty="0"/>
              <a:t>Produzione di energia </a:t>
            </a:r>
            <a:r>
              <a:rPr lang="it-IT" altLang="it-IT" dirty="0"/>
              <a:t>alternative</a:t>
            </a:r>
          </a:p>
          <a:p>
            <a:pPr marL="285750" indent="-285750" algn="just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it-IT" dirty="0"/>
              <a:t>Servizi rurali più tradizionali. 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" name="Picture 2" descr="Y:\Pole Cooperation\Projets en cours\4. PROMETEA\2. Communication\PROMETEA - logo 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7" y="5877272"/>
            <a:ext cx="30328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076056" y="5885971"/>
            <a:ext cx="3944410" cy="5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cooperazione al cuore del Mediterraneo</a:t>
            </a:r>
          </a:p>
          <a:p>
            <a:pPr algn="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coopération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cœur</a:t>
            </a:r>
            <a:r>
              <a:rPr lang="it-IT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it-IT" sz="12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Méditerranée</a:t>
            </a:r>
            <a:endParaRPr lang="it-I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8" y="0"/>
            <a:ext cx="158327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66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err="1"/>
              <a:t>Multifunzionalità</a:t>
            </a:r>
            <a:r>
              <a:rPr lang="fr-FR" sz="3000" b="1" dirty="0"/>
              <a:t>: </a:t>
            </a:r>
            <a:r>
              <a:rPr lang="fr-FR" sz="3000" b="1" dirty="0" err="1"/>
              <a:t>Riposizionamento</a:t>
            </a:r>
            <a:endParaRPr lang="fr-FR" sz="30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315037" y="111177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altLang="it-IT" sz="2400" dirty="0" smtClean="0">
                <a:latin typeface="+mn-lt"/>
                <a:cs typeface="+mn-cs"/>
              </a:rPr>
              <a:t>At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attività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extra-azienda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 di diversificazione del reddito come le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economie familiari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(es. economie domestiche e di autoconsumo, autoproduzione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altLang="it-IT" sz="2400" b="1" dirty="0">
                <a:latin typeface="+mn-lt"/>
                <a:cs typeface="+mn-cs"/>
              </a:rPr>
              <a:t>P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luriattività</a:t>
            </a:r>
            <a:r>
              <a:rPr kumimoji="0" lang="it-IT" altLang="it-IT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altLang="it-IT" sz="2400" noProof="0" dirty="0">
                <a:latin typeface="+mn-lt"/>
                <a:cs typeface="+mn-cs"/>
              </a:rPr>
              <a:t> </a:t>
            </a:r>
            <a:r>
              <a:rPr lang="it-IT" altLang="it-IT" sz="2400" noProof="0" dirty="0" smtClean="0">
                <a:latin typeface="+mn-lt"/>
                <a:cs typeface="+mn-cs"/>
              </a:rPr>
              <a:t>controterzismo </a:t>
            </a:r>
            <a:endParaRPr lang="it-IT" altLang="it-IT" sz="2400" dirty="0" smtClean="0">
              <a:latin typeface="+mn-lt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it-IT" sz="2400" b="1" dirty="0" smtClean="0">
                <a:latin typeface="+mn-lt"/>
                <a:cs typeface="+mn-cs"/>
              </a:rPr>
              <a:t>Reti territoriali:</a:t>
            </a:r>
            <a:r>
              <a:rPr lang="it-IT" altLang="it-IT" sz="2400" dirty="0" smtClean="0">
                <a:latin typeface="+mn-lt"/>
                <a:cs typeface="+mn-cs"/>
              </a:rPr>
              <a:t> </a:t>
            </a:r>
            <a:r>
              <a:rPr lang="it-IT" altLang="it-IT" sz="2400" dirty="0">
                <a:latin typeface="+mn-lt"/>
                <a:cs typeface="+mn-cs"/>
              </a:rPr>
              <a:t>marchi collettivi </a:t>
            </a:r>
            <a:r>
              <a:rPr lang="it-IT" altLang="it-IT" sz="2400" dirty="0" smtClean="0">
                <a:latin typeface="+mn-lt"/>
                <a:cs typeface="+mn-cs"/>
              </a:rPr>
              <a:t>, </a:t>
            </a:r>
            <a:r>
              <a:rPr lang="it-IT" altLang="it-IT" sz="2400" dirty="0">
                <a:latin typeface="+mn-lt"/>
                <a:cs typeface="+mn-cs"/>
              </a:rPr>
              <a:t>sponsorizzazione di eventi territoriali, la circolazione delle informazioni, </a:t>
            </a:r>
            <a:r>
              <a:rPr lang="it-IT" altLang="it-IT" sz="2400" dirty="0" smtClean="0">
                <a:latin typeface="+mn-lt"/>
                <a:cs typeface="+mn-cs"/>
              </a:rPr>
              <a:t> </a:t>
            </a:r>
            <a:r>
              <a:rPr lang="it-IT" altLang="it-IT" sz="2400" dirty="0">
                <a:latin typeface="+mn-lt"/>
                <a:cs typeface="+mn-cs"/>
              </a:rPr>
              <a:t>comunicazione </a:t>
            </a:r>
            <a:r>
              <a:rPr lang="it-IT" altLang="it-IT" sz="2400" dirty="0" smtClean="0">
                <a:latin typeface="+mn-lt"/>
                <a:cs typeface="+mn-cs"/>
              </a:rPr>
              <a:t>e </a:t>
            </a:r>
            <a:r>
              <a:rPr lang="it-IT" altLang="it-IT" sz="2400" dirty="0">
                <a:latin typeface="+mn-lt"/>
                <a:cs typeface="+mn-cs"/>
              </a:rPr>
              <a:t>siti internet, la formazione, la partecipazione a </a:t>
            </a:r>
            <a:r>
              <a:rPr lang="it-IT" altLang="it-IT" sz="2400" dirty="0" smtClean="0">
                <a:latin typeface="+mn-lt"/>
                <a:cs typeface="+mn-cs"/>
              </a:rPr>
              <a:t>ricerche. </a:t>
            </a:r>
            <a:r>
              <a:rPr lang="it-IT" altLang="it-IT" sz="2400" dirty="0">
                <a:latin typeface="+mn-lt"/>
                <a:cs typeface="+mn-cs"/>
              </a:rPr>
              <a:t>la promozione delle tradizioni e dell’eredità culturali, altri servizi al territorio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26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2749</Words>
  <Application>Microsoft Office PowerPoint</Application>
  <PresentationFormat>Presentazione su schermo (4:3)</PresentationFormat>
  <Paragraphs>719</Paragraphs>
  <Slides>37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4" baseType="lpstr">
      <vt:lpstr>MS Gothic</vt:lpstr>
      <vt:lpstr>Arial</vt:lpstr>
      <vt:lpstr>Calibri</vt:lpstr>
      <vt:lpstr>Open Sans</vt:lpstr>
      <vt:lpstr>Times New Roman</vt:lpstr>
      <vt:lpstr>Wingdings</vt:lpstr>
      <vt:lpstr>Tema di Office</vt:lpstr>
      <vt:lpstr>PROMETEA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Rigo</dc:creator>
  <cp:lastModifiedBy>Benedetto Meloni</cp:lastModifiedBy>
  <cp:revision>97</cp:revision>
  <cp:lastPrinted>2018-11-26T12:05:58Z</cp:lastPrinted>
  <dcterms:created xsi:type="dcterms:W3CDTF">2016-03-04T10:12:56Z</dcterms:created>
  <dcterms:modified xsi:type="dcterms:W3CDTF">2018-11-26T15:02:25Z</dcterms:modified>
</cp:coreProperties>
</file>