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4" r:id="rId2"/>
    <p:sldId id="259" r:id="rId3"/>
    <p:sldId id="315" r:id="rId4"/>
    <p:sldId id="316" r:id="rId5"/>
    <p:sldId id="321" r:id="rId6"/>
    <p:sldId id="317" r:id="rId7"/>
    <p:sldId id="319" r:id="rId8"/>
    <p:sldId id="320" r:id="rId9"/>
    <p:sldId id="318" r:id="rId10"/>
    <p:sldId id="322" r:id="rId11"/>
    <p:sldId id="323" r:id="rId12"/>
    <p:sldId id="324" r:id="rId13"/>
    <p:sldId id="325" r:id="rId14"/>
    <p:sldId id="326" r:id="rId15"/>
    <p:sldId id="327" r:id="rId16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72" autoAdjust="0"/>
    <p:restoredTop sz="94776" autoAdjust="0"/>
  </p:normalViewPr>
  <p:slideViewPr>
    <p:cSldViewPr>
      <p:cViewPr varScale="1">
        <p:scale>
          <a:sx n="113" d="100"/>
          <a:sy n="113" d="100"/>
        </p:scale>
        <p:origin x="-23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CD4E0D1-9590-4AE3-A620-5F3D1D67CCDD}" type="datetimeFigureOut">
              <a:rPr lang="it-IT"/>
              <a:pPr>
                <a:defRPr/>
              </a:pPr>
              <a:t>26/11/2018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4206407-9A6B-4213-AF9B-2AE2D222B0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26874177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4BF58F-A9D2-4BC5-BFF6-3F2EB05AA92B}" type="datetimeFigureOut">
              <a:rPr lang="it-IT"/>
              <a:pPr>
                <a:defRPr/>
              </a:pPr>
              <a:t>26/11/2018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C740819-419C-4486-8B0B-556FD7AB10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26369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81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1F87B2-8170-4A03-8672-E534FD741DA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  <p:sp>
        <p:nvSpPr>
          <p:cNvPr id="8197" name="Segnaposto piè di pagina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/>
          </a:p>
        </p:txBody>
      </p:sp>
      <p:sp>
        <p:nvSpPr>
          <p:cNvPr id="8198" name="Segnaposto intestazione 5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53563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199C1-C515-44FD-8709-698D7EC22079}" type="datetime1">
              <a:rPr lang="it-IT"/>
              <a:pPr>
                <a:defRPr/>
              </a:pPr>
              <a:t>26/11/2018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53633-7447-4DA9-8629-1765F82ECE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96E4D-D8B9-438C-9F53-51A5EB6C34DC}" type="datetime1">
              <a:rPr lang="it-IT"/>
              <a:pPr>
                <a:defRPr/>
              </a:pPr>
              <a:t>26/11/2018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3ED8-EEE5-4B7F-B851-C64BF26DF46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773CC-929F-4F2A-9A7E-1DA51A8B287E}" type="datetime1">
              <a:rPr lang="it-IT"/>
              <a:pPr>
                <a:defRPr/>
              </a:pPr>
              <a:t>26/11/2018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89815-5A72-49DE-8080-44EB505FBB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cnico_6\Desktop\logo-pomarittim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74766"/>
            <a:ext cx="3571900" cy="118323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5BE9A-9780-4327-B2D5-D83EDA341ECF}" type="datetime1">
              <a:rPr lang="it-IT"/>
              <a:pPr>
                <a:defRPr/>
              </a:pPr>
              <a:t>26/11/2018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0E3B5-C5E7-43EE-9500-4EA1352895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CE614-81F4-47E5-8C68-4738946A7862}" type="datetime1">
              <a:rPr lang="it-IT"/>
              <a:pPr>
                <a:defRPr/>
              </a:pPr>
              <a:t>26/11/2018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C0543-E79C-4EC6-8A67-BEAE593035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EEBA9-1F4E-4F18-8DCA-6C34E181154B}" type="datetime1">
              <a:rPr lang="it-IT"/>
              <a:pPr>
                <a:defRPr/>
              </a:pPr>
              <a:t>26/11/2018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033FB-0AFA-4F2B-A051-07B8716358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0882D-E747-4992-8326-68D034183E78}" type="datetime1">
              <a:rPr lang="it-IT"/>
              <a:pPr>
                <a:defRPr/>
              </a:pPr>
              <a:t>26/11/2018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7F353-6A14-434C-B4DC-1CC67E02867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884E5-3824-429A-9727-91D622D42435}" type="datetime1">
              <a:rPr lang="it-IT"/>
              <a:pPr>
                <a:defRPr/>
              </a:pPr>
              <a:t>26/11/2018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27FD1-2D9C-4DC8-9317-94F952B3F6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457AA-1F4F-4497-A518-A534778ECDF7}" type="datetime1">
              <a:rPr lang="it-IT"/>
              <a:pPr>
                <a:defRPr/>
              </a:pPr>
              <a:t>26/11/2018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A49ED-08EC-47E4-B93E-DEA1C21B2B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57C96-9FBB-4A4E-A4F7-496320F8A3FE}" type="datetime1">
              <a:rPr lang="it-IT"/>
              <a:pPr>
                <a:defRPr/>
              </a:pPr>
              <a:t>26/11/2018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01847-7FA4-4EC3-9962-8ECFF765728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E10FA0-D814-404E-AC6F-426E42FBDECC}" type="datetime1">
              <a:rPr lang="it-IT"/>
              <a:pPr>
                <a:defRPr/>
              </a:pPr>
              <a:t>26/11/2018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BE23F-25A4-4BB5-891B-B2CB0A949B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7732" y="1052737"/>
            <a:ext cx="8858250" cy="112494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2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PROMETEA</a:t>
            </a:r>
            <a:endParaRPr lang="it-IT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81416" y="2915497"/>
            <a:ext cx="8286750" cy="1560662"/>
          </a:xfrm>
        </p:spPr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T4.1.3 </a:t>
            </a:r>
            <a:r>
              <a:rPr lang="it-IT" sz="20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Percorso di Progettazione partecipata transfrontaliera su modello Scuola Estiva</a:t>
            </a:r>
          </a:p>
          <a:p>
            <a:endParaRPr lang="it-IT" sz="20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it-IT" sz="20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Fabio Madau – UNISS</a:t>
            </a:r>
          </a:p>
          <a:p>
            <a:r>
              <a:rPr lang="it-IT" sz="20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Modelli </a:t>
            </a:r>
            <a:r>
              <a:rPr lang="it-IT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 innovazione delle imprese agricole multifunzionali</a:t>
            </a:r>
          </a:p>
          <a:p>
            <a:r>
              <a:rPr lang="it-IT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 caso </a:t>
            </a:r>
            <a:r>
              <a:rPr lang="it-IT" sz="20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Sardegna (2)</a:t>
            </a:r>
            <a:endParaRPr lang="it-IT" sz="2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it-IT" sz="20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it-IT" sz="20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1" name="Picture 9" descr="Z:\PROGETTI_EUROPEI\TRIG-EAU\loghi_partner\Logo_unige_.jpe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2063526" y="-6348482"/>
            <a:ext cx="804796" cy="490542"/>
          </a:xfrm>
          <a:prstGeom prst="rect">
            <a:avLst/>
          </a:prstGeom>
          <a:noFill/>
        </p:spPr>
      </p:pic>
      <p:sp>
        <p:nvSpPr>
          <p:cNvPr id="18" name="Sottotitolo 2"/>
          <p:cNvSpPr txBox="1">
            <a:spLocks/>
          </p:cNvSpPr>
          <p:nvPr/>
        </p:nvSpPr>
        <p:spPr bwMode="auto">
          <a:xfrm>
            <a:off x="1691680" y="4642756"/>
            <a:ext cx="5976664" cy="658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1800" b="1" dirty="0" smtClean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it-IT" sz="1800" b="1" dirty="0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27 - 30  Novembre  2018  Seneghe /Alghero</a:t>
            </a:r>
          </a:p>
        </p:txBody>
      </p:sp>
      <p:sp>
        <p:nvSpPr>
          <p:cNvPr id="19" name="Sottotitolo 2"/>
          <p:cNvSpPr txBox="1">
            <a:spLocks/>
          </p:cNvSpPr>
          <p:nvPr/>
        </p:nvSpPr>
        <p:spPr bwMode="auto">
          <a:xfrm>
            <a:off x="5017633" y="5213969"/>
            <a:ext cx="3944410" cy="439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La 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cooperazione al cuore del </a:t>
            </a: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Mediterraneo</a:t>
            </a:r>
          </a:p>
          <a:p>
            <a:pPr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Sottotitolo 2"/>
          <p:cNvSpPr txBox="1">
            <a:spLocks/>
          </p:cNvSpPr>
          <p:nvPr/>
        </p:nvSpPr>
        <p:spPr bwMode="auto">
          <a:xfrm>
            <a:off x="363626" y="1988840"/>
            <a:ext cx="8286750" cy="1013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b="1" i="1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PROmozione </a:t>
            </a:r>
            <a:r>
              <a:rPr lang="it-IT" sz="24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della Multifunzionalità dEl seTtorE</a:t>
            </a:r>
          </a:p>
          <a:p>
            <a:r>
              <a:rPr lang="it-IT" sz="2400" b="1" i="1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Agro-turistico</a:t>
            </a:r>
          </a:p>
          <a:p>
            <a:endParaRPr lang="it-IT" sz="2800" b="1" i="1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 descr="Y:\Pole Cooperation\Projets en cours\4. PROMETEA\2. Communication\Loghi_partner\AVITEM_COMPLET_FR_B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461" y="5661248"/>
            <a:ext cx="1171330" cy="7813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Y:\Pole Cooperation\Projets en cours\4. PROMETEA\2. Communication\Loghi_partner\Laore Bilingu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733256"/>
            <a:ext cx="874426" cy="8538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Y:\Pole Cooperation\Projets en cours\4. PROMETEA\2. Communication\Loghi_partner\QUINN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733256"/>
            <a:ext cx="1672010" cy="5106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Y:\Pole Cooperation\Projets en cours\4. PROMETEA\2. Communication\Loghi_partner\Ajaccio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733256"/>
            <a:ext cx="786382" cy="9113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Y:\Pole Cooperation\Projets en cours\4. PROMETEA\2. Communication\Loghi_partner\Sassari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262" y="5733256"/>
            <a:ext cx="954871" cy="9548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Y:\Pole Cooperation\Projets en cours\4. PROMETEA\2. Communication\Loghi_partner\Regione_Toscana - copie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37" y="5805264"/>
            <a:ext cx="545409" cy="9094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16" y="548680"/>
            <a:ext cx="3639393" cy="8640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9647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2. ANALISI DELL’EFFICIENZA</a:t>
            </a:r>
            <a:endParaRPr lang="fr-FR" sz="3000" b="1" dirty="0"/>
          </a:p>
        </p:txBody>
      </p:sp>
      <p:pic>
        <p:nvPicPr>
          <p:cNvPr id="10" name="Picture 2" descr="Immagine correla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4384" y="1412776"/>
            <a:ext cx="2506662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tangolo 19"/>
          <p:cNvSpPr>
            <a:spLocks noChangeArrowheads="1"/>
          </p:cNvSpPr>
          <p:nvPr/>
        </p:nvSpPr>
        <p:spPr bwMode="auto">
          <a:xfrm>
            <a:off x="179834" y="1557239"/>
            <a:ext cx="2952750" cy="378565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sz="1600" b="1" dirty="0">
                <a:solidFill>
                  <a:srgbClr val="006600"/>
                </a:solidFill>
                <a:latin typeface="+mj-lt"/>
              </a:rPr>
              <a:t>NURRA:</a:t>
            </a:r>
          </a:p>
          <a:p>
            <a:pPr algn="just"/>
            <a:endParaRPr lang="en-US" sz="1600" b="1" dirty="0">
              <a:latin typeface="+mj-lt"/>
            </a:endParaRPr>
          </a:p>
          <a:p>
            <a:pPr algn="just"/>
            <a:r>
              <a:rPr lang="en-US" sz="1600" b="1" dirty="0">
                <a:latin typeface="+mj-lt"/>
              </a:rPr>
              <a:t>17 </a:t>
            </a:r>
            <a:r>
              <a:rPr lang="en-US" sz="1600" b="1" dirty="0" err="1" smtClean="0">
                <a:latin typeface="+mj-lt"/>
              </a:rPr>
              <a:t>osservazioni</a:t>
            </a:r>
            <a:endParaRPr lang="en-US" sz="1600" b="1" dirty="0">
              <a:latin typeface="+mj-lt"/>
            </a:endParaRPr>
          </a:p>
          <a:p>
            <a:pPr algn="just"/>
            <a:endParaRPr lang="en-US" sz="1600" b="1" dirty="0">
              <a:latin typeface="+mj-lt"/>
            </a:endParaRPr>
          </a:p>
          <a:p>
            <a:pPr algn="just"/>
            <a:r>
              <a:rPr lang="en-US" sz="1600" b="1" dirty="0" err="1" smtClean="0">
                <a:solidFill>
                  <a:srgbClr val="C00000"/>
                </a:solidFill>
                <a:latin typeface="+mj-lt"/>
              </a:rPr>
              <a:t>Agricoltura</a:t>
            </a:r>
            <a:r>
              <a:rPr lang="en-US" sz="1600" b="1" dirty="0" smtClean="0">
                <a:latin typeface="+mj-lt"/>
              </a:rPr>
              <a:t>: </a:t>
            </a:r>
            <a:r>
              <a:rPr lang="en-US" sz="1600" b="1" dirty="0" err="1" smtClean="0">
                <a:latin typeface="+mj-lt"/>
              </a:rPr>
              <a:t>seminativi</a:t>
            </a:r>
            <a:r>
              <a:rPr lang="en-US" sz="1600" b="1" dirty="0" smtClean="0">
                <a:latin typeface="+mj-lt"/>
              </a:rPr>
              <a:t>, </a:t>
            </a:r>
            <a:r>
              <a:rPr lang="en-US" sz="1600" b="1" dirty="0" err="1" smtClean="0">
                <a:latin typeface="+mj-lt"/>
              </a:rPr>
              <a:t>orticoltura</a:t>
            </a:r>
            <a:r>
              <a:rPr lang="en-US" sz="1600" b="1" dirty="0" smtClean="0">
                <a:latin typeface="+mj-lt"/>
              </a:rPr>
              <a:t>, </a:t>
            </a:r>
            <a:r>
              <a:rPr lang="en-US" sz="1600" b="1" dirty="0" err="1" smtClean="0">
                <a:latin typeface="+mj-lt"/>
              </a:rPr>
              <a:t>arboricoltura</a:t>
            </a:r>
            <a:r>
              <a:rPr lang="en-US" sz="1600" b="1" dirty="0" smtClean="0">
                <a:latin typeface="+mj-lt"/>
              </a:rPr>
              <a:t>, </a:t>
            </a:r>
            <a:r>
              <a:rPr lang="en-US" sz="1600" b="1" dirty="0" err="1" smtClean="0">
                <a:latin typeface="+mj-lt"/>
              </a:rPr>
              <a:t>attività</a:t>
            </a:r>
            <a:r>
              <a:rPr lang="en-US" sz="1600" b="1" dirty="0" smtClean="0">
                <a:latin typeface="+mj-lt"/>
              </a:rPr>
              <a:t> di </a:t>
            </a:r>
            <a:r>
              <a:rPr lang="en-US" sz="1600" b="1" dirty="0" err="1" smtClean="0">
                <a:latin typeface="+mj-lt"/>
              </a:rPr>
              <a:t>trasformazione</a:t>
            </a:r>
            <a:r>
              <a:rPr lang="en-US" sz="1600" b="1" dirty="0" smtClean="0">
                <a:latin typeface="+mj-lt"/>
              </a:rPr>
              <a:t> e </a:t>
            </a:r>
            <a:r>
              <a:rPr lang="en-US" sz="1600" b="1" dirty="0" err="1" smtClean="0">
                <a:latin typeface="+mj-lt"/>
              </a:rPr>
              <a:t>allevamenti</a:t>
            </a:r>
            <a:endParaRPr lang="en-US" sz="1600" b="1" dirty="0" smtClean="0">
              <a:latin typeface="+mj-lt"/>
            </a:endParaRPr>
          </a:p>
          <a:p>
            <a:pPr algn="just"/>
            <a:endParaRPr lang="en-US" sz="1600" b="1" dirty="0">
              <a:latin typeface="+mj-lt"/>
            </a:endParaRPr>
          </a:p>
          <a:p>
            <a:pPr algn="just"/>
            <a:r>
              <a:rPr lang="en-GB" sz="1600" b="1" dirty="0" err="1" smtClean="0">
                <a:solidFill>
                  <a:srgbClr val="C00000"/>
                </a:solidFill>
                <a:latin typeface="+mj-lt"/>
              </a:rPr>
              <a:t>Turismo</a:t>
            </a:r>
            <a:r>
              <a:rPr lang="en-GB" sz="1600" b="1" dirty="0" smtClean="0">
                <a:latin typeface="+mj-lt"/>
              </a:rPr>
              <a:t>: </a:t>
            </a:r>
            <a:r>
              <a:rPr lang="en-GB" sz="1600" b="1" dirty="0" err="1" smtClean="0">
                <a:latin typeface="+mj-lt"/>
              </a:rPr>
              <a:t>dagli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anni</a:t>
            </a:r>
            <a:r>
              <a:rPr lang="en-GB" sz="1600" b="1" dirty="0" smtClean="0">
                <a:latin typeface="+mj-lt"/>
              </a:rPr>
              <a:t> ‘60 è area dove </a:t>
            </a:r>
            <a:r>
              <a:rPr lang="en-GB" sz="1600" b="1" dirty="0" err="1" smtClean="0">
                <a:latin typeface="+mj-lt"/>
              </a:rPr>
              <a:t>si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concentrano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località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turistiche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tra</a:t>
            </a:r>
            <a:r>
              <a:rPr lang="en-GB" sz="1600" b="1" dirty="0" smtClean="0">
                <a:latin typeface="+mj-lt"/>
              </a:rPr>
              <a:t> le </a:t>
            </a:r>
            <a:r>
              <a:rPr lang="en-GB" sz="1600" b="1" dirty="0" err="1" smtClean="0">
                <a:latin typeface="+mj-lt"/>
              </a:rPr>
              <a:t>più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visitate</a:t>
            </a:r>
            <a:r>
              <a:rPr lang="en-GB" sz="1600" b="1" dirty="0" smtClean="0">
                <a:latin typeface="+mj-lt"/>
              </a:rPr>
              <a:t> e note in Sardegna e dove </a:t>
            </a:r>
            <a:r>
              <a:rPr lang="en-GB" sz="1600" b="1" dirty="0" err="1" smtClean="0">
                <a:latin typeface="+mj-lt"/>
              </a:rPr>
              <a:t>l’agriturismo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si</a:t>
            </a:r>
            <a:r>
              <a:rPr lang="en-GB" sz="1600" b="1" dirty="0" smtClean="0">
                <a:latin typeface="+mj-lt"/>
              </a:rPr>
              <a:t> è </a:t>
            </a:r>
            <a:r>
              <a:rPr lang="en-GB" sz="1600" b="1" dirty="0" err="1" smtClean="0">
                <a:latin typeface="+mj-lt"/>
              </a:rPr>
              <a:t>sviluppato</a:t>
            </a:r>
            <a:r>
              <a:rPr lang="en-GB" sz="1600" b="1" dirty="0" smtClean="0">
                <a:latin typeface="+mj-lt"/>
              </a:rPr>
              <a:t> e </a:t>
            </a:r>
            <a:r>
              <a:rPr lang="en-GB" sz="1600" b="1" dirty="0" err="1" smtClean="0">
                <a:latin typeface="+mj-lt"/>
              </a:rPr>
              <a:t>radicato</a:t>
            </a:r>
            <a:endParaRPr lang="en-GB" sz="1600" b="1" dirty="0">
              <a:latin typeface="+mj-lt"/>
            </a:endParaRPr>
          </a:p>
        </p:txBody>
      </p:sp>
      <p:cxnSp>
        <p:nvCxnSpPr>
          <p:cNvPr id="12" name="Connettore 2 11"/>
          <p:cNvCxnSpPr>
            <a:cxnSpLocks noChangeShapeType="1"/>
          </p:cNvCxnSpPr>
          <p:nvPr/>
        </p:nvCxnSpPr>
        <p:spPr bwMode="auto">
          <a:xfrm>
            <a:off x="3204021" y="2636739"/>
            <a:ext cx="64770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6" name="Rettangolo 19"/>
          <p:cNvSpPr>
            <a:spLocks noChangeArrowheads="1"/>
          </p:cNvSpPr>
          <p:nvPr/>
        </p:nvSpPr>
        <p:spPr bwMode="auto">
          <a:xfrm>
            <a:off x="6085334" y="2355751"/>
            <a:ext cx="2951162" cy="280076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sz="1600" b="1" dirty="0">
                <a:solidFill>
                  <a:srgbClr val="006600"/>
                </a:solidFill>
                <a:latin typeface="+mj-lt"/>
              </a:rPr>
              <a:t>MONTIFERRU:</a:t>
            </a:r>
          </a:p>
          <a:p>
            <a:pPr algn="just"/>
            <a:endParaRPr lang="en-US" sz="1600" b="1" dirty="0">
              <a:latin typeface="+mj-lt"/>
            </a:endParaRPr>
          </a:p>
          <a:p>
            <a:pPr algn="just"/>
            <a:r>
              <a:rPr lang="en-US" sz="1600" b="1" dirty="0">
                <a:latin typeface="+mj-lt"/>
              </a:rPr>
              <a:t>20 </a:t>
            </a:r>
            <a:r>
              <a:rPr lang="en-US" sz="1600" b="1" dirty="0" err="1" smtClean="0">
                <a:latin typeface="+mj-lt"/>
              </a:rPr>
              <a:t>osservazioni</a:t>
            </a:r>
            <a:endParaRPr lang="en-US" sz="1600" b="1" dirty="0">
              <a:latin typeface="+mj-lt"/>
            </a:endParaRPr>
          </a:p>
          <a:p>
            <a:pPr algn="just"/>
            <a:endParaRPr lang="en-US" sz="1600" b="1" dirty="0">
              <a:latin typeface="+mj-lt"/>
            </a:endParaRPr>
          </a:p>
          <a:p>
            <a:pPr algn="just"/>
            <a:r>
              <a:rPr lang="en-US" sz="1600" b="1" dirty="0" err="1" smtClean="0">
                <a:solidFill>
                  <a:srgbClr val="C00000"/>
                </a:solidFill>
                <a:latin typeface="+mj-lt"/>
              </a:rPr>
              <a:t>Agricoltura</a:t>
            </a:r>
            <a:r>
              <a:rPr lang="en-US" sz="1600" b="1" dirty="0" smtClean="0">
                <a:latin typeface="+mj-lt"/>
              </a:rPr>
              <a:t>: </a:t>
            </a:r>
            <a:r>
              <a:rPr lang="en-US" sz="1600" b="1" dirty="0" err="1" smtClean="0">
                <a:latin typeface="+mj-lt"/>
              </a:rPr>
              <a:t>allevamento</a:t>
            </a:r>
            <a:r>
              <a:rPr lang="en-US" sz="1600" b="1" dirty="0" smtClean="0">
                <a:latin typeface="+mj-lt"/>
              </a:rPr>
              <a:t> </a:t>
            </a:r>
            <a:r>
              <a:rPr lang="en-US" sz="1600" b="1" dirty="0" err="1" smtClean="0">
                <a:latin typeface="+mj-lt"/>
              </a:rPr>
              <a:t>ovino</a:t>
            </a:r>
            <a:r>
              <a:rPr lang="en-US" sz="1600" b="1" dirty="0" smtClean="0">
                <a:latin typeface="+mj-lt"/>
              </a:rPr>
              <a:t>, </a:t>
            </a:r>
            <a:r>
              <a:rPr lang="en-US" sz="1600" b="1" dirty="0" err="1" smtClean="0">
                <a:latin typeface="+mj-lt"/>
              </a:rPr>
              <a:t>viticoltura</a:t>
            </a:r>
            <a:r>
              <a:rPr lang="en-US" sz="1600" b="1" dirty="0" smtClean="0">
                <a:latin typeface="+mj-lt"/>
              </a:rPr>
              <a:t> e </a:t>
            </a:r>
            <a:r>
              <a:rPr lang="en-US" sz="1600" b="1" dirty="0" err="1" smtClean="0">
                <a:latin typeface="+mj-lt"/>
              </a:rPr>
              <a:t>seminativi</a:t>
            </a:r>
            <a:endParaRPr lang="en-US" sz="1600" b="1" dirty="0">
              <a:latin typeface="+mj-lt"/>
            </a:endParaRPr>
          </a:p>
          <a:p>
            <a:pPr algn="just"/>
            <a:endParaRPr lang="en-US" sz="1600" b="1" dirty="0">
              <a:latin typeface="+mj-lt"/>
            </a:endParaRPr>
          </a:p>
          <a:p>
            <a:pPr algn="just"/>
            <a:r>
              <a:rPr lang="en-GB" sz="1600" b="1" dirty="0" err="1" smtClean="0">
                <a:solidFill>
                  <a:srgbClr val="C00000"/>
                </a:solidFill>
                <a:latin typeface="+mj-lt"/>
              </a:rPr>
              <a:t>Turismo</a:t>
            </a:r>
            <a:r>
              <a:rPr lang="en-GB" sz="1600" b="1" dirty="0" smtClean="0">
                <a:latin typeface="+mj-lt"/>
              </a:rPr>
              <a:t>: solo </a:t>
            </a:r>
            <a:r>
              <a:rPr lang="en-GB" sz="1600" b="1" dirty="0" err="1" smtClean="0">
                <a:latin typeface="+mj-lt"/>
              </a:rPr>
              <a:t>negli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ultimi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decenni</a:t>
            </a:r>
            <a:r>
              <a:rPr lang="en-GB" sz="1600" b="1" dirty="0" smtClean="0">
                <a:latin typeface="+mj-lt"/>
              </a:rPr>
              <a:t>, la </a:t>
            </a:r>
            <a:r>
              <a:rPr lang="en-GB" sz="1600" b="1" dirty="0" err="1" smtClean="0">
                <a:latin typeface="+mj-lt"/>
              </a:rPr>
              <a:t>regione</a:t>
            </a:r>
            <a:r>
              <a:rPr lang="en-GB" sz="1600" b="1" dirty="0" smtClean="0">
                <a:latin typeface="+mj-lt"/>
              </a:rPr>
              <a:t> ha </a:t>
            </a:r>
            <a:r>
              <a:rPr lang="en-GB" sz="1600" b="1" dirty="0" err="1" smtClean="0">
                <a:latin typeface="+mj-lt"/>
              </a:rPr>
              <a:t>sviluppato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una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suscettività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turistica</a:t>
            </a:r>
            <a:endParaRPr lang="en-GB" sz="1600" b="1" dirty="0">
              <a:latin typeface="+mj-lt"/>
            </a:endParaRPr>
          </a:p>
        </p:txBody>
      </p:sp>
      <p:cxnSp>
        <p:nvCxnSpPr>
          <p:cNvPr id="17" name="Connettore 2 17"/>
          <p:cNvCxnSpPr>
            <a:cxnSpLocks noChangeShapeType="1"/>
          </p:cNvCxnSpPr>
          <p:nvPr/>
        </p:nvCxnSpPr>
        <p:spPr bwMode="auto">
          <a:xfrm flipH="1">
            <a:off x="4285109" y="3141023"/>
            <a:ext cx="172720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="" xmlns:p14="http://schemas.microsoft.com/office/powerpoint/2010/main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2. ANALISI DELL’EFFICIENZA</a:t>
            </a:r>
            <a:endParaRPr lang="fr-FR" sz="3000" b="1" dirty="0"/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87624583"/>
              </p:ext>
            </p:extLst>
          </p:nvPr>
        </p:nvGraphicFramePr>
        <p:xfrm>
          <a:off x="395288" y="1858819"/>
          <a:ext cx="8281169" cy="2658956"/>
        </p:xfrm>
        <a:graphic>
          <a:graphicData uri="http://schemas.openxmlformats.org/drawingml/2006/table">
            <a:tbl>
              <a:tblPr/>
              <a:tblGrid>
                <a:gridCol w="26645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712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823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823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8067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047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Output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Observed value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Specific </a:t>
                      </a:r>
                      <a:endParaRPr lang="en-GB" sz="1400" b="1" dirty="0" smtClean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TE </a:t>
                      </a: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(VRS)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Optimal </a:t>
                      </a:r>
                      <a:endParaRPr lang="en-GB" sz="1400" b="1" dirty="0" smtClean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value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Increase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47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7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Farming production     (EUR’000)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52.8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0.851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62.0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6600"/>
                          </a:solidFill>
                          <a:latin typeface="+mn-lt"/>
                          <a:ea typeface="Calibri"/>
                          <a:cs typeface="Times New Roman"/>
                        </a:rPr>
                        <a:t>+ 9.2</a:t>
                      </a:r>
                      <a:endParaRPr lang="it-IT" sz="1400" b="1" dirty="0">
                        <a:solidFill>
                          <a:srgbClr val="0066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7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Recreational services   (EUR’000)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134.5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0.712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188.8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6600"/>
                          </a:solidFill>
                          <a:latin typeface="+mn-lt"/>
                          <a:ea typeface="Calibri"/>
                          <a:cs typeface="Times New Roman"/>
                        </a:rPr>
                        <a:t>+ 54.3</a:t>
                      </a:r>
                      <a:endParaRPr lang="it-IT" sz="1400" b="1" dirty="0">
                        <a:solidFill>
                          <a:srgbClr val="0066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7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3</a:t>
            </a:r>
            <a:r>
              <a:rPr lang="fr-FR" sz="3000" b="1" dirty="0" smtClean="0"/>
              <a:t>. CATENA DEL VALORE</a:t>
            </a:r>
            <a:endParaRPr lang="fr-FR" sz="3000" b="1" dirty="0"/>
          </a:p>
        </p:txBody>
      </p:sp>
      <p:sp>
        <p:nvSpPr>
          <p:cNvPr id="23" name="TextBox 6"/>
          <p:cNvSpPr txBox="1"/>
          <p:nvPr/>
        </p:nvSpPr>
        <p:spPr>
          <a:xfrm>
            <a:off x="223310" y="1906925"/>
            <a:ext cx="2404479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8,00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160862" y="1052736"/>
            <a:ext cx="3048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en-US" sz="2000" b="1" dirty="0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VINO </a:t>
            </a:r>
            <a:r>
              <a:rPr lang="en-US" sz="2000" b="1" dirty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1 (€</a:t>
            </a:r>
            <a:r>
              <a:rPr lang="en-US" sz="2000" b="1" dirty="0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2000" b="1" dirty="0" err="1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bottiglia</a:t>
            </a:r>
            <a:r>
              <a:rPr lang="en-US" sz="2000" b="1" dirty="0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en-US" sz="2000" b="1" dirty="0">
              <a:solidFill>
                <a:srgbClr val="C00000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TextBox 6"/>
          <p:cNvSpPr txBox="1"/>
          <p:nvPr/>
        </p:nvSpPr>
        <p:spPr>
          <a:xfrm>
            <a:off x="2627784" y="4633206"/>
            <a:ext cx="4464496" cy="369332"/>
          </a:xfrm>
          <a:prstGeom prst="rect">
            <a:avLst/>
          </a:prstGeom>
          <a:solidFill>
            <a:srgbClr val="A9CE82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17,00 €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227856" y="2297709"/>
            <a:ext cx="326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Al </a:t>
            </a:r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cancello</a:t>
            </a:r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aziendale</a:t>
            </a:r>
            <a:endParaRPr lang="en-US" sz="20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1691680" y="3728576"/>
            <a:ext cx="3048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Dettaglio</a:t>
            </a:r>
            <a:endParaRPr lang="en-US" sz="20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TextBox 6"/>
          <p:cNvSpPr txBox="1"/>
          <p:nvPr/>
        </p:nvSpPr>
        <p:spPr>
          <a:xfrm>
            <a:off x="6986294" y="1898466"/>
            <a:ext cx="1690162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8,00 €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2915816" y="5117122"/>
            <a:ext cx="40808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agriturismo</a:t>
            </a:r>
            <a:endParaRPr lang="en-US" sz="2000" b="1" dirty="0" smtClean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/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(o </a:t>
            </a:r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ristorante</a:t>
            </a:r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  <a:endParaRPr lang="en-US" sz="20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TextBox 6"/>
          <p:cNvSpPr txBox="1"/>
          <p:nvPr/>
        </p:nvSpPr>
        <p:spPr>
          <a:xfrm>
            <a:off x="7786586" y="4624722"/>
            <a:ext cx="110589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25,00 €</a:t>
            </a:r>
          </a:p>
        </p:txBody>
      </p:sp>
      <p:sp>
        <p:nvSpPr>
          <p:cNvPr id="31" name="TextBox 6"/>
          <p:cNvSpPr txBox="1"/>
          <p:nvPr/>
        </p:nvSpPr>
        <p:spPr>
          <a:xfrm>
            <a:off x="223305" y="4633209"/>
            <a:ext cx="2404479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8,00 €</a:t>
            </a:r>
          </a:p>
        </p:txBody>
      </p:sp>
      <p:sp>
        <p:nvSpPr>
          <p:cNvPr id="32" name="TextBox 6"/>
          <p:cNvSpPr txBox="1"/>
          <p:nvPr/>
        </p:nvSpPr>
        <p:spPr>
          <a:xfrm>
            <a:off x="240238" y="3244705"/>
            <a:ext cx="2404479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8,00 €</a:t>
            </a:r>
          </a:p>
        </p:txBody>
      </p:sp>
      <p:sp>
        <p:nvSpPr>
          <p:cNvPr id="33" name="TextBox 6"/>
          <p:cNvSpPr txBox="1"/>
          <p:nvPr/>
        </p:nvSpPr>
        <p:spPr>
          <a:xfrm>
            <a:off x="2627784" y="3244719"/>
            <a:ext cx="1296144" cy="369332"/>
          </a:xfrm>
          <a:prstGeom prst="rect">
            <a:avLst/>
          </a:prstGeom>
          <a:solidFill>
            <a:srgbClr val="C9401B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4,00 €</a:t>
            </a:r>
          </a:p>
        </p:txBody>
      </p:sp>
      <p:sp>
        <p:nvSpPr>
          <p:cNvPr id="34" name="TextBox 6"/>
          <p:cNvSpPr txBox="1"/>
          <p:nvPr/>
        </p:nvSpPr>
        <p:spPr>
          <a:xfrm>
            <a:off x="6262586" y="3140968"/>
            <a:ext cx="262989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12,00 €	</a:t>
            </a:r>
            <a:endParaRPr lang="en-US" b="1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TextBox 6"/>
          <p:cNvSpPr txBox="1"/>
          <p:nvPr/>
        </p:nvSpPr>
        <p:spPr>
          <a:xfrm>
            <a:off x="7956376" y="3532044"/>
            <a:ext cx="792088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+ 50%</a:t>
            </a:r>
          </a:p>
        </p:txBody>
      </p:sp>
      <p:sp>
        <p:nvSpPr>
          <p:cNvPr id="36" name="TextBox 6"/>
          <p:cNvSpPr txBox="1"/>
          <p:nvPr/>
        </p:nvSpPr>
        <p:spPr>
          <a:xfrm>
            <a:off x="7930602" y="5013176"/>
            <a:ext cx="110589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+300%</a:t>
            </a:r>
          </a:p>
        </p:txBody>
      </p:sp>
      <p:sp>
        <p:nvSpPr>
          <p:cNvPr id="37" name="Freccia in giù 36"/>
          <p:cNvSpPr/>
          <p:nvPr/>
        </p:nvSpPr>
        <p:spPr>
          <a:xfrm>
            <a:off x="8100392" y="2348880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Freccia in giù 37"/>
          <p:cNvSpPr/>
          <p:nvPr/>
        </p:nvSpPr>
        <p:spPr>
          <a:xfrm>
            <a:off x="8100392" y="4005064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3</a:t>
            </a:r>
            <a:r>
              <a:rPr lang="fr-FR" sz="3000" b="1" dirty="0" smtClean="0"/>
              <a:t>. CATENA DEL VALORE</a:t>
            </a:r>
            <a:endParaRPr lang="fr-FR" sz="3000" b="1" dirty="0"/>
          </a:p>
        </p:txBody>
      </p:sp>
      <p:sp>
        <p:nvSpPr>
          <p:cNvPr id="23" name="TextBox 6"/>
          <p:cNvSpPr txBox="1"/>
          <p:nvPr/>
        </p:nvSpPr>
        <p:spPr>
          <a:xfrm>
            <a:off x="223310" y="1906925"/>
            <a:ext cx="2404479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22,00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160862" y="1052736"/>
            <a:ext cx="3048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en-US" sz="2000" b="1" dirty="0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VINO </a:t>
            </a:r>
            <a:r>
              <a:rPr lang="en-US" sz="2000" b="1" dirty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US" sz="2000" b="1" dirty="0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(€</a:t>
            </a:r>
            <a:r>
              <a:rPr lang="en-US" sz="2000" b="1" dirty="0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2000" b="1" dirty="0" err="1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bottiglia</a:t>
            </a:r>
            <a:r>
              <a:rPr lang="en-US" sz="2000" b="1" dirty="0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en-US" sz="2000" b="1" dirty="0">
              <a:solidFill>
                <a:srgbClr val="C00000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TextBox 6"/>
          <p:cNvSpPr txBox="1"/>
          <p:nvPr/>
        </p:nvSpPr>
        <p:spPr>
          <a:xfrm>
            <a:off x="2627784" y="4633206"/>
            <a:ext cx="4464496" cy="369332"/>
          </a:xfrm>
          <a:prstGeom prst="rect">
            <a:avLst/>
          </a:prstGeom>
          <a:solidFill>
            <a:srgbClr val="A9CE82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28</a:t>
            </a:r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227856" y="2297709"/>
            <a:ext cx="326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Al </a:t>
            </a:r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cancello</a:t>
            </a:r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aziendale</a:t>
            </a:r>
            <a:endParaRPr lang="en-US" sz="20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1691680" y="3728576"/>
            <a:ext cx="3048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Dettaglio</a:t>
            </a:r>
            <a:endParaRPr lang="en-US" sz="20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TextBox 6"/>
          <p:cNvSpPr txBox="1"/>
          <p:nvPr/>
        </p:nvSpPr>
        <p:spPr>
          <a:xfrm>
            <a:off x="6986294" y="1898466"/>
            <a:ext cx="1690162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22</a:t>
            </a:r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2915816" y="5117122"/>
            <a:ext cx="40808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agriturismo</a:t>
            </a:r>
            <a:endParaRPr lang="en-US" sz="2000" b="1" dirty="0" smtClean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/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(o </a:t>
            </a:r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ristorante</a:t>
            </a:r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  <a:endParaRPr lang="en-US" sz="20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TextBox 6"/>
          <p:cNvSpPr txBox="1"/>
          <p:nvPr/>
        </p:nvSpPr>
        <p:spPr>
          <a:xfrm>
            <a:off x="7786586" y="4624722"/>
            <a:ext cx="110589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50,00 </a:t>
            </a:r>
            <a:r>
              <a:rPr lang="en-US" b="1" dirty="0">
                <a:solidFill>
                  <a:srgbClr val="0066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31" name="TextBox 6"/>
          <p:cNvSpPr txBox="1"/>
          <p:nvPr/>
        </p:nvSpPr>
        <p:spPr>
          <a:xfrm>
            <a:off x="223305" y="4633209"/>
            <a:ext cx="2404479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22,00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32" name="TextBox 6"/>
          <p:cNvSpPr txBox="1"/>
          <p:nvPr/>
        </p:nvSpPr>
        <p:spPr>
          <a:xfrm>
            <a:off x="240238" y="3244705"/>
            <a:ext cx="2404479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22,00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33" name="TextBox 6"/>
          <p:cNvSpPr txBox="1"/>
          <p:nvPr/>
        </p:nvSpPr>
        <p:spPr>
          <a:xfrm>
            <a:off x="2627784" y="3244719"/>
            <a:ext cx="1296144" cy="369332"/>
          </a:xfrm>
          <a:prstGeom prst="rect">
            <a:avLst/>
          </a:prstGeom>
          <a:solidFill>
            <a:srgbClr val="C9401B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10,00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34" name="TextBox 6"/>
          <p:cNvSpPr txBox="1"/>
          <p:nvPr/>
        </p:nvSpPr>
        <p:spPr>
          <a:xfrm>
            <a:off x="6262586" y="3140968"/>
            <a:ext cx="262989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C000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32,00 </a:t>
            </a:r>
            <a:r>
              <a:rPr lang="en-US" b="1" dirty="0">
                <a:solidFill>
                  <a:srgbClr val="C000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	</a:t>
            </a:r>
            <a:endParaRPr lang="en-US" b="1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TextBox 6"/>
          <p:cNvSpPr txBox="1"/>
          <p:nvPr/>
        </p:nvSpPr>
        <p:spPr>
          <a:xfrm>
            <a:off x="7956376" y="3532044"/>
            <a:ext cx="792088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+ </a:t>
            </a:r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45%</a:t>
            </a:r>
            <a:endParaRPr lang="en-US" b="1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TextBox 6"/>
          <p:cNvSpPr txBox="1"/>
          <p:nvPr/>
        </p:nvSpPr>
        <p:spPr>
          <a:xfrm>
            <a:off x="7930602" y="5013176"/>
            <a:ext cx="110589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+130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%</a:t>
            </a:r>
          </a:p>
        </p:txBody>
      </p:sp>
      <p:sp>
        <p:nvSpPr>
          <p:cNvPr id="21" name="Freccia in giù 20"/>
          <p:cNvSpPr/>
          <p:nvPr/>
        </p:nvSpPr>
        <p:spPr>
          <a:xfrm>
            <a:off x="8100392" y="2348880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in giù 21"/>
          <p:cNvSpPr/>
          <p:nvPr/>
        </p:nvSpPr>
        <p:spPr>
          <a:xfrm>
            <a:off x="8100392" y="4005064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3</a:t>
            </a:r>
            <a:r>
              <a:rPr lang="fr-FR" sz="3000" b="1" dirty="0" smtClean="0"/>
              <a:t>. CATENA DEL VALORE</a:t>
            </a:r>
            <a:endParaRPr lang="fr-FR" sz="3000" b="1" dirty="0"/>
          </a:p>
        </p:txBody>
      </p:sp>
      <p:sp>
        <p:nvSpPr>
          <p:cNvPr id="23" name="TextBox 6"/>
          <p:cNvSpPr txBox="1"/>
          <p:nvPr/>
        </p:nvSpPr>
        <p:spPr>
          <a:xfrm>
            <a:off x="223310" y="1906925"/>
            <a:ext cx="2404479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29,00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160862" y="1052736"/>
            <a:ext cx="3048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en-US" sz="2000" b="1" dirty="0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VINO 3 </a:t>
            </a:r>
            <a:r>
              <a:rPr lang="en-US" sz="2000" b="1" dirty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(€</a:t>
            </a:r>
            <a:r>
              <a:rPr lang="en-US" sz="2000" b="1" dirty="0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2000" b="1" dirty="0" err="1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bottiglia</a:t>
            </a:r>
            <a:r>
              <a:rPr lang="en-US" sz="2000" b="1" dirty="0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en-US" sz="2000" b="1" dirty="0">
              <a:solidFill>
                <a:srgbClr val="C00000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TextBox 6"/>
          <p:cNvSpPr txBox="1"/>
          <p:nvPr/>
        </p:nvSpPr>
        <p:spPr>
          <a:xfrm>
            <a:off x="2627784" y="4633206"/>
            <a:ext cx="4464496" cy="369332"/>
          </a:xfrm>
          <a:prstGeom prst="rect">
            <a:avLst/>
          </a:prstGeom>
          <a:solidFill>
            <a:srgbClr val="A9CE82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51,00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227856" y="2297709"/>
            <a:ext cx="326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Al </a:t>
            </a:r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cancello</a:t>
            </a:r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aziendale</a:t>
            </a:r>
            <a:endParaRPr lang="en-US" sz="20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1691680" y="3728576"/>
            <a:ext cx="3048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Dettaglio</a:t>
            </a:r>
            <a:endParaRPr lang="en-US" sz="20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TextBox 6"/>
          <p:cNvSpPr txBox="1"/>
          <p:nvPr/>
        </p:nvSpPr>
        <p:spPr>
          <a:xfrm>
            <a:off x="6986294" y="1898466"/>
            <a:ext cx="1690162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29</a:t>
            </a:r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2915816" y="5117122"/>
            <a:ext cx="40808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agriturismo</a:t>
            </a:r>
            <a:endParaRPr lang="en-US" sz="2000" b="1" dirty="0" smtClean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/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(o </a:t>
            </a:r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ristorante</a:t>
            </a:r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  <a:endParaRPr lang="en-US" sz="20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TextBox 6"/>
          <p:cNvSpPr txBox="1"/>
          <p:nvPr/>
        </p:nvSpPr>
        <p:spPr>
          <a:xfrm>
            <a:off x="7786586" y="4624722"/>
            <a:ext cx="110589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r>
              <a:rPr lang="en-US" b="1" dirty="0" smtClean="0">
                <a:solidFill>
                  <a:srgbClr val="0066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0,00 </a:t>
            </a:r>
            <a:r>
              <a:rPr lang="en-US" b="1" dirty="0">
                <a:solidFill>
                  <a:srgbClr val="0066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31" name="TextBox 6"/>
          <p:cNvSpPr txBox="1"/>
          <p:nvPr/>
        </p:nvSpPr>
        <p:spPr>
          <a:xfrm>
            <a:off x="223305" y="4633209"/>
            <a:ext cx="2404479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29,00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32" name="TextBox 6"/>
          <p:cNvSpPr txBox="1"/>
          <p:nvPr/>
        </p:nvSpPr>
        <p:spPr>
          <a:xfrm>
            <a:off x="240238" y="3244705"/>
            <a:ext cx="2404479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29,00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33" name="TextBox 6"/>
          <p:cNvSpPr txBox="1"/>
          <p:nvPr/>
        </p:nvSpPr>
        <p:spPr>
          <a:xfrm>
            <a:off x="2627784" y="3244719"/>
            <a:ext cx="1296144" cy="369332"/>
          </a:xfrm>
          <a:prstGeom prst="rect">
            <a:avLst/>
          </a:prstGeom>
          <a:solidFill>
            <a:srgbClr val="C9401B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11,00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34" name="TextBox 6"/>
          <p:cNvSpPr txBox="1"/>
          <p:nvPr/>
        </p:nvSpPr>
        <p:spPr>
          <a:xfrm>
            <a:off x="6262586" y="3140968"/>
            <a:ext cx="262989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C000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40</a:t>
            </a:r>
            <a:r>
              <a:rPr lang="en-US" b="1" dirty="0" smtClean="0">
                <a:solidFill>
                  <a:srgbClr val="C000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,00 </a:t>
            </a:r>
            <a:r>
              <a:rPr lang="en-US" b="1" dirty="0">
                <a:solidFill>
                  <a:srgbClr val="C000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	</a:t>
            </a:r>
            <a:endParaRPr lang="en-US" b="1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TextBox 6"/>
          <p:cNvSpPr txBox="1"/>
          <p:nvPr/>
        </p:nvSpPr>
        <p:spPr>
          <a:xfrm>
            <a:off x="7956376" y="3532044"/>
            <a:ext cx="792088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+ </a:t>
            </a:r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38</a:t>
            </a:r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%</a:t>
            </a:r>
            <a:endParaRPr lang="en-US" b="1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TextBox 6"/>
          <p:cNvSpPr txBox="1"/>
          <p:nvPr/>
        </p:nvSpPr>
        <p:spPr>
          <a:xfrm>
            <a:off x="7930602" y="5013176"/>
            <a:ext cx="110589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+175%</a:t>
            </a:r>
            <a:endParaRPr lang="en-US" b="1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Freccia in giù 20"/>
          <p:cNvSpPr/>
          <p:nvPr/>
        </p:nvSpPr>
        <p:spPr>
          <a:xfrm>
            <a:off x="8100392" y="2348880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in giù 21"/>
          <p:cNvSpPr/>
          <p:nvPr/>
        </p:nvSpPr>
        <p:spPr>
          <a:xfrm>
            <a:off x="8100392" y="4005064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3</a:t>
            </a:r>
            <a:r>
              <a:rPr lang="fr-FR" sz="3000" b="1" dirty="0" smtClean="0"/>
              <a:t>. CATENA DEL VALORE</a:t>
            </a:r>
            <a:endParaRPr lang="fr-FR" sz="3000" b="1" dirty="0"/>
          </a:p>
        </p:txBody>
      </p:sp>
      <p:sp>
        <p:nvSpPr>
          <p:cNvPr id="23" name="TextBox 6"/>
          <p:cNvSpPr txBox="1"/>
          <p:nvPr/>
        </p:nvSpPr>
        <p:spPr>
          <a:xfrm>
            <a:off x="223310" y="1906925"/>
            <a:ext cx="2404479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160862" y="1052736"/>
            <a:ext cx="50592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000" b="1" dirty="0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ORTAGGI SOTTOLIO</a:t>
            </a:r>
            <a:r>
              <a:rPr lang="en-US" sz="2000" b="1" dirty="0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en-US" sz="2000" b="1" dirty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  <a:r>
              <a:rPr lang="en-US" sz="2000" b="1" dirty="0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2000" b="1" dirty="0" err="1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confezione</a:t>
            </a:r>
            <a:r>
              <a:rPr lang="en-US" sz="2000" b="1" dirty="0" smtClean="0">
                <a:solidFill>
                  <a:srgbClr val="C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en-US" sz="2000" b="1" dirty="0">
              <a:solidFill>
                <a:srgbClr val="C00000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TextBox 6"/>
          <p:cNvSpPr txBox="1"/>
          <p:nvPr/>
        </p:nvSpPr>
        <p:spPr>
          <a:xfrm>
            <a:off x="2627784" y="4633206"/>
            <a:ext cx="4464496" cy="369332"/>
          </a:xfrm>
          <a:prstGeom prst="rect">
            <a:avLst/>
          </a:prstGeom>
          <a:solidFill>
            <a:srgbClr val="A9CE82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1,00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227856" y="2297709"/>
            <a:ext cx="326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Al </a:t>
            </a:r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cancello</a:t>
            </a:r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aziendale</a:t>
            </a:r>
            <a:endParaRPr lang="en-US" sz="20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1691680" y="3728576"/>
            <a:ext cx="3048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Dettaglio</a:t>
            </a:r>
            <a:endParaRPr lang="en-US" sz="20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TextBox 6"/>
          <p:cNvSpPr txBox="1"/>
          <p:nvPr/>
        </p:nvSpPr>
        <p:spPr>
          <a:xfrm>
            <a:off x="6986294" y="1898466"/>
            <a:ext cx="1690162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2915816" y="5117122"/>
            <a:ext cx="40808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agriturismo</a:t>
            </a:r>
            <a:endParaRPr lang="en-US" sz="2000" b="1" dirty="0" smtClean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/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(o </a:t>
            </a:r>
            <a:r>
              <a:rPr lang="en-US" sz="2000" b="1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ristorante</a:t>
            </a:r>
            <a:r>
              <a:rPr lang="en-US" sz="2000" b="1" dirty="0" smtClean="0"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  <a:endParaRPr lang="en-US" sz="20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TextBox 6"/>
          <p:cNvSpPr txBox="1"/>
          <p:nvPr/>
        </p:nvSpPr>
        <p:spPr>
          <a:xfrm>
            <a:off x="7786586" y="4624722"/>
            <a:ext cx="110589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17,00 </a:t>
            </a:r>
            <a:r>
              <a:rPr lang="en-US" b="1" dirty="0">
                <a:solidFill>
                  <a:srgbClr val="0066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31" name="TextBox 6"/>
          <p:cNvSpPr txBox="1"/>
          <p:nvPr/>
        </p:nvSpPr>
        <p:spPr>
          <a:xfrm>
            <a:off x="223305" y="4633209"/>
            <a:ext cx="2404479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32" name="TextBox 6"/>
          <p:cNvSpPr txBox="1"/>
          <p:nvPr/>
        </p:nvSpPr>
        <p:spPr>
          <a:xfrm>
            <a:off x="240238" y="3244705"/>
            <a:ext cx="2404479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33" name="TextBox 6"/>
          <p:cNvSpPr txBox="1"/>
          <p:nvPr/>
        </p:nvSpPr>
        <p:spPr>
          <a:xfrm>
            <a:off x="2627784" y="3244719"/>
            <a:ext cx="1296144" cy="369332"/>
          </a:xfrm>
          <a:prstGeom prst="rect">
            <a:avLst/>
          </a:prstGeom>
          <a:solidFill>
            <a:srgbClr val="C9401B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,00 </a:t>
            </a:r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34" name="TextBox 6"/>
          <p:cNvSpPr txBox="1"/>
          <p:nvPr/>
        </p:nvSpPr>
        <p:spPr>
          <a:xfrm>
            <a:off x="6262586" y="3140968"/>
            <a:ext cx="262989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C000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r>
              <a:rPr lang="en-US" b="1" dirty="0" smtClean="0">
                <a:solidFill>
                  <a:srgbClr val="C000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,00 </a:t>
            </a:r>
            <a:r>
              <a:rPr lang="en-US" b="1" dirty="0">
                <a:solidFill>
                  <a:srgbClr val="C000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€	</a:t>
            </a:r>
            <a:endParaRPr lang="en-US" b="1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TextBox 6"/>
          <p:cNvSpPr txBox="1"/>
          <p:nvPr/>
        </p:nvSpPr>
        <p:spPr>
          <a:xfrm>
            <a:off x="7956376" y="3532044"/>
            <a:ext cx="792088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+ </a:t>
            </a:r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33</a:t>
            </a:r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%</a:t>
            </a:r>
            <a:endParaRPr lang="en-US" b="1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TextBox 6"/>
          <p:cNvSpPr txBox="1"/>
          <p:nvPr/>
        </p:nvSpPr>
        <p:spPr>
          <a:xfrm>
            <a:off x="7930602" y="5013176"/>
            <a:ext cx="110589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+280%</a:t>
            </a:r>
            <a:endParaRPr lang="en-US" b="1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Freccia in giù 20"/>
          <p:cNvSpPr/>
          <p:nvPr/>
        </p:nvSpPr>
        <p:spPr>
          <a:xfrm>
            <a:off x="8100392" y="2348880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in giù 21"/>
          <p:cNvSpPr/>
          <p:nvPr/>
        </p:nvSpPr>
        <p:spPr>
          <a:xfrm>
            <a:off x="8100392" y="4005064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/>
              <a:t>OBIETTIVI PRINCIPALI</a:t>
            </a: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357158" y="1071546"/>
            <a:ext cx="8229600" cy="4159265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altLang="it-IT" sz="2000" b="1" dirty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</a:pPr>
            <a:r>
              <a:rPr lang="it-IT" altLang="it-IT" sz="2000" b="1" dirty="0" smtClean="0">
                <a:solidFill>
                  <a:srgbClr val="0070C0"/>
                </a:solidFill>
                <a:latin typeface="+mn-lt"/>
                <a:cs typeface="+mn-cs"/>
              </a:rPr>
              <a:t>Le questioni economiche:</a:t>
            </a:r>
          </a:p>
          <a:p>
            <a:pPr marL="514350" indent="-514350" algn="just">
              <a:spcAft>
                <a:spcPts val="600"/>
              </a:spcAft>
              <a:buAutoNum type="arabicPeriod"/>
            </a:pPr>
            <a:endParaRPr lang="it-IT" altLang="it-IT" sz="2000" b="1" dirty="0" smtClean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  <a:buAutoNum type="arabicPeriod"/>
            </a:pPr>
            <a:r>
              <a:rPr lang="it-IT" altLang="it-IT" sz="2000" b="1" dirty="0" smtClean="0">
                <a:latin typeface="+mn-lt"/>
                <a:cs typeface="+mn-cs"/>
              </a:rPr>
              <a:t>Valutazione della redditività aziendale sulla base delle diverse strategie di differenziazione e della tipologia di attività</a:t>
            </a:r>
          </a:p>
          <a:p>
            <a:pPr marL="514350" indent="-514350" algn="just">
              <a:spcAft>
                <a:spcPts val="600"/>
              </a:spcAft>
              <a:buAutoNum type="arabicPeriod"/>
            </a:pPr>
            <a:endParaRPr lang="it-IT" altLang="it-IT" sz="2000" b="1" dirty="0" smtClean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  <a:buAutoNum type="arabicPeriod" startAt="2"/>
            </a:pPr>
            <a:r>
              <a:rPr lang="it-IT" altLang="it-IT" sz="2000" b="1" dirty="0" smtClean="0">
                <a:latin typeface="+mn-lt"/>
                <a:cs typeface="+mn-cs"/>
              </a:rPr>
              <a:t>Valutazione (stima) dell’efficienza tecnico-economica delle imprese sulla base dell’offerta congiunta di prodotti agrari e di servizi ricreazionali</a:t>
            </a:r>
          </a:p>
          <a:p>
            <a:pPr marL="514350" indent="-514350" algn="just">
              <a:spcAft>
                <a:spcPts val="600"/>
              </a:spcAft>
              <a:buAutoNum type="arabicPeriod" startAt="2"/>
            </a:pPr>
            <a:endParaRPr lang="it-IT" altLang="it-IT" sz="2000" b="1" dirty="0" smtClean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  <a:buAutoNum type="arabicPeriod" startAt="3"/>
            </a:pPr>
            <a:r>
              <a:rPr lang="it-IT" altLang="it-IT" sz="2000" b="1" dirty="0" smtClean="0">
                <a:latin typeface="+mn-lt"/>
                <a:cs typeface="+mn-cs"/>
              </a:rPr>
              <a:t>Valutazione del valore aggiunto creato sulla base delle strategie di differenziazione e della tipologia di attività</a:t>
            </a:r>
            <a:endParaRPr kumimoji="0" lang="it-IT" altLang="it-IT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LE METODOLOGIE</a:t>
            </a:r>
            <a:endParaRPr lang="fr-FR" sz="3000" b="1" dirty="0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357158" y="1071546"/>
            <a:ext cx="8229600" cy="4159265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altLang="it-IT" sz="2000" b="1" dirty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</a:pPr>
            <a:r>
              <a:rPr lang="it-IT" altLang="it-IT" sz="2000" b="1" dirty="0" smtClean="0">
                <a:solidFill>
                  <a:srgbClr val="0070C0"/>
                </a:solidFill>
                <a:latin typeface="+mn-lt"/>
                <a:cs typeface="+mn-cs"/>
              </a:rPr>
              <a:t>Gli approcci metodologici:</a:t>
            </a:r>
          </a:p>
          <a:p>
            <a:pPr marL="514350" indent="-514350" algn="just">
              <a:spcAft>
                <a:spcPts val="600"/>
              </a:spcAft>
              <a:buAutoNum type="arabicPeriod"/>
            </a:pPr>
            <a:endParaRPr lang="it-IT" altLang="it-IT" sz="2000" b="1" dirty="0" smtClean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  <a:buAutoNum type="arabicPeriod"/>
            </a:pPr>
            <a:r>
              <a:rPr lang="it-IT" altLang="it-IT" sz="2000" b="1" dirty="0" smtClean="0">
                <a:latin typeface="+mn-lt"/>
                <a:cs typeface="+mn-cs"/>
              </a:rPr>
              <a:t>Analisi di bilancio (economico-agrario) nelle imprese considerate</a:t>
            </a:r>
          </a:p>
          <a:p>
            <a:pPr marL="514350" indent="-514350" algn="just">
              <a:spcAft>
                <a:spcPts val="600"/>
              </a:spcAft>
              <a:buAutoNum type="arabicPeriod"/>
            </a:pPr>
            <a:endParaRPr lang="it-IT" altLang="it-IT" sz="2000" b="1" dirty="0" smtClean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  <a:buAutoNum type="arabicPeriod" startAt="2"/>
            </a:pPr>
            <a:r>
              <a:rPr lang="it-IT" altLang="it-IT" sz="2000" b="1" dirty="0" smtClean="0">
                <a:latin typeface="+mn-lt"/>
                <a:cs typeface="+mn-cs"/>
              </a:rPr>
              <a:t>Applicazione della Data </a:t>
            </a:r>
            <a:r>
              <a:rPr lang="it-IT" altLang="it-IT" sz="2000" b="1" dirty="0" err="1" smtClean="0">
                <a:latin typeface="+mn-lt"/>
                <a:cs typeface="+mn-cs"/>
              </a:rPr>
              <a:t>Envelopment</a:t>
            </a:r>
            <a:r>
              <a:rPr lang="it-IT" altLang="it-IT" sz="2000" b="1" dirty="0" smtClean="0">
                <a:latin typeface="+mn-lt"/>
                <a:cs typeface="+mn-cs"/>
              </a:rPr>
              <a:t> </a:t>
            </a:r>
            <a:r>
              <a:rPr lang="it-IT" altLang="it-IT" sz="2000" b="1" dirty="0" err="1" smtClean="0">
                <a:latin typeface="+mn-lt"/>
                <a:cs typeface="+mn-cs"/>
              </a:rPr>
              <a:t>Analysis</a:t>
            </a:r>
            <a:r>
              <a:rPr lang="it-IT" altLang="it-IT" sz="2000" b="1" dirty="0" smtClean="0">
                <a:latin typeface="+mn-lt"/>
                <a:cs typeface="+mn-cs"/>
              </a:rPr>
              <a:t> (DEA) a un campione di imprese selezionate</a:t>
            </a:r>
          </a:p>
          <a:p>
            <a:pPr marL="514350" indent="-514350" algn="just">
              <a:spcAft>
                <a:spcPts val="600"/>
              </a:spcAft>
              <a:buAutoNum type="arabicPeriod" startAt="2"/>
            </a:pPr>
            <a:endParaRPr lang="it-IT" altLang="it-IT" sz="2000" b="1" dirty="0" smtClean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  <a:buAutoNum type="arabicPeriod" startAt="3"/>
            </a:pPr>
            <a:r>
              <a:rPr lang="it-IT" altLang="it-IT" sz="2000" b="1" dirty="0" smtClean="0">
                <a:latin typeface="+mn-lt"/>
                <a:cs typeface="+mn-cs"/>
              </a:rPr>
              <a:t>Analisi della catena del valore su alcuni prodotti realizzati dalle imprese</a:t>
            </a:r>
            <a:endParaRPr kumimoji="0" lang="it-IT" altLang="it-IT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1. ANALISI DI BILANCIO</a:t>
            </a:r>
            <a:endParaRPr lang="fr-FR" sz="3000" b="1" dirty="0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357158" y="1071546"/>
            <a:ext cx="8229600" cy="4159265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altLang="it-IT" sz="2000" b="1" dirty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  <a:buAutoNum type="arabicPeriod"/>
            </a:pPr>
            <a:endParaRPr lang="it-IT" altLang="it-IT" sz="2000" b="1" dirty="0" smtClean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</a:pPr>
            <a:r>
              <a:rPr lang="it-IT" altLang="it-IT" sz="2000" b="1" dirty="0" smtClean="0">
                <a:latin typeface="+mn-lt"/>
                <a:cs typeface="+mn-cs"/>
              </a:rPr>
              <a:t>Analisi di bilancio economico-agrario che tiene conto di:</a:t>
            </a:r>
          </a:p>
          <a:p>
            <a:pPr marL="514350" indent="-514350" algn="just">
              <a:spcAft>
                <a:spcPts val="600"/>
              </a:spcAft>
            </a:pPr>
            <a:endParaRPr lang="it-IT" altLang="it-IT" sz="2000" b="1" dirty="0" smtClean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  <a:buFontTx/>
              <a:buChar char="-"/>
            </a:pPr>
            <a:r>
              <a:rPr lang="it-IT" altLang="it-IT" sz="2000" b="1" dirty="0" smtClean="0">
                <a:latin typeface="+mn-lt"/>
                <a:cs typeface="+mn-cs"/>
              </a:rPr>
              <a:t>Attività distinte (costi specifici);</a:t>
            </a:r>
          </a:p>
          <a:p>
            <a:pPr marL="514350" indent="-514350" algn="just">
              <a:spcAft>
                <a:spcPts val="600"/>
              </a:spcAft>
              <a:buFontTx/>
              <a:buChar char="-"/>
            </a:pPr>
            <a:endParaRPr lang="it-IT" altLang="it-IT" sz="2000" b="1" dirty="0" smtClean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  <a:buFontTx/>
              <a:buChar char="-"/>
            </a:pPr>
            <a:r>
              <a:rPr lang="it-IT" altLang="it-IT" sz="2000" b="1" dirty="0" smtClean="0">
                <a:latin typeface="+mn-lt"/>
                <a:cs typeface="+mn-cs"/>
              </a:rPr>
              <a:t>Attività congiunte (costi congiunti);</a:t>
            </a:r>
          </a:p>
          <a:p>
            <a:pPr marL="514350" indent="-514350" algn="just">
              <a:spcAft>
                <a:spcPts val="600"/>
              </a:spcAft>
              <a:buFontTx/>
              <a:buChar char="-"/>
            </a:pPr>
            <a:endParaRPr lang="it-IT" altLang="it-IT" sz="2000" b="1" dirty="0" smtClean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  <a:buFontTx/>
              <a:buChar char="-"/>
            </a:pPr>
            <a:r>
              <a:rPr lang="it-IT" altLang="it-IT" sz="2000" b="1" dirty="0" smtClean="0">
                <a:latin typeface="+mn-lt"/>
                <a:cs typeface="+mn-cs"/>
              </a:rPr>
              <a:t>Attività generali (costi generali)</a:t>
            </a:r>
          </a:p>
        </p:txBody>
      </p:sp>
    </p:spTree>
    <p:extLst>
      <p:ext uri="{BB962C8B-B14F-4D97-AF65-F5344CB8AC3E}">
        <p14:creationId xmlns="" xmlns:p14="http://schemas.microsoft.com/office/powerpoint/2010/main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357158" y="908720"/>
            <a:ext cx="8229600" cy="4159265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altLang="it-IT" sz="2000" b="1" dirty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</a:pPr>
            <a:r>
              <a:rPr lang="it-IT" altLang="it-IT" sz="2000" b="1" dirty="0" smtClean="0">
                <a:solidFill>
                  <a:srgbClr val="0070C0"/>
                </a:solidFill>
                <a:latin typeface="+mn-lt"/>
                <a:cs typeface="+mn-cs"/>
              </a:rPr>
              <a:t>	Strategie di differenziazione</a:t>
            </a:r>
          </a:p>
          <a:p>
            <a:pPr marL="514350" indent="-514350" algn="just">
              <a:spcAft>
                <a:spcPts val="600"/>
              </a:spcAft>
              <a:buAutoNum type="arabicPeriod"/>
            </a:pPr>
            <a:endParaRPr lang="it-IT" altLang="it-IT" sz="2000" b="1" dirty="0" smtClean="0">
              <a:solidFill>
                <a:srgbClr val="0070C0"/>
              </a:solidFill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</a:pPr>
            <a:r>
              <a:rPr lang="en-GB" altLang="it-IT" sz="2000" b="1" dirty="0" smtClean="0">
                <a:solidFill>
                  <a:srgbClr val="00B050"/>
                </a:solidFill>
                <a:latin typeface="+mn-lt"/>
                <a:cs typeface="+mn-cs"/>
              </a:rPr>
              <a:t>	Agricultural </a:t>
            </a:r>
            <a:r>
              <a:rPr lang="en-GB" altLang="it-IT" sz="2000" b="1" dirty="0" smtClean="0">
                <a:solidFill>
                  <a:srgbClr val="00B050"/>
                </a:solidFill>
                <a:latin typeface="+mn-lt"/>
                <a:cs typeface="+mn-cs"/>
              </a:rPr>
              <a:t>diversification  </a:t>
            </a:r>
            <a:r>
              <a:rPr lang="en-GB" altLang="it-IT" sz="2000" b="1" dirty="0" smtClean="0">
                <a:solidFill>
                  <a:srgbClr val="00B050"/>
                </a:solidFill>
                <a:latin typeface="+mn-lt"/>
                <a:cs typeface="+mn-cs"/>
              </a:rPr>
              <a:t>(Deepening)</a:t>
            </a:r>
          </a:p>
          <a:p>
            <a:pPr marL="514350" indent="-514350" algn="just">
              <a:spcAft>
                <a:spcPts val="600"/>
              </a:spcAft>
            </a:pPr>
            <a:r>
              <a:rPr lang="en-GB" altLang="it-IT" sz="2000" b="1" dirty="0" smtClean="0">
                <a:latin typeface="+mn-lt"/>
                <a:cs typeface="+mn-cs"/>
              </a:rPr>
              <a:t>	</a:t>
            </a:r>
            <a:r>
              <a:rPr lang="en-GB" altLang="it-IT" sz="2000" b="1" dirty="0" err="1" smtClean="0">
                <a:latin typeface="+mn-lt"/>
                <a:cs typeface="+mn-cs"/>
              </a:rPr>
              <a:t>introduzione</a:t>
            </a:r>
            <a:r>
              <a:rPr lang="en-GB" altLang="it-IT" sz="2000" b="1" dirty="0" smtClean="0">
                <a:latin typeface="+mn-lt"/>
                <a:cs typeface="+mn-cs"/>
              </a:rPr>
              <a:t> di </a:t>
            </a:r>
            <a:r>
              <a:rPr lang="en-GB" altLang="it-IT" sz="2000" b="1" dirty="0" err="1" smtClean="0">
                <a:latin typeface="+mn-lt"/>
                <a:cs typeface="+mn-cs"/>
              </a:rPr>
              <a:t>colture</a:t>
            </a:r>
            <a:r>
              <a:rPr lang="en-GB" altLang="it-IT" sz="2000" b="1" dirty="0" smtClean="0">
                <a:latin typeface="+mn-lt"/>
                <a:cs typeface="+mn-cs"/>
              </a:rPr>
              <a:t> alternative, </a:t>
            </a:r>
            <a:r>
              <a:rPr lang="en-GB" altLang="it-IT" sz="2000" b="1" dirty="0" err="1" smtClean="0">
                <a:latin typeface="+mn-lt"/>
                <a:cs typeface="+mn-cs"/>
              </a:rPr>
              <a:t>spesso</a:t>
            </a:r>
            <a:r>
              <a:rPr lang="en-GB" altLang="it-IT" sz="2000" b="1" dirty="0" smtClean="0">
                <a:latin typeface="+mn-lt"/>
                <a:cs typeface="+mn-cs"/>
              </a:rPr>
              <a:t> in </a:t>
            </a:r>
            <a:r>
              <a:rPr lang="en-GB" altLang="it-IT" sz="2000" b="1" dirty="0" err="1" smtClean="0">
                <a:latin typeface="+mn-lt"/>
                <a:cs typeface="+mn-cs"/>
              </a:rPr>
              <a:t>combinazione</a:t>
            </a:r>
            <a:r>
              <a:rPr lang="en-GB" altLang="it-IT" sz="2000" b="1" dirty="0" smtClean="0">
                <a:latin typeface="+mn-lt"/>
                <a:cs typeface="+mn-cs"/>
              </a:rPr>
              <a:t> con </a:t>
            </a:r>
            <a:r>
              <a:rPr lang="en-GB" altLang="it-IT" sz="2000" b="1" dirty="0" err="1" smtClean="0">
                <a:latin typeface="+mn-lt"/>
                <a:cs typeface="+mn-cs"/>
              </a:rPr>
              <a:t>strategie</a:t>
            </a:r>
            <a:r>
              <a:rPr lang="en-GB" altLang="it-IT" sz="2000" b="1" dirty="0" smtClean="0">
                <a:latin typeface="+mn-lt"/>
                <a:cs typeface="+mn-cs"/>
              </a:rPr>
              <a:t> di marketing </a:t>
            </a:r>
            <a:r>
              <a:rPr lang="en-GB" altLang="it-IT" sz="2000" b="1" dirty="0" err="1" smtClean="0">
                <a:latin typeface="+mn-lt"/>
                <a:cs typeface="+mn-cs"/>
              </a:rPr>
              <a:t>quali</a:t>
            </a:r>
            <a:r>
              <a:rPr lang="en-GB" altLang="it-IT" sz="2000" b="1" dirty="0" smtClean="0">
                <a:latin typeface="+mn-lt"/>
                <a:cs typeface="+mn-cs"/>
              </a:rPr>
              <a:t> la </a:t>
            </a:r>
            <a:r>
              <a:rPr lang="en-GB" altLang="it-IT" sz="2000" b="1" dirty="0" err="1" smtClean="0">
                <a:latin typeface="+mn-lt"/>
                <a:cs typeface="+mn-cs"/>
              </a:rPr>
              <a:t>vendita</a:t>
            </a:r>
            <a:r>
              <a:rPr lang="en-GB" altLang="it-IT" sz="2000" b="1" dirty="0" smtClean="0">
                <a:latin typeface="+mn-lt"/>
                <a:cs typeface="+mn-cs"/>
              </a:rPr>
              <a:t> </a:t>
            </a:r>
            <a:r>
              <a:rPr lang="en-GB" altLang="it-IT" sz="2000" b="1" dirty="0" err="1" smtClean="0">
                <a:latin typeface="+mn-lt"/>
                <a:cs typeface="+mn-cs"/>
              </a:rPr>
              <a:t>diretta</a:t>
            </a:r>
            <a:endParaRPr lang="en-GB" altLang="it-IT" sz="2000" b="1" dirty="0" smtClean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</a:pPr>
            <a:endParaRPr lang="en-GB" altLang="it-IT" sz="2000" b="1" dirty="0" smtClean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</a:pPr>
            <a:r>
              <a:rPr lang="en-GB" altLang="it-IT" sz="2000" b="1" dirty="0" smtClean="0">
                <a:latin typeface="+mn-lt"/>
                <a:cs typeface="+mn-cs"/>
              </a:rPr>
              <a:t>	</a:t>
            </a:r>
            <a:r>
              <a:rPr lang="en-GB" altLang="it-IT" sz="2000" b="1" dirty="0" smtClean="0">
                <a:solidFill>
                  <a:srgbClr val="00B050"/>
                </a:solidFill>
                <a:latin typeface="+mn-lt"/>
                <a:cs typeface="+mn-cs"/>
              </a:rPr>
              <a:t>Structural diversification </a:t>
            </a:r>
            <a:r>
              <a:rPr lang="en-GB" altLang="it-IT" sz="2000" b="1" dirty="0" smtClean="0">
                <a:solidFill>
                  <a:srgbClr val="00B050"/>
                </a:solidFill>
                <a:latin typeface="+mn-lt"/>
                <a:cs typeface="+mn-cs"/>
              </a:rPr>
              <a:t>(Broadening</a:t>
            </a:r>
            <a:r>
              <a:rPr lang="en-GB" altLang="it-IT" sz="2000" b="1" dirty="0" smtClean="0">
                <a:solidFill>
                  <a:srgbClr val="00B050"/>
                </a:solidFill>
                <a:latin typeface="+mn-lt"/>
                <a:cs typeface="+mn-cs"/>
              </a:rPr>
              <a:t>)</a:t>
            </a:r>
          </a:p>
          <a:p>
            <a:pPr marL="514350" indent="-514350" algn="just">
              <a:spcAft>
                <a:spcPts val="600"/>
              </a:spcAft>
            </a:pPr>
            <a:r>
              <a:rPr lang="en-GB" altLang="it-IT" sz="2000" b="1" dirty="0" smtClean="0"/>
              <a:t>	</a:t>
            </a:r>
            <a:r>
              <a:rPr lang="en-GB" altLang="it-IT" sz="2000" b="1" dirty="0" err="1" smtClean="0">
                <a:latin typeface="+mn-lt"/>
                <a:cs typeface="+mn-cs"/>
              </a:rPr>
              <a:t>Iniziare</a:t>
            </a:r>
            <a:r>
              <a:rPr lang="en-GB" altLang="it-IT" sz="2000" b="1" dirty="0" smtClean="0">
                <a:latin typeface="+mn-lt"/>
                <a:cs typeface="+mn-cs"/>
              </a:rPr>
              <a:t> e </a:t>
            </a:r>
            <a:r>
              <a:rPr lang="en-GB" altLang="it-IT" sz="2000" b="1" dirty="0" err="1" smtClean="0">
                <a:latin typeface="+mn-lt"/>
                <a:cs typeface="+mn-cs"/>
              </a:rPr>
              <a:t>valorizzare</a:t>
            </a:r>
            <a:r>
              <a:rPr lang="en-GB" altLang="it-IT" sz="2000" b="1" dirty="0" smtClean="0">
                <a:latin typeface="+mn-lt"/>
                <a:cs typeface="+mn-cs"/>
              </a:rPr>
              <a:t> </a:t>
            </a:r>
            <a:r>
              <a:rPr lang="en-GB" altLang="it-IT" sz="2000" b="1" dirty="0" err="1" smtClean="0">
                <a:latin typeface="+mn-lt"/>
                <a:cs typeface="+mn-cs"/>
              </a:rPr>
              <a:t>nuove</a:t>
            </a:r>
            <a:r>
              <a:rPr lang="en-GB" altLang="it-IT" sz="2000" b="1" dirty="0" smtClean="0">
                <a:latin typeface="+mn-lt"/>
                <a:cs typeface="+mn-cs"/>
              </a:rPr>
              <a:t> </a:t>
            </a:r>
            <a:r>
              <a:rPr lang="en-GB" altLang="it-IT" sz="2000" b="1" dirty="0" err="1" smtClean="0">
                <a:latin typeface="+mn-lt"/>
                <a:cs typeface="+mn-cs"/>
              </a:rPr>
              <a:t>attività</a:t>
            </a:r>
            <a:r>
              <a:rPr lang="en-GB" altLang="it-IT" sz="2000" b="1" dirty="0" smtClean="0">
                <a:latin typeface="+mn-lt"/>
                <a:cs typeface="+mn-cs"/>
              </a:rPr>
              <a:t> </a:t>
            </a:r>
            <a:r>
              <a:rPr lang="en-GB" altLang="it-IT" sz="2000" b="1" dirty="0" err="1" smtClean="0">
                <a:latin typeface="+mn-lt"/>
                <a:cs typeface="+mn-cs"/>
              </a:rPr>
              <a:t>aziendali</a:t>
            </a:r>
            <a:r>
              <a:rPr lang="en-GB" altLang="it-IT" sz="2000" b="1" dirty="0" smtClean="0">
                <a:latin typeface="+mn-lt"/>
                <a:cs typeface="+mn-cs"/>
              </a:rPr>
              <a:t> (</a:t>
            </a:r>
            <a:r>
              <a:rPr lang="en-GB" altLang="it-IT" sz="2000" b="1" dirty="0" err="1" smtClean="0">
                <a:latin typeface="+mn-lt"/>
                <a:cs typeface="+mn-cs"/>
              </a:rPr>
              <a:t>connesse</a:t>
            </a:r>
            <a:r>
              <a:rPr lang="en-GB" altLang="it-IT" sz="2000" b="1" dirty="0" smtClean="0">
                <a:latin typeface="+mn-lt"/>
                <a:cs typeface="+mn-cs"/>
              </a:rPr>
              <a:t>)</a:t>
            </a:r>
            <a:endParaRPr lang="it-IT" altLang="it-IT" sz="2000" b="1" dirty="0" smtClean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</a:pPr>
            <a:endParaRPr lang="en-GB" altLang="it-IT" sz="2000" b="1" dirty="0" smtClean="0">
              <a:solidFill>
                <a:srgbClr val="00B050"/>
              </a:solidFill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</a:pPr>
            <a:r>
              <a:rPr lang="en-GB" altLang="it-IT" sz="2000" b="1" dirty="0" smtClean="0">
                <a:solidFill>
                  <a:srgbClr val="00B050"/>
                </a:solidFill>
                <a:latin typeface="+mn-lt"/>
                <a:cs typeface="+mn-cs"/>
              </a:rPr>
              <a:t>	</a:t>
            </a:r>
            <a:r>
              <a:rPr lang="en-GB" altLang="it-IT" sz="2000" b="1" dirty="0" smtClean="0">
                <a:solidFill>
                  <a:srgbClr val="00B050"/>
                </a:solidFill>
                <a:latin typeface="+mn-lt"/>
                <a:cs typeface="+mn-cs"/>
              </a:rPr>
              <a:t>Income </a:t>
            </a:r>
            <a:r>
              <a:rPr lang="en-GB" altLang="it-IT" sz="2000" b="1" dirty="0" smtClean="0">
                <a:solidFill>
                  <a:srgbClr val="00B050"/>
                </a:solidFill>
                <a:latin typeface="+mn-lt"/>
                <a:cs typeface="+mn-cs"/>
              </a:rPr>
              <a:t>diversification </a:t>
            </a:r>
            <a:r>
              <a:rPr lang="en-GB" altLang="it-IT" sz="2000" b="1" dirty="0" smtClean="0">
                <a:solidFill>
                  <a:srgbClr val="00B050"/>
                </a:solidFill>
                <a:latin typeface="+mn-lt"/>
                <a:cs typeface="+mn-cs"/>
              </a:rPr>
              <a:t>(</a:t>
            </a:r>
            <a:r>
              <a:rPr lang="en-GB" altLang="it-IT" sz="2000" b="1" dirty="0" smtClean="0">
                <a:solidFill>
                  <a:srgbClr val="00B050"/>
                </a:solidFill>
                <a:latin typeface="+mn-lt"/>
                <a:cs typeface="+mn-cs"/>
              </a:rPr>
              <a:t>R</a:t>
            </a:r>
            <a:r>
              <a:rPr lang="en-GB" altLang="it-IT" sz="2000" b="1" dirty="0" smtClean="0">
                <a:solidFill>
                  <a:srgbClr val="00B050"/>
                </a:solidFill>
                <a:latin typeface="+mn-lt"/>
                <a:cs typeface="+mn-cs"/>
              </a:rPr>
              <a:t>e-grounding)</a:t>
            </a:r>
          </a:p>
          <a:p>
            <a:pPr marL="514350" indent="-514350" algn="just">
              <a:spcAft>
                <a:spcPts val="600"/>
              </a:spcAft>
            </a:pPr>
            <a:r>
              <a:rPr lang="en-GB" altLang="it-IT" sz="2000" b="1" dirty="0" smtClean="0">
                <a:latin typeface="+mn-lt"/>
                <a:cs typeface="+mn-cs"/>
              </a:rPr>
              <a:t>	</a:t>
            </a:r>
            <a:r>
              <a:rPr lang="en-GB" altLang="it-IT" sz="2000" b="1" dirty="0" err="1" smtClean="0">
                <a:latin typeface="+mn-lt"/>
                <a:cs typeface="+mn-cs"/>
              </a:rPr>
              <a:t>Riallocazione</a:t>
            </a:r>
            <a:r>
              <a:rPr lang="en-GB" altLang="it-IT" sz="2000" b="1" dirty="0" smtClean="0">
                <a:latin typeface="+mn-lt"/>
                <a:cs typeface="+mn-cs"/>
              </a:rPr>
              <a:t> </a:t>
            </a:r>
            <a:r>
              <a:rPr lang="en-GB" altLang="it-IT" sz="2000" b="1" dirty="0" err="1" smtClean="0">
                <a:latin typeface="+mn-lt"/>
                <a:cs typeface="+mn-cs"/>
              </a:rPr>
              <a:t>delle</a:t>
            </a:r>
            <a:r>
              <a:rPr lang="en-GB" altLang="it-IT" sz="2000" b="1" dirty="0" smtClean="0">
                <a:latin typeface="+mn-lt"/>
                <a:cs typeface="+mn-cs"/>
              </a:rPr>
              <a:t> </a:t>
            </a:r>
            <a:r>
              <a:rPr lang="en-GB" altLang="it-IT" sz="2000" b="1" dirty="0" err="1" smtClean="0">
                <a:latin typeface="+mn-lt"/>
                <a:cs typeface="+mn-cs"/>
              </a:rPr>
              <a:t>risorse</a:t>
            </a:r>
            <a:r>
              <a:rPr lang="en-GB" altLang="it-IT" sz="2000" b="1" dirty="0" smtClean="0">
                <a:latin typeface="+mn-lt"/>
                <a:cs typeface="+mn-cs"/>
              </a:rPr>
              <a:t> </a:t>
            </a:r>
            <a:r>
              <a:rPr lang="en-GB" altLang="it-IT" sz="2000" b="1" dirty="0" err="1" smtClean="0">
                <a:latin typeface="+mn-lt"/>
                <a:cs typeface="+mn-cs"/>
              </a:rPr>
              <a:t>aziendali</a:t>
            </a:r>
            <a:r>
              <a:rPr lang="en-GB" altLang="it-IT" sz="2000" b="1" dirty="0" smtClean="0">
                <a:latin typeface="+mn-lt"/>
                <a:cs typeface="+mn-cs"/>
              </a:rPr>
              <a:t> per </a:t>
            </a:r>
            <a:r>
              <a:rPr lang="en-GB" altLang="it-IT" sz="2000" b="1" dirty="0" err="1" smtClean="0">
                <a:latin typeface="+mn-lt"/>
                <a:cs typeface="+mn-cs"/>
              </a:rPr>
              <a:t>favorire</a:t>
            </a:r>
            <a:r>
              <a:rPr lang="en-GB" altLang="it-IT" sz="2000" b="1" dirty="0" smtClean="0">
                <a:latin typeface="+mn-lt"/>
                <a:cs typeface="+mn-cs"/>
              </a:rPr>
              <a:t> </a:t>
            </a:r>
            <a:r>
              <a:rPr lang="en-GB" altLang="it-IT" sz="2000" b="1" dirty="0" err="1" smtClean="0">
                <a:latin typeface="+mn-lt"/>
                <a:cs typeface="+mn-cs"/>
              </a:rPr>
              <a:t>attività</a:t>
            </a:r>
            <a:r>
              <a:rPr lang="en-GB" altLang="it-IT" sz="2000" b="1" dirty="0" smtClean="0">
                <a:latin typeface="+mn-lt"/>
                <a:cs typeface="+mn-cs"/>
              </a:rPr>
              <a:t> extra-</a:t>
            </a:r>
            <a:r>
              <a:rPr lang="en-GB" altLang="it-IT" sz="2000" b="1" dirty="0" err="1" smtClean="0">
                <a:latin typeface="+mn-lt"/>
                <a:cs typeface="+mn-cs"/>
              </a:rPr>
              <a:t>agricole</a:t>
            </a:r>
            <a:endParaRPr lang="en-GB" altLang="it-IT" sz="2000" b="1" dirty="0" smtClean="0">
              <a:latin typeface="+mn-lt"/>
              <a:cs typeface="+mn-cs"/>
            </a:endParaRPr>
          </a:p>
        </p:txBody>
      </p:sp>
      <p:sp>
        <p:nvSpPr>
          <p:cNvPr id="8" name="ZoneTexte 2"/>
          <p:cNvSpPr txBox="1"/>
          <p:nvPr/>
        </p:nvSpPr>
        <p:spPr>
          <a:xfrm>
            <a:off x="0" y="0"/>
            <a:ext cx="76687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1. ANALISI DI BILANCIO</a:t>
            </a:r>
            <a:endParaRPr lang="fr-FR" sz="3000" b="1" dirty="0"/>
          </a:p>
        </p:txBody>
      </p:sp>
    </p:spTree>
    <p:extLst>
      <p:ext uri="{BB962C8B-B14F-4D97-AF65-F5344CB8AC3E}">
        <p14:creationId xmlns="" xmlns:p14="http://schemas.microsoft.com/office/powerpoint/2010/main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357158" y="836712"/>
            <a:ext cx="8229600" cy="773278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altLang="it-IT" sz="2000" b="1" dirty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</a:pPr>
            <a:r>
              <a:rPr lang="it-IT" altLang="it-IT" sz="2000" b="1" dirty="0" smtClean="0">
                <a:solidFill>
                  <a:srgbClr val="0070C0"/>
                </a:solidFill>
                <a:latin typeface="+mn-lt"/>
                <a:cs typeface="+mn-cs"/>
              </a:rPr>
              <a:t>Valutazione della redditività</a:t>
            </a:r>
            <a:endParaRPr lang="it-IT" altLang="it-IT" sz="2000" b="1" dirty="0" smtClean="0">
              <a:latin typeface="+mn-lt"/>
              <a:cs typeface="+mn-cs"/>
            </a:endParaRPr>
          </a:p>
        </p:txBody>
      </p:sp>
      <p:sp>
        <p:nvSpPr>
          <p:cNvPr id="9" name="TextBox 6"/>
          <p:cNvSpPr txBox="1"/>
          <p:nvPr/>
        </p:nvSpPr>
        <p:spPr>
          <a:xfrm>
            <a:off x="467544" y="1600111"/>
            <a:ext cx="6768752" cy="39703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00B05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Strategia</a:t>
            </a:r>
            <a:r>
              <a:rPr lang="en-US" b="1" dirty="0" smtClean="0">
                <a:solidFill>
                  <a:srgbClr val="00B05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>
                <a:solidFill>
                  <a:srgbClr val="00B05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1 – </a:t>
            </a:r>
            <a:r>
              <a:rPr lang="en-US" b="1" dirty="0" smtClean="0">
                <a:solidFill>
                  <a:srgbClr val="00B05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DEEPENING</a:t>
            </a:r>
            <a:endParaRPr lang="en-US" b="1" dirty="0">
              <a:solidFill>
                <a:srgbClr val="00B050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b="1" dirty="0">
              <a:solidFill>
                <a:srgbClr val="848B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b="1" dirty="0" err="1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Produzione</a:t>
            </a:r>
            <a:r>
              <a:rPr lang="en-US" b="1" dirty="0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Lorda</a:t>
            </a:r>
            <a:r>
              <a:rPr lang="en-US" b="1" dirty="0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Vendibile</a:t>
            </a:r>
            <a:r>
              <a:rPr lang="en-US" b="1" dirty="0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		273.500 </a:t>
            </a:r>
            <a:r>
              <a:rPr lang="en-US" b="1" dirty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  <a:p>
            <a:pPr algn="just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agriturismo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      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41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</a:t>
            </a:r>
          </a:p>
          <a:p>
            <a:pPr algn="just"/>
            <a:endParaRPr lang="en-US" b="1" dirty="0">
              <a:solidFill>
                <a:srgbClr val="848B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b="1" dirty="0" err="1" smtClean="0">
                <a:solidFill>
                  <a:srgbClr val="C0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Costi</a:t>
            </a:r>
            <a:r>
              <a:rPr lang="en-US" b="1" dirty="0" smtClean="0">
                <a:solidFill>
                  <a:srgbClr val="C0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US" b="1" dirty="0">
                <a:solidFill>
                  <a:srgbClr val="C0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	       </a:t>
            </a:r>
            <a:r>
              <a:rPr lang="en-US" b="1" dirty="0" smtClean="0">
                <a:solidFill>
                  <a:srgbClr val="C0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	273.030 </a:t>
            </a:r>
            <a:r>
              <a:rPr lang="en-US" b="1" dirty="0">
                <a:solidFill>
                  <a:srgbClr val="C0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  <a:p>
            <a:pPr algn="just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Costi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impliciti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                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	27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</a:t>
            </a:r>
          </a:p>
          <a:p>
            <a:pPr algn="just"/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agriturismo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		    	41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</a:t>
            </a:r>
          </a:p>
          <a:p>
            <a:pPr algn="just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agricoltura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			50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</a:t>
            </a:r>
          </a:p>
          <a:p>
            <a:pPr algn="just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costi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generali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                         	9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</a:t>
            </a:r>
          </a:p>
          <a:p>
            <a:pPr algn="just"/>
            <a:endParaRPr lang="en-US" b="1" dirty="0">
              <a:solidFill>
                <a:srgbClr val="848B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b="1" dirty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</a:p>
          <a:p>
            <a:pPr algn="just"/>
            <a:r>
              <a:rPr lang="en-US" b="1" dirty="0" err="1" smtClean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Profitto</a:t>
            </a:r>
            <a:r>
              <a:rPr lang="en-US" b="1" dirty="0" smtClean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US" b="1" dirty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	               </a:t>
            </a:r>
            <a:r>
              <a:rPr lang="en-US" b="1" dirty="0" smtClean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	470 </a:t>
            </a:r>
            <a:r>
              <a:rPr lang="en-US" b="1" dirty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13" name="ZoneTexte 2"/>
          <p:cNvSpPr txBox="1"/>
          <p:nvPr/>
        </p:nvSpPr>
        <p:spPr>
          <a:xfrm>
            <a:off x="0" y="0"/>
            <a:ext cx="76687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1. ANALISI DI BILANCIO</a:t>
            </a:r>
            <a:endParaRPr lang="fr-FR" sz="3000" b="1" dirty="0"/>
          </a:p>
        </p:txBody>
      </p:sp>
    </p:spTree>
    <p:extLst>
      <p:ext uri="{BB962C8B-B14F-4D97-AF65-F5344CB8AC3E}">
        <p14:creationId xmlns="" xmlns:p14="http://schemas.microsoft.com/office/powerpoint/2010/main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357158" y="836712"/>
            <a:ext cx="8229600" cy="773278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altLang="it-IT" sz="2000" b="1" dirty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</a:pPr>
            <a:r>
              <a:rPr lang="it-IT" altLang="it-IT" sz="2000" b="1" dirty="0" smtClean="0">
                <a:solidFill>
                  <a:srgbClr val="0070C0"/>
                </a:solidFill>
                <a:latin typeface="+mn-lt"/>
                <a:cs typeface="+mn-cs"/>
              </a:rPr>
              <a:t>Valutazione della redditività</a:t>
            </a:r>
            <a:endParaRPr lang="it-IT" altLang="it-IT" sz="2000" b="1" dirty="0" smtClean="0">
              <a:latin typeface="+mn-lt"/>
              <a:cs typeface="+mn-cs"/>
            </a:endParaRPr>
          </a:p>
        </p:txBody>
      </p:sp>
      <p:sp>
        <p:nvSpPr>
          <p:cNvPr id="9" name="TextBox 6"/>
          <p:cNvSpPr txBox="1"/>
          <p:nvPr/>
        </p:nvSpPr>
        <p:spPr>
          <a:xfrm>
            <a:off x="467544" y="1600111"/>
            <a:ext cx="6768752" cy="39703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00B05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Strategia</a:t>
            </a:r>
            <a:r>
              <a:rPr lang="en-US" b="1" dirty="0" smtClean="0">
                <a:solidFill>
                  <a:srgbClr val="00B05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 </a:t>
            </a:r>
            <a:r>
              <a:rPr lang="en-US" b="1" dirty="0">
                <a:solidFill>
                  <a:srgbClr val="00B05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lang="en-US" b="1" dirty="0" smtClean="0">
                <a:solidFill>
                  <a:srgbClr val="00B05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BROADENING</a:t>
            </a:r>
            <a:endParaRPr lang="en-US" b="1" dirty="0">
              <a:solidFill>
                <a:srgbClr val="00B050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b="1" dirty="0">
              <a:solidFill>
                <a:srgbClr val="848B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b="1" dirty="0" err="1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Produzione</a:t>
            </a:r>
            <a:r>
              <a:rPr lang="en-US" b="1" dirty="0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Lorda</a:t>
            </a:r>
            <a:r>
              <a:rPr lang="en-US" b="1" dirty="0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Vendibile</a:t>
            </a:r>
            <a:r>
              <a:rPr lang="en-US" b="1" dirty="0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		239.900 </a:t>
            </a:r>
            <a:r>
              <a:rPr lang="en-US" b="1" dirty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  <a:p>
            <a:pPr algn="just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agriturismo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      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72%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b="1" dirty="0">
              <a:solidFill>
                <a:srgbClr val="848B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b="1" dirty="0" err="1" smtClean="0">
                <a:solidFill>
                  <a:srgbClr val="C0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Costi</a:t>
            </a:r>
            <a:r>
              <a:rPr lang="en-US" b="1" dirty="0" smtClean="0">
                <a:solidFill>
                  <a:srgbClr val="C0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US" b="1" dirty="0">
                <a:solidFill>
                  <a:srgbClr val="C0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	       </a:t>
            </a:r>
            <a:r>
              <a:rPr lang="en-US" b="1" dirty="0" smtClean="0">
                <a:solidFill>
                  <a:srgbClr val="C0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	155.955 </a:t>
            </a:r>
            <a:r>
              <a:rPr lang="en-US" b="1" dirty="0">
                <a:solidFill>
                  <a:srgbClr val="C0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  <a:p>
            <a:pPr algn="just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Costi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impliciti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                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	32%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agriturismo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		    	42%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agricoltura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			44%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costi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generali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                         	14%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b="1" dirty="0">
              <a:solidFill>
                <a:srgbClr val="848B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b="1" dirty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</a:p>
          <a:p>
            <a:pPr algn="just"/>
            <a:r>
              <a:rPr lang="en-US" b="1" dirty="0" err="1" smtClean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Profitto</a:t>
            </a:r>
            <a:r>
              <a:rPr lang="en-US" b="1" dirty="0" smtClean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US" b="1" dirty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	               </a:t>
            </a:r>
            <a:r>
              <a:rPr lang="en-US" b="1" dirty="0" smtClean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	83.905 </a:t>
            </a:r>
            <a:r>
              <a:rPr lang="en-US" b="1" dirty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12" name="ZoneTexte 2"/>
          <p:cNvSpPr txBox="1"/>
          <p:nvPr/>
        </p:nvSpPr>
        <p:spPr>
          <a:xfrm>
            <a:off x="0" y="0"/>
            <a:ext cx="76687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1. ANALISI DI BILANCIO</a:t>
            </a:r>
            <a:endParaRPr lang="fr-FR" sz="3000" b="1" dirty="0"/>
          </a:p>
        </p:txBody>
      </p:sp>
    </p:spTree>
    <p:extLst>
      <p:ext uri="{BB962C8B-B14F-4D97-AF65-F5344CB8AC3E}">
        <p14:creationId xmlns="" xmlns:p14="http://schemas.microsoft.com/office/powerpoint/2010/main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357158" y="836712"/>
            <a:ext cx="8229600" cy="773278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altLang="it-IT" sz="2000" b="1" dirty="0">
              <a:latin typeface="+mn-lt"/>
              <a:cs typeface="+mn-cs"/>
            </a:endParaRPr>
          </a:p>
          <a:p>
            <a:pPr marL="514350" indent="-514350" algn="just">
              <a:spcAft>
                <a:spcPts val="600"/>
              </a:spcAft>
            </a:pPr>
            <a:r>
              <a:rPr lang="it-IT" altLang="it-IT" sz="2000" b="1" dirty="0" smtClean="0">
                <a:solidFill>
                  <a:srgbClr val="0070C0"/>
                </a:solidFill>
                <a:latin typeface="+mn-lt"/>
                <a:cs typeface="+mn-cs"/>
              </a:rPr>
              <a:t>Valutazione della redditività</a:t>
            </a:r>
            <a:endParaRPr lang="it-IT" altLang="it-IT" sz="2000" b="1" dirty="0" smtClean="0">
              <a:latin typeface="+mn-lt"/>
              <a:cs typeface="+mn-cs"/>
            </a:endParaRPr>
          </a:p>
        </p:txBody>
      </p:sp>
      <p:sp>
        <p:nvSpPr>
          <p:cNvPr id="9" name="TextBox 6"/>
          <p:cNvSpPr txBox="1"/>
          <p:nvPr/>
        </p:nvSpPr>
        <p:spPr>
          <a:xfrm>
            <a:off x="467544" y="1600111"/>
            <a:ext cx="6768752" cy="39703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00B05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Strategia</a:t>
            </a:r>
            <a:r>
              <a:rPr lang="en-US" b="1" dirty="0" smtClean="0">
                <a:solidFill>
                  <a:srgbClr val="00B05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3 </a:t>
            </a:r>
            <a:r>
              <a:rPr lang="en-US" b="1" dirty="0">
                <a:solidFill>
                  <a:srgbClr val="00B05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lang="en-US" b="1" dirty="0" smtClean="0">
                <a:solidFill>
                  <a:srgbClr val="00B05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RE-GROUNDING</a:t>
            </a:r>
            <a:endParaRPr lang="en-US" b="1" dirty="0">
              <a:solidFill>
                <a:srgbClr val="00B050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b="1" dirty="0">
              <a:solidFill>
                <a:srgbClr val="848B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b="1" dirty="0" err="1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Produzione</a:t>
            </a:r>
            <a:r>
              <a:rPr lang="en-US" b="1" dirty="0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Lorda</a:t>
            </a:r>
            <a:r>
              <a:rPr lang="en-US" b="1" dirty="0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Vendibile</a:t>
            </a:r>
            <a:r>
              <a:rPr lang="en-US" b="1" dirty="0" smtClean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		893.900 </a:t>
            </a:r>
            <a:r>
              <a:rPr lang="en-US" b="1" dirty="0">
                <a:solidFill>
                  <a:srgbClr val="3333FF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  <a:p>
            <a:pPr algn="just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agriturismo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      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38%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b="1" dirty="0">
              <a:solidFill>
                <a:srgbClr val="848B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b="1" dirty="0" err="1" smtClean="0">
                <a:solidFill>
                  <a:srgbClr val="C0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Costi</a:t>
            </a:r>
            <a:r>
              <a:rPr lang="en-US" b="1" dirty="0" smtClean="0">
                <a:solidFill>
                  <a:srgbClr val="C0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US" b="1" dirty="0">
                <a:solidFill>
                  <a:srgbClr val="C0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	       </a:t>
            </a:r>
            <a:r>
              <a:rPr lang="en-US" b="1" dirty="0" smtClean="0">
                <a:solidFill>
                  <a:srgbClr val="C0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	617.772 </a:t>
            </a:r>
            <a:r>
              <a:rPr lang="en-US" b="1" dirty="0">
                <a:solidFill>
                  <a:srgbClr val="C0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  <a:p>
            <a:pPr algn="just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Costi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impliciti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                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	10%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agriturismo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		    	36%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agricoltura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			48%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costi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generali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                         	16%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b="1" dirty="0">
              <a:solidFill>
                <a:srgbClr val="848B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b="1" dirty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</a:p>
          <a:p>
            <a:pPr algn="just"/>
            <a:r>
              <a:rPr lang="en-US" b="1" dirty="0" err="1" smtClean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Profitto</a:t>
            </a:r>
            <a:r>
              <a:rPr lang="en-US" b="1" dirty="0" smtClean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US" b="1" dirty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	               </a:t>
            </a:r>
            <a:r>
              <a:rPr lang="en-US" b="1" dirty="0" smtClean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	275.228 </a:t>
            </a:r>
            <a:r>
              <a:rPr lang="en-US" b="1" dirty="0">
                <a:solidFill>
                  <a:srgbClr val="0066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</p:txBody>
      </p:sp>
      <p:sp>
        <p:nvSpPr>
          <p:cNvPr id="12" name="ZoneTexte 2"/>
          <p:cNvSpPr txBox="1"/>
          <p:nvPr/>
        </p:nvSpPr>
        <p:spPr>
          <a:xfrm>
            <a:off x="0" y="0"/>
            <a:ext cx="76687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1. ANALISI DI BILANCIO</a:t>
            </a:r>
            <a:endParaRPr lang="fr-FR" sz="3000" b="1" dirty="0"/>
          </a:p>
        </p:txBody>
      </p:sp>
    </p:spTree>
    <p:extLst>
      <p:ext uri="{BB962C8B-B14F-4D97-AF65-F5344CB8AC3E}">
        <p14:creationId xmlns="" xmlns:p14="http://schemas.microsoft.com/office/powerpoint/2010/main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2. ANALISI DELL’EFFICIENZA</a:t>
            </a:r>
            <a:endParaRPr lang="fr-FR" sz="3000" b="1" dirty="0"/>
          </a:p>
        </p:txBody>
      </p:sp>
      <p:sp>
        <p:nvSpPr>
          <p:cNvPr id="13" name="Rettangolo 19"/>
          <p:cNvSpPr>
            <a:spLocks noChangeArrowheads="1"/>
          </p:cNvSpPr>
          <p:nvPr/>
        </p:nvSpPr>
        <p:spPr bwMode="auto">
          <a:xfrm>
            <a:off x="250825" y="1158229"/>
            <a:ext cx="75615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Un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aspetto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strategico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concerne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la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capacità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delle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imprese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allocare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le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proprie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risorse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modo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razionale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e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limitando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gli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sprechi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efficinza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it-IT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250826" y="2571869"/>
            <a:ext cx="360198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b="1" dirty="0" smtClean="0">
                <a:solidFill>
                  <a:srgbClr val="00B05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EFFETTI POSITIVI</a:t>
            </a:r>
          </a:p>
          <a:p>
            <a:pPr algn="just">
              <a:defRPr/>
            </a:pP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defRPr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Si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generano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effetti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super-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addittivi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nell’uso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fattori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tecnici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p.e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.,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riduzione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costi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transazione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).</a:t>
            </a:r>
          </a:p>
          <a:p>
            <a:pPr algn="just">
              <a:defRPr/>
            </a:pP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defRPr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La co-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presenza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più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attività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può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aumentare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le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possibilità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creazione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del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valore</a:t>
            </a:r>
            <a:endParaRPr lang="it-IT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Rettangolo 19"/>
          <p:cNvSpPr>
            <a:spLocks noChangeArrowheads="1"/>
          </p:cNvSpPr>
          <p:nvPr/>
        </p:nvSpPr>
        <p:spPr bwMode="auto">
          <a:xfrm>
            <a:off x="5168223" y="2499861"/>
            <a:ext cx="34362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b="1" dirty="0" smtClean="0">
                <a:solidFill>
                  <a:srgbClr val="C0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EFFETTI NEGATIVI</a:t>
            </a:r>
            <a:endParaRPr lang="en-US" b="1" dirty="0">
              <a:solidFill>
                <a:srgbClr val="C00000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defRPr/>
            </a:pP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defRPr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diversificazione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può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essere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una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fonte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inefficienza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quando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le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risorse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vengono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mal allocate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defRPr/>
            </a:pP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784</Words>
  <Application>Microsoft Office PowerPoint</Application>
  <PresentationFormat>Presentazione su schermo (4:3)</PresentationFormat>
  <Paragraphs>239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PROMETEA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Rigo</dc:creator>
  <cp:lastModifiedBy>Utente</cp:lastModifiedBy>
  <cp:revision>70</cp:revision>
  <dcterms:created xsi:type="dcterms:W3CDTF">2016-03-04T10:12:56Z</dcterms:created>
  <dcterms:modified xsi:type="dcterms:W3CDTF">2018-11-26T18:04:54Z</dcterms:modified>
</cp:coreProperties>
</file>