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3" r:id="rId2"/>
    <p:sldId id="318" r:id="rId3"/>
    <p:sldId id="328" r:id="rId4"/>
    <p:sldId id="322" r:id="rId5"/>
    <p:sldId id="329" r:id="rId6"/>
    <p:sldId id="330" r:id="rId7"/>
    <p:sldId id="323" r:id="rId8"/>
    <p:sldId id="331" r:id="rId9"/>
    <p:sldId id="332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2" autoAdjust="0"/>
    <p:restoredTop sz="94776" autoAdjust="0"/>
  </p:normalViewPr>
  <p:slideViewPr>
    <p:cSldViewPr>
      <p:cViewPr varScale="1">
        <p:scale>
          <a:sx n="67" d="100"/>
          <a:sy n="67" d="100"/>
        </p:scale>
        <p:origin x="-20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D4E0D1-9590-4AE3-A620-5F3D1D67CCDD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206407-9A6B-4213-AF9B-2AE2D222B0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6874177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4BF58F-A9D2-4BC5-BFF6-3F2EB05AA92B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740819-419C-4486-8B0B-556FD7AB10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26369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F87B2-8170-4A03-8672-E534FD741DA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  <p:sp>
        <p:nvSpPr>
          <p:cNvPr id="8197" name="Segnaposto piè di pagina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  <p:sp>
        <p:nvSpPr>
          <p:cNvPr id="8198" name="Segnaposto intestazione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53563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99C1-C515-44FD-8709-698D7EC22079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3633-7447-4DA9-8629-1765F82ECE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96E4D-D8B9-438C-9F53-51A5EB6C34DC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3ED8-EEE5-4B7F-B851-C64BF26DF4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773CC-929F-4F2A-9A7E-1DA51A8B287E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9815-5A72-49DE-8080-44EB505FBB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cnico_6\Desktop\logo-pomarittim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74766"/>
            <a:ext cx="3571900" cy="118323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5BE9A-9780-4327-B2D5-D83EDA341ECF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E3B5-C5E7-43EE-9500-4EA1352895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CE614-81F4-47E5-8C68-4738946A7862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0543-E79C-4EC6-8A67-BEAE593035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EBA9-1F4E-4F18-8DCA-6C34E181154B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33FB-0AFA-4F2B-A051-07B8716358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882D-E747-4992-8326-68D034183E78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7F353-6A14-434C-B4DC-1CC67E0286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84E5-3824-429A-9727-91D622D42435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7FD1-2D9C-4DC8-9317-94F952B3F6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57AA-1F4F-4497-A518-A534778ECDF7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49ED-08EC-47E4-B93E-DEA1C21B2B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7C96-9FBB-4A4E-A4F7-496320F8A3FE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1847-7FA4-4EC3-9962-8ECFF76572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E10FA0-D814-404E-AC6F-426E42FBDECC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BE23F-25A4-4BB5-891B-B2CB0A949B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732" y="1052737"/>
            <a:ext cx="8858250" cy="112494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PROMETEA</a:t>
            </a:r>
            <a:endParaRPr lang="it-IT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81416" y="2915497"/>
            <a:ext cx="8286750" cy="1560662"/>
          </a:xfrm>
        </p:spPr>
        <p:txBody>
          <a:bodyPr/>
          <a:lstStyle/>
          <a:p>
            <a:r>
              <a:rPr lang="it-IT" sz="20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T4.1.3 </a:t>
            </a:r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Percorso di Progettazione partecipata transfrontaliera su modello Scuola Estiva</a:t>
            </a:r>
          </a:p>
          <a:p>
            <a:endParaRPr lang="it-IT" sz="20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it-IT" sz="20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Fabio Madau – UNISS</a:t>
            </a:r>
          </a:p>
          <a:p>
            <a:r>
              <a:rPr lang="it-IT" sz="24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Innovazione ed efficienza nelle </a:t>
            </a:r>
          </a:p>
          <a:p>
            <a:r>
              <a:rPr lang="it-IT" sz="24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imprese agrituristiche (2)</a:t>
            </a:r>
            <a:endParaRPr lang="it-IT" sz="20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1" name="Picture 9" descr="Z:\PROGETTI_EUROPEI\TRIG-EAU\loghi_partner\Logo_unige_.jpe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2063526" y="-6348482"/>
            <a:ext cx="804796" cy="490542"/>
          </a:xfrm>
          <a:prstGeom prst="rect">
            <a:avLst/>
          </a:prstGeom>
          <a:noFill/>
        </p:spPr>
      </p:pic>
      <p:sp>
        <p:nvSpPr>
          <p:cNvPr id="18" name="Sottotitolo 2"/>
          <p:cNvSpPr txBox="1">
            <a:spLocks/>
          </p:cNvSpPr>
          <p:nvPr/>
        </p:nvSpPr>
        <p:spPr bwMode="auto">
          <a:xfrm>
            <a:off x="1691680" y="4642756"/>
            <a:ext cx="5976664" cy="65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1800" b="1" dirty="0" smtClean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it-IT" sz="18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27 - 30  Novembre  2018  Seneghe /Alghero</a:t>
            </a:r>
          </a:p>
        </p:txBody>
      </p:sp>
      <p:sp>
        <p:nvSpPr>
          <p:cNvPr id="19" name="Sottotitolo 2"/>
          <p:cNvSpPr txBox="1">
            <a:spLocks/>
          </p:cNvSpPr>
          <p:nvPr/>
        </p:nvSpPr>
        <p:spPr bwMode="auto">
          <a:xfrm>
            <a:off x="5017633" y="5213969"/>
            <a:ext cx="3944410" cy="43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La 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ottotitolo 2"/>
          <p:cNvSpPr txBox="1">
            <a:spLocks/>
          </p:cNvSpPr>
          <p:nvPr/>
        </p:nvSpPr>
        <p:spPr bwMode="auto">
          <a:xfrm>
            <a:off x="363626" y="1988840"/>
            <a:ext cx="8286750" cy="101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b="1" i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PROmozione </a:t>
            </a:r>
            <a:r>
              <a:rPr lang="it-IT" sz="24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della Multifunzionalità dEl seTtorE</a:t>
            </a:r>
          </a:p>
          <a:p>
            <a:r>
              <a:rPr lang="it-IT" sz="2400" b="1" i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Agro-turistico</a:t>
            </a:r>
          </a:p>
          <a:p>
            <a:endParaRPr lang="it-IT" sz="2800" b="1" i="1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Y:\Pole Cooperation\Projets en cours\4. PROMETEA\2. Communication\Loghi_partner\AVITEM_COMPLET_FR_B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3461" y="5661248"/>
            <a:ext cx="1171330" cy="78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Pole Cooperation\Projets en cours\4. PROMETEA\2. Communication\Loghi_partner\Laore Bilingu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33256"/>
            <a:ext cx="874426" cy="85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Y:\Pole Cooperation\Projets en cours\4. PROMETEA\2. Communication\Loghi_partner\QUIN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733256"/>
            <a:ext cx="1672010" cy="51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:\Pole Cooperation\Projets en cours\4. PROMETEA\2. Communication\Loghi_partner\Ajacci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33256"/>
            <a:ext cx="786382" cy="91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Y:\Pole Cooperation\Projets en cours\4. PROMETEA\2. Communication\Loghi_partner\Sassar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262" y="5733256"/>
            <a:ext cx="954871" cy="95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Y:\Pole Cooperation\Projets en cours\4. PROMETEA\2. Communication\Loghi_partner\Regione_Toscana - copi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637" y="5805264"/>
            <a:ext cx="545409" cy="90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416" y="548680"/>
            <a:ext cx="363939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64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ANALISI </a:t>
            </a:r>
            <a:r>
              <a:rPr lang="fr-FR" sz="3000" b="1" dirty="0" smtClean="0"/>
              <a:t>DELL’EFFICIENZA</a:t>
            </a:r>
            <a:endParaRPr lang="fr-FR" sz="3000" b="1" dirty="0"/>
          </a:p>
        </p:txBody>
      </p:sp>
      <p:sp>
        <p:nvSpPr>
          <p:cNvPr id="13" name="Rettangolo 19"/>
          <p:cNvSpPr>
            <a:spLocks noChangeArrowheads="1"/>
          </p:cNvSpPr>
          <p:nvPr/>
        </p:nvSpPr>
        <p:spPr bwMode="auto">
          <a:xfrm>
            <a:off x="250825" y="1158229"/>
            <a:ext cx="75615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Un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aspetto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strategico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concerne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la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capacità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delle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imprese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allocare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proprie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risorse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modo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razionale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limitando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gli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sprechi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efficienza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it-IT" sz="2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250826" y="3003917"/>
            <a:ext cx="360198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b="1" dirty="0" smtClean="0">
                <a:solidFill>
                  <a:srgbClr val="00B05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EFFETTI POSITIVI</a:t>
            </a:r>
          </a:p>
          <a:p>
            <a:pPr algn="just">
              <a:defRPr/>
            </a:pP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generano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effetti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super-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addittivi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nell’uso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fattori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tecnici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p.e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.,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riduzione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costi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transazione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).</a:t>
            </a:r>
          </a:p>
          <a:p>
            <a:pPr algn="just">
              <a:defRPr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 co-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presenza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più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attività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può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aumentare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possibilità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creazione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del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valore</a:t>
            </a:r>
            <a:endParaRPr lang="it-IT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ttangolo 19"/>
          <p:cNvSpPr>
            <a:spLocks noChangeArrowheads="1"/>
          </p:cNvSpPr>
          <p:nvPr/>
        </p:nvSpPr>
        <p:spPr bwMode="auto">
          <a:xfrm>
            <a:off x="5168223" y="2970818"/>
            <a:ext cx="34362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b="1" dirty="0" smtClean="0">
                <a:solidFill>
                  <a:srgbClr val="C00000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EFFETTI NEGATIVI</a:t>
            </a:r>
            <a:endParaRPr lang="en-US" b="1" dirty="0">
              <a:solidFill>
                <a:srgbClr val="C0000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defRPr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diversificazione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può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essere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una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fonte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di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inefficienza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quando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le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risorse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vengono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mal allocate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defRPr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ANALISI DELL’EFFICIENZA</a:t>
            </a:r>
          </a:p>
          <a:p>
            <a:r>
              <a:rPr lang="fr-FR" sz="3000" b="1" dirty="0" smtClean="0"/>
              <a:t>Il </a:t>
            </a:r>
            <a:r>
              <a:rPr lang="fr-FR" sz="3000" b="1" dirty="0" err="1" smtClean="0"/>
              <a:t>metodo</a:t>
            </a:r>
            <a:endParaRPr lang="fr-FR" sz="3000" b="1" dirty="0"/>
          </a:p>
        </p:txBody>
      </p:sp>
      <p:sp>
        <p:nvSpPr>
          <p:cNvPr id="10" name="Rettangolo 19"/>
          <p:cNvSpPr>
            <a:spLocks noChangeArrowheads="1"/>
          </p:cNvSpPr>
          <p:nvPr/>
        </p:nvSpPr>
        <p:spPr bwMode="auto">
          <a:xfrm>
            <a:off x="259291" y="1894180"/>
            <a:ext cx="812913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Data Envelopment Analysis (DEA)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è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stata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applicata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per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stimare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l’efficienza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tecnica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e le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misure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ad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essa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correlate.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Una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frontiera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produzione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“two-output” è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stata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stimata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produzioni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agrarie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servizi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ricreazionali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just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 nostra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conoscenza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è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il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primo studio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questo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tipo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rivolto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all’agriturismo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e/o al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turismo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rurale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it-IT" sz="2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ANALISI DELL’EFFICIENZA</a:t>
            </a:r>
          </a:p>
          <a:p>
            <a:r>
              <a:rPr lang="fr-FR" sz="3000" b="1" dirty="0" smtClean="0"/>
              <a:t>I </a:t>
            </a:r>
            <a:r>
              <a:rPr lang="fr-FR" sz="3000" b="1" dirty="0" err="1" smtClean="0"/>
              <a:t>materiali</a:t>
            </a:r>
            <a:endParaRPr lang="fr-FR" sz="3000" b="1" dirty="0"/>
          </a:p>
        </p:txBody>
      </p:sp>
      <p:pic>
        <p:nvPicPr>
          <p:cNvPr id="10" name="Picture 2" descr="Immagine correla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4384" y="1629122"/>
            <a:ext cx="250666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9"/>
          <p:cNvSpPr>
            <a:spLocks noChangeArrowheads="1"/>
          </p:cNvSpPr>
          <p:nvPr/>
        </p:nvSpPr>
        <p:spPr bwMode="auto">
          <a:xfrm>
            <a:off x="179834" y="1773585"/>
            <a:ext cx="2952750" cy="378565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1600" b="1" dirty="0">
                <a:solidFill>
                  <a:srgbClr val="006600"/>
                </a:solidFill>
                <a:latin typeface="+mj-lt"/>
              </a:rPr>
              <a:t>NURRA:</a:t>
            </a: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US" sz="1600" b="1" dirty="0">
                <a:latin typeface="+mj-lt"/>
              </a:rPr>
              <a:t>17 </a:t>
            </a:r>
            <a:r>
              <a:rPr lang="en-US" sz="1600" b="1" dirty="0" err="1" smtClean="0">
                <a:latin typeface="+mj-lt"/>
              </a:rPr>
              <a:t>osservazioni</a:t>
            </a:r>
            <a:endParaRPr lang="en-US" sz="1600" b="1" dirty="0">
              <a:latin typeface="+mj-lt"/>
            </a:endParaRP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US" sz="1600" b="1" dirty="0" err="1" smtClean="0">
                <a:solidFill>
                  <a:srgbClr val="C00000"/>
                </a:solidFill>
                <a:latin typeface="+mj-lt"/>
              </a:rPr>
              <a:t>Agricoltura</a:t>
            </a:r>
            <a:r>
              <a:rPr lang="en-US" sz="1600" b="1" dirty="0" smtClean="0">
                <a:latin typeface="+mj-lt"/>
              </a:rPr>
              <a:t>: </a:t>
            </a:r>
            <a:r>
              <a:rPr lang="en-US" sz="1600" b="1" dirty="0" err="1" smtClean="0">
                <a:latin typeface="+mj-lt"/>
              </a:rPr>
              <a:t>seminativi</a:t>
            </a:r>
            <a:r>
              <a:rPr lang="en-US" sz="1600" b="1" dirty="0" smtClean="0">
                <a:latin typeface="+mj-lt"/>
              </a:rPr>
              <a:t>, </a:t>
            </a:r>
            <a:r>
              <a:rPr lang="en-US" sz="1600" b="1" dirty="0" err="1" smtClean="0">
                <a:latin typeface="+mj-lt"/>
              </a:rPr>
              <a:t>orticoltura</a:t>
            </a:r>
            <a:r>
              <a:rPr lang="en-US" sz="1600" b="1" dirty="0" smtClean="0">
                <a:latin typeface="+mj-lt"/>
              </a:rPr>
              <a:t>, </a:t>
            </a:r>
            <a:r>
              <a:rPr lang="en-US" sz="1600" b="1" dirty="0" err="1" smtClean="0">
                <a:latin typeface="+mj-lt"/>
              </a:rPr>
              <a:t>arboricoltura</a:t>
            </a:r>
            <a:r>
              <a:rPr lang="en-US" sz="1600" b="1" dirty="0" smtClean="0">
                <a:latin typeface="+mj-lt"/>
              </a:rPr>
              <a:t>, </a:t>
            </a:r>
            <a:r>
              <a:rPr lang="en-US" sz="1600" b="1" dirty="0" err="1" smtClean="0">
                <a:latin typeface="+mj-lt"/>
              </a:rPr>
              <a:t>attività</a:t>
            </a:r>
            <a:r>
              <a:rPr lang="en-US" sz="1600" b="1" dirty="0" smtClean="0">
                <a:latin typeface="+mj-lt"/>
              </a:rPr>
              <a:t> di </a:t>
            </a:r>
            <a:r>
              <a:rPr lang="en-US" sz="1600" b="1" dirty="0" err="1" smtClean="0">
                <a:latin typeface="+mj-lt"/>
              </a:rPr>
              <a:t>trasformazione</a:t>
            </a:r>
            <a:r>
              <a:rPr lang="en-US" sz="1600" b="1" dirty="0" smtClean="0">
                <a:latin typeface="+mj-lt"/>
              </a:rPr>
              <a:t> e </a:t>
            </a:r>
            <a:r>
              <a:rPr lang="en-US" sz="1600" b="1" dirty="0" err="1" smtClean="0">
                <a:latin typeface="+mj-lt"/>
              </a:rPr>
              <a:t>allevamenti</a:t>
            </a:r>
            <a:endParaRPr lang="en-US" sz="1600" b="1" dirty="0" smtClean="0">
              <a:latin typeface="+mj-lt"/>
            </a:endParaRP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GB" sz="1600" b="1" dirty="0" err="1" smtClean="0">
                <a:solidFill>
                  <a:srgbClr val="C00000"/>
                </a:solidFill>
                <a:latin typeface="+mj-lt"/>
              </a:rPr>
              <a:t>Turismo</a:t>
            </a:r>
            <a:r>
              <a:rPr lang="en-GB" sz="1600" b="1" dirty="0" smtClean="0">
                <a:latin typeface="+mj-lt"/>
              </a:rPr>
              <a:t>: </a:t>
            </a:r>
            <a:r>
              <a:rPr lang="en-GB" sz="1600" b="1" dirty="0" err="1" smtClean="0">
                <a:latin typeface="+mj-lt"/>
              </a:rPr>
              <a:t>dagli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anni</a:t>
            </a:r>
            <a:r>
              <a:rPr lang="en-GB" sz="1600" b="1" dirty="0" smtClean="0">
                <a:latin typeface="+mj-lt"/>
              </a:rPr>
              <a:t> ‘60 è area dove </a:t>
            </a:r>
            <a:r>
              <a:rPr lang="en-GB" sz="1600" b="1" dirty="0" err="1" smtClean="0">
                <a:latin typeface="+mj-lt"/>
              </a:rPr>
              <a:t>si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concentrano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località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turistiche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tra</a:t>
            </a:r>
            <a:r>
              <a:rPr lang="en-GB" sz="1600" b="1" dirty="0" smtClean="0">
                <a:latin typeface="+mj-lt"/>
              </a:rPr>
              <a:t> le </a:t>
            </a:r>
            <a:r>
              <a:rPr lang="en-GB" sz="1600" b="1" dirty="0" err="1" smtClean="0">
                <a:latin typeface="+mj-lt"/>
              </a:rPr>
              <a:t>più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visitate</a:t>
            </a:r>
            <a:r>
              <a:rPr lang="en-GB" sz="1600" b="1" dirty="0" smtClean="0">
                <a:latin typeface="+mj-lt"/>
              </a:rPr>
              <a:t> e note in Sardegna e dove </a:t>
            </a:r>
            <a:r>
              <a:rPr lang="en-GB" sz="1600" b="1" dirty="0" err="1" smtClean="0">
                <a:latin typeface="+mj-lt"/>
              </a:rPr>
              <a:t>l’agriturismo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si</a:t>
            </a:r>
            <a:r>
              <a:rPr lang="en-GB" sz="1600" b="1" dirty="0" smtClean="0">
                <a:latin typeface="+mj-lt"/>
              </a:rPr>
              <a:t> è </a:t>
            </a:r>
            <a:r>
              <a:rPr lang="en-GB" sz="1600" b="1" dirty="0" err="1" smtClean="0">
                <a:latin typeface="+mj-lt"/>
              </a:rPr>
              <a:t>sviluppato</a:t>
            </a:r>
            <a:r>
              <a:rPr lang="en-GB" sz="1600" b="1" dirty="0" smtClean="0">
                <a:latin typeface="+mj-lt"/>
              </a:rPr>
              <a:t> e </a:t>
            </a:r>
            <a:r>
              <a:rPr lang="en-GB" sz="1600" b="1" dirty="0" err="1" smtClean="0">
                <a:latin typeface="+mj-lt"/>
              </a:rPr>
              <a:t>radicato</a:t>
            </a:r>
            <a:endParaRPr lang="en-GB" sz="1600" b="1" dirty="0">
              <a:latin typeface="+mj-lt"/>
            </a:endParaRPr>
          </a:p>
        </p:txBody>
      </p:sp>
      <p:cxnSp>
        <p:nvCxnSpPr>
          <p:cNvPr id="12" name="Connettore 2 11"/>
          <p:cNvCxnSpPr>
            <a:cxnSpLocks noChangeShapeType="1"/>
          </p:cNvCxnSpPr>
          <p:nvPr/>
        </p:nvCxnSpPr>
        <p:spPr bwMode="auto">
          <a:xfrm>
            <a:off x="3204021" y="2853085"/>
            <a:ext cx="6477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" name="Rettangolo 19"/>
          <p:cNvSpPr>
            <a:spLocks noChangeArrowheads="1"/>
          </p:cNvSpPr>
          <p:nvPr/>
        </p:nvSpPr>
        <p:spPr bwMode="auto">
          <a:xfrm>
            <a:off x="6085334" y="2572097"/>
            <a:ext cx="2951162" cy="280076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1600" b="1" dirty="0">
                <a:solidFill>
                  <a:srgbClr val="006600"/>
                </a:solidFill>
                <a:latin typeface="+mj-lt"/>
              </a:rPr>
              <a:t>MONTIFERRU:</a:t>
            </a: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US" sz="1600" b="1" dirty="0">
                <a:latin typeface="+mj-lt"/>
              </a:rPr>
              <a:t>20 </a:t>
            </a:r>
            <a:r>
              <a:rPr lang="en-US" sz="1600" b="1" dirty="0" err="1" smtClean="0">
                <a:latin typeface="+mj-lt"/>
              </a:rPr>
              <a:t>osservazioni</a:t>
            </a:r>
            <a:endParaRPr lang="en-US" sz="1600" b="1" dirty="0">
              <a:latin typeface="+mj-lt"/>
            </a:endParaRP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US" sz="1600" b="1" dirty="0" err="1" smtClean="0">
                <a:solidFill>
                  <a:srgbClr val="C00000"/>
                </a:solidFill>
                <a:latin typeface="+mj-lt"/>
              </a:rPr>
              <a:t>Agricoltura</a:t>
            </a:r>
            <a:r>
              <a:rPr lang="en-US" sz="1600" b="1" dirty="0" smtClean="0">
                <a:latin typeface="+mj-lt"/>
              </a:rPr>
              <a:t>: </a:t>
            </a:r>
            <a:r>
              <a:rPr lang="en-US" sz="1600" b="1" dirty="0" err="1" smtClean="0">
                <a:latin typeface="+mj-lt"/>
              </a:rPr>
              <a:t>allevamento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ovino</a:t>
            </a:r>
            <a:r>
              <a:rPr lang="en-US" sz="1600" b="1" dirty="0" smtClean="0">
                <a:latin typeface="+mj-lt"/>
              </a:rPr>
              <a:t>, </a:t>
            </a:r>
            <a:r>
              <a:rPr lang="en-US" sz="1600" b="1" dirty="0" err="1" smtClean="0">
                <a:latin typeface="+mj-lt"/>
              </a:rPr>
              <a:t>viticoltura</a:t>
            </a:r>
            <a:r>
              <a:rPr lang="en-US" sz="1600" b="1" dirty="0" smtClean="0">
                <a:latin typeface="+mj-lt"/>
              </a:rPr>
              <a:t> e </a:t>
            </a:r>
            <a:r>
              <a:rPr lang="en-US" sz="1600" b="1" dirty="0" err="1" smtClean="0">
                <a:latin typeface="+mj-lt"/>
              </a:rPr>
              <a:t>seminativi</a:t>
            </a:r>
            <a:endParaRPr lang="en-US" sz="1600" b="1" dirty="0">
              <a:latin typeface="+mj-lt"/>
            </a:endParaRPr>
          </a:p>
          <a:p>
            <a:pPr algn="just"/>
            <a:endParaRPr lang="en-US" sz="1600" b="1" dirty="0">
              <a:latin typeface="+mj-lt"/>
            </a:endParaRPr>
          </a:p>
          <a:p>
            <a:pPr algn="just"/>
            <a:r>
              <a:rPr lang="en-GB" sz="1600" b="1" dirty="0" err="1" smtClean="0">
                <a:solidFill>
                  <a:srgbClr val="C00000"/>
                </a:solidFill>
                <a:latin typeface="+mj-lt"/>
              </a:rPr>
              <a:t>Turismo</a:t>
            </a:r>
            <a:r>
              <a:rPr lang="en-GB" sz="1600" b="1" dirty="0" smtClean="0">
                <a:latin typeface="+mj-lt"/>
              </a:rPr>
              <a:t>: solo </a:t>
            </a:r>
            <a:r>
              <a:rPr lang="en-GB" sz="1600" b="1" dirty="0" err="1" smtClean="0">
                <a:latin typeface="+mj-lt"/>
              </a:rPr>
              <a:t>negli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ultimi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decenni</a:t>
            </a:r>
            <a:r>
              <a:rPr lang="en-GB" sz="1600" b="1" dirty="0" smtClean="0">
                <a:latin typeface="+mj-lt"/>
              </a:rPr>
              <a:t>, la </a:t>
            </a:r>
            <a:r>
              <a:rPr lang="en-GB" sz="1600" b="1" dirty="0" err="1" smtClean="0">
                <a:latin typeface="+mj-lt"/>
              </a:rPr>
              <a:t>regione</a:t>
            </a:r>
            <a:r>
              <a:rPr lang="en-GB" sz="1600" b="1" dirty="0" smtClean="0">
                <a:latin typeface="+mj-lt"/>
              </a:rPr>
              <a:t> ha </a:t>
            </a:r>
            <a:r>
              <a:rPr lang="en-GB" sz="1600" b="1" dirty="0" err="1" smtClean="0">
                <a:latin typeface="+mj-lt"/>
              </a:rPr>
              <a:t>sviluppato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una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suscettività</a:t>
            </a:r>
            <a:r>
              <a:rPr lang="en-GB" sz="1600" b="1" dirty="0" smtClean="0">
                <a:latin typeface="+mj-lt"/>
              </a:rPr>
              <a:t> </a:t>
            </a:r>
            <a:r>
              <a:rPr lang="en-GB" sz="1600" b="1" dirty="0" err="1" smtClean="0">
                <a:latin typeface="+mj-lt"/>
              </a:rPr>
              <a:t>turistica</a:t>
            </a:r>
            <a:endParaRPr lang="en-GB" sz="1600" b="1" dirty="0">
              <a:latin typeface="+mj-lt"/>
            </a:endParaRPr>
          </a:p>
        </p:txBody>
      </p:sp>
      <p:cxnSp>
        <p:nvCxnSpPr>
          <p:cNvPr id="17" name="Connettore 2 17"/>
          <p:cNvCxnSpPr>
            <a:cxnSpLocks noChangeShapeType="1"/>
          </p:cNvCxnSpPr>
          <p:nvPr/>
        </p:nvCxnSpPr>
        <p:spPr bwMode="auto">
          <a:xfrm flipH="1">
            <a:off x="4285109" y="3357369"/>
            <a:ext cx="17272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xmlns="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ANALISI DELL’EFFICIENZA</a:t>
            </a:r>
          </a:p>
          <a:p>
            <a:r>
              <a:rPr lang="fr-FR" sz="3000" b="1" dirty="0" smtClean="0"/>
              <a:t>I </a:t>
            </a:r>
            <a:r>
              <a:rPr lang="fr-FR" sz="3000" b="1" dirty="0" err="1" smtClean="0"/>
              <a:t>materiali</a:t>
            </a:r>
            <a:endParaRPr lang="fr-FR" sz="3000" b="1" dirty="0"/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2327684"/>
              </p:ext>
            </p:extLst>
          </p:nvPr>
        </p:nvGraphicFramePr>
        <p:xfrm>
          <a:off x="179512" y="1196752"/>
          <a:ext cx="8402461" cy="4656369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099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97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Item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Description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Unit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Mean 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s.d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86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solidFill>
                            <a:srgbClr val="006600"/>
                          </a:solidFill>
                          <a:latin typeface="+mn-lt"/>
                          <a:ea typeface="Calibri"/>
                          <a:cs typeface="Times New Roman"/>
                        </a:rPr>
                        <a:t>OUTPUT</a:t>
                      </a:r>
                      <a:endParaRPr lang="it-IT" sz="1400" b="1" i="0" dirty="0">
                        <a:solidFill>
                          <a:srgbClr val="0066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Farming production</a:t>
                      </a:r>
                      <a:endParaRPr lang="it-IT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Value of farming output produced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EUR’000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52.8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+mn-lt"/>
                          <a:ea typeface="Calibri"/>
                          <a:cs typeface="Times New Roman"/>
                        </a:rPr>
                        <a:t>105.6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Recreational services</a:t>
                      </a:r>
                      <a:endParaRPr lang="it-IT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Value of recreational services provided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EUR’000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134.5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+mn-lt"/>
                          <a:ea typeface="Calibri"/>
                          <a:cs typeface="Times New Roman"/>
                        </a:rPr>
                        <a:t>146.5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86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86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solidFill>
                            <a:srgbClr val="99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INPUT</a:t>
                      </a:r>
                      <a:endParaRPr lang="it-IT" sz="1400" b="1" i="0" dirty="0">
                        <a:solidFill>
                          <a:srgbClr val="99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Land area</a:t>
                      </a:r>
                      <a:endParaRPr lang="it-IT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Land area covered 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Hectares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43.9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+mn-lt"/>
                          <a:ea typeface="Calibri"/>
                          <a:cs typeface="Times New Roman"/>
                        </a:rPr>
                        <a:t>45.2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Labour</a:t>
                      </a:r>
                      <a:endParaRPr lang="it-IT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Cost of labour (wages)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EUR’000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20.9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+mn-lt"/>
                          <a:ea typeface="Calibri"/>
                          <a:cs typeface="Times New Roman"/>
                        </a:rPr>
                        <a:t>23.5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Capital</a:t>
                      </a:r>
                      <a:endParaRPr lang="it-IT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Depreciation cost of machinery and plant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EUR’000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70.1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+mn-lt"/>
                          <a:ea typeface="Calibri"/>
                          <a:cs typeface="Times New Roman"/>
                        </a:rPr>
                        <a:t>71.6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Calibri"/>
                          <a:cs typeface="Times New Roman"/>
                        </a:rPr>
                        <a:t>Variable costs</a:t>
                      </a:r>
                      <a:endParaRPr lang="it-IT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Cost of variable inputs (e.g., feed, seed, energy)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EUR’000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37.1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+mn-lt"/>
                          <a:ea typeface="Calibri"/>
                          <a:cs typeface="Times New Roman"/>
                        </a:rPr>
                        <a:t>55.3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Meals giving       </a:t>
                      </a:r>
                      <a:endParaRPr lang="it-IT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Number of place at table 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N.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103.0     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+mn-lt"/>
                          <a:ea typeface="Calibri"/>
                          <a:cs typeface="Times New Roman"/>
                        </a:rPr>
                        <a:t>145.4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Accommodation </a:t>
                      </a:r>
                      <a:endParaRPr lang="it-IT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Number of beds available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N.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12.3 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i="1">
                          <a:latin typeface="+mn-lt"/>
                          <a:ea typeface="Calibri"/>
                          <a:cs typeface="Times New Roman"/>
                        </a:rPr>
                        <a:t>7.5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ANALISI DELL’EFFICIENZA</a:t>
            </a:r>
          </a:p>
          <a:p>
            <a:r>
              <a:rPr lang="fr-FR" sz="3000" b="1" dirty="0" smtClean="0"/>
              <a:t>I </a:t>
            </a:r>
            <a:r>
              <a:rPr lang="fr-FR" sz="3000" b="1" dirty="0" err="1" smtClean="0"/>
              <a:t>risultati</a:t>
            </a:r>
            <a:endParaRPr lang="fr-FR" sz="3000" b="1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1753579"/>
              </p:ext>
            </p:extLst>
          </p:nvPr>
        </p:nvGraphicFramePr>
        <p:xfrm>
          <a:off x="323848" y="1268760"/>
          <a:ext cx="5760319" cy="4201777"/>
        </p:xfrm>
        <a:graphic>
          <a:graphicData uri="http://schemas.openxmlformats.org/drawingml/2006/table">
            <a:tbl>
              <a:tblPr/>
              <a:tblGrid>
                <a:gridCol w="23813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06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83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Technical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Efficiency 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Scale Efficiency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Calibri"/>
                          <a:cs typeface="Times New Roman"/>
                        </a:rPr>
                        <a:t>Sample (N. 37)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Mean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0.789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Calibri"/>
                          <a:cs typeface="Times New Roman"/>
                        </a:rPr>
                        <a:t>0.907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+mn-lt"/>
                          <a:ea typeface="Calibri"/>
                          <a:cs typeface="Times New Roman"/>
                        </a:rPr>
                        <a:t>s.d.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+mn-lt"/>
                          <a:ea typeface="Calibri"/>
                          <a:cs typeface="Times New Roman"/>
                        </a:rPr>
                        <a:t>0.255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+mn-lt"/>
                          <a:ea typeface="Calibri"/>
                          <a:cs typeface="Times New Roman"/>
                        </a:rPr>
                        <a:t>0.147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Max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1.000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1.000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Min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0.316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0.382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Calibri"/>
                          <a:cs typeface="Times New Roman"/>
                        </a:rPr>
                        <a:t>Montiferru sub-sample (N. 20)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Mean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0.770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0.871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+mn-lt"/>
                          <a:ea typeface="Calibri"/>
                          <a:cs typeface="Times New Roman"/>
                        </a:rPr>
                        <a:t>s.d.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+mn-lt"/>
                          <a:ea typeface="Calibri"/>
                          <a:cs typeface="Times New Roman"/>
                        </a:rPr>
                        <a:t>0.278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+mn-lt"/>
                          <a:ea typeface="Calibri"/>
                          <a:cs typeface="Times New Roman"/>
                        </a:rPr>
                        <a:t>0.185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Calibri"/>
                          <a:cs typeface="Times New Roman"/>
                        </a:rPr>
                        <a:t>Nurra sub-sample (N. 17)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Mean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0.839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Calibri"/>
                          <a:cs typeface="Times New Roman"/>
                        </a:rPr>
                        <a:t>0.910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+mn-lt"/>
                          <a:ea typeface="Calibri"/>
                          <a:cs typeface="Times New Roman"/>
                        </a:rPr>
                        <a:t>s.d.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+mn-lt"/>
                          <a:ea typeface="Calibri"/>
                          <a:cs typeface="Times New Roman"/>
                        </a:rPr>
                        <a:t>0.231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+mn-lt"/>
                          <a:ea typeface="Calibri"/>
                          <a:cs typeface="Times New Roman"/>
                        </a:rPr>
                        <a:t>0.066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0825" y="5589240"/>
            <a:ext cx="87136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* </a:t>
            </a:r>
            <a:r>
              <a:rPr lang="en-US" sz="1200" dirty="0">
                <a:ea typeface="Calibri" pitchFamily="34" charset="0"/>
                <a:cs typeface="Times New Roman" pitchFamily="18" charset="0"/>
              </a:rPr>
              <a:t>p-values for t-test on mean difference between the two sub-samples: TE = 1.12E-04	SE = 1.05E-04	</a:t>
            </a:r>
            <a:endParaRPr lang="en-US" sz="1200" dirty="0"/>
          </a:p>
        </p:txBody>
      </p:sp>
      <p:sp>
        <p:nvSpPr>
          <p:cNvPr id="10" name="ZoneTexte 2"/>
          <p:cNvSpPr txBox="1"/>
          <p:nvPr/>
        </p:nvSpPr>
        <p:spPr>
          <a:xfrm>
            <a:off x="6516216" y="1700808"/>
            <a:ext cx="237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err="1" smtClean="0"/>
              <a:t>Margini</a:t>
            </a:r>
            <a:r>
              <a:rPr lang="fr-FR" sz="3000" b="1" dirty="0" smtClean="0"/>
              <a:t> di </a:t>
            </a:r>
            <a:r>
              <a:rPr lang="fr-FR" sz="3000" b="1" dirty="0" err="1" smtClean="0"/>
              <a:t>incremento</a:t>
            </a:r>
            <a:r>
              <a:rPr lang="fr-FR" sz="3000" b="1" dirty="0" smtClean="0"/>
              <a:t> </a:t>
            </a:r>
          </a:p>
          <a:p>
            <a:endParaRPr lang="fr-FR" sz="3000" b="1" dirty="0" smtClean="0"/>
          </a:p>
          <a:p>
            <a:r>
              <a:rPr lang="fr-FR" sz="3000" b="1" dirty="0" smtClean="0"/>
              <a:t>TE:	21%</a:t>
            </a:r>
          </a:p>
          <a:p>
            <a:endParaRPr lang="fr-FR" sz="3000" b="1" dirty="0" smtClean="0"/>
          </a:p>
          <a:p>
            <a:r>
              <a:rPr lang="fr-FR" sz="3000" b="1" dirty="0" smtClean="0"/>
              <a:t>SE:    9%</a:t>
            </a:r>
            <a:endParaRPr lang="fr-FR" sz="3000" b="1" dirty="0"/>
          </a:p>
        </p:txBody>
      </p:sp>
    </p:spTree>
    <p:extLst>
      <p:ext uri="{BB962C8B-B14F-4D97-AF65-F5344CB8AC3E}">
        <p14:creationId xmlns:p14="http://schemas.microsoft.com/office/powerpoint/2010/main" xmlns="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ANALISI DELL’EFFICIENZA</a:t>
            </a:r>
          </a:p>
          <a:p>
            <a:r>
              <a:rPr lang="fr-FR" sz="3000" b="1" dirty="0" smtClean="0"/>
              <a:t>I </a:t>
            </a:r>
            <a:r>
              <a:rPr lang="fr-FR" sz="3000" b="1" dirty="0" err="1" smtClean="0"/>
              <a:t>risultati</a:t>
            </a:r>
            <a:endParaRPr lang="fr-FR" sz="3000" b="1" dirty="0"/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7624583"/>
              </p:ext>
            </p:extLst>
          </p:nvPr>
        </p:nvGraphicFramePr>
        <p:xfrm>
          <a:off x="251520" y="1628800"/>
          <a:ext cx="8281169" cy="2658956"/>
        </p:xfrm>
        <a:graphic>
          <a:graphicData uri="http://schemas.openxmlformats.org/drawingml/2006/table">
            <a:tbl>
              <a:tblPr/>
              <a:tblGrid>
                <a:gridCol w="2664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1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23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823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06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47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Output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Observed value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Specific 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TE 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(VRS)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Optimal </a:t>
                      </a:r>
                      <a:endParaRPr lang="en-GB" sz="14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value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Increase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7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7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Farming production     (EUR’000)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52.8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0.851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62.0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6600"/>
                          </a:solidFill>
                          <a:latin typeface="+mn-lt"/>
                          <a:ea typeface="Calibri"/>
                          <a:cs typeface="Times New Roman"/>
                        </a:rPr>
                        <a:t>+ 9.2</a:t>
                      </a:r>
                      <a:endParaRPr lang="it-IT" sz="1400" b="1" dirty="0">
                        <a:solidFill>
                          <a:srgbClr val="0066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7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Recreational services   (EUR’000)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134.5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0.712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188.8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6600"/>
                          </a:solidFill>
                          <a:latin typeface="+mn-lt"/>
                          <a:ea typeface="Calibri"/>
                          <a:cs typeface="Times New Roman"/>
                        </a:rPr>
                        <a:t>+ 54.3</a:t>
                      </a:r>
                      <a:endParaRPr lang="it-IT" sz="1400" b="1" dirty="0">
                        <a:solidFill>
                          <a:srgbClr val="0066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7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ZoneTexte 2"/>
          <p:cNvSpPr txBox="1"/>
          <p:nvPr/>
        </p:nvSpPr>
        <p:spPr>
          <a:xfrm>
            <a:off x="323528" y="4671134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err="1" smtClean="0"/>
              <a:t>Possibile</a:t>
            </a:r>
            <a:r>
              <a:rPr lang="fr-FR" sz="3000" b="1" dirty="0" smtClean="0"/>
              <a:t> </a:t>
            </a:r>
            <a:r>
              <a:rPr lang="fr-FR" sz="3000" b="1" dirty="0" err="1" smtClean="0"/>
              <a:t>incremento</a:t>
            </a:r>
            <a:r>
              <a:rPr lang="fr-FR" sz="3000" b="1" dirty="0" smtClean="0"/>
              <a:t> </a:t>
            </a:r>
            <a:r>
              <a:rPr lang="fr-FR" sz="3000" b="1" dirty="0" err="1" smtClean="0"/>
              <a:t>del</a:t>
            </a:r>
            <a:r>
              <a:rPr lang="fr-FR" sz="3000" b="1" dirty="0" err="1" smtClean="0"/>
              <a:t>la</a:t>
            </a:r>
            <a:r>
              <a:rPr lang="fr-FR" sz="3000" b="1" dirty="0" smtClean="0"/>
              <a:t> PLV</a:t>
            </a:r>
            <a:r>
              <a:rPr lang="fr-FR" sz="3000" b="1" dirty="0" smtClean="0"/>
              <a:t>:   63.500 €</a:t>
            </a:r>
          </a:p>
          <a:p>
            <a:r>
              <a:rPr lang="fr-FR" sz="2000" b="1" dirty="0" smtClean="0"/>
              <a:t>(86% </a:t>
            </a:r>
            <a:r>
              <a:rPr lang="fr-FR" sz="2000" b="1" dirty="0" err="1" smtClean="0"/>
              <a:t>attribuibile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all’attività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agrituristica</a:t>
            </a:r>
            <a:r>
              <a:rPr lang="fr-FR" sz="2000" b="1" dirty="0" smtClean="0"/>
              <a:t>)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xmlns="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ANALISI DELL’EFFICIENZA</a:t>
            </a:r>
          </a:p>
          <a:p>
            <a:r>
              <a:rPr lang="fr-FR" sz="3000" b="1" dirty="0" smtClean="0"/>
              <a:t>I </a:t>
            </a:r>
            <a:r>
              <a:rPr lang="fr-FR" sz="3000" b="1" dirty="0" err="1" smtClean="0"/>
              <a:t>risultati</a:t>
            </a:r>
            <a:endParaRPr lang="fr-FR" sz="3000" b="1" dirty="0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1956454"/>
              </p:ext>
            </p:extLst>
          </p:nvPr>
        </p:nvGraphicFramePr>
        <p:xfrm>
          <a:off x="251520" y="1340768"/>
          <a:ext cx="8424936" cy="4382559"/>
        </p:xfrm>
        <a:graphic>
          <a:graphicData uri="http://schemas.openxmlformats.org/drawingml/2006/table">
            <a:tbl>
              <a:tblPr/>
              <a:tblGrid>
                <a:gridCol w="2153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70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87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687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670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6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Input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Observed value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Specific TE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Optimal value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Saving</a:t>
                      </a:r>
                      <a:endParaRPr lang="it-IT" sz="14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Land area           (Ha)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43.9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0.709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30.4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66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- 12.5</a:t>
                      </a:r>
                      <a:endParaRPr lang="it-IT" sz="1400" b="1" dirty="0">
                        <a:solidFill>
                          <a:srgbClr val="0066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6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Labour               (EUR’000)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20.9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0.645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13.5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66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- 7.4</a:t>
                      </a:r>
                      <a:endParaRPr lang="it-IT" sz="1400" b="1" dirty="0">
                        <a:solidFill>
                          <a:srgbClr val="0066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6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Capital               (EUR’000)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70.1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0.702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49.2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66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- 20.9</a:t>
                      </a:r>
                      <a:endParaRPr lang="it-IT" sz="1400" b="1" dirty="0">
                        <a:solidFill>
                          <a:srgbClr val="0066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6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Variable costs    (EUR’000)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37.1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0.792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29.4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66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- 7.7</a:t>
                      </a:r>
                      <a:endParaRPr lang="it-IT" sz="1400" b="1" dirty="0">
                        <a:solidFill>
                          <a:srgbClr val="0066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6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Meals giving        (N)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103.0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0.675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68.7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66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- 33.0</a:t>
                      </a:r>
                      <a:endParaRPr lang="it-IT" sz="1400" b="1" dirty="0">
                        <a:solidFill>
                          <a:srgbClr val="0066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6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Accommodation  (N)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12.3</a:t>
                      </a:r>
                      <a:endParaRPr lang="it-IT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0.788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9.7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6600"/>
                          </a:solidFill>
                          <a:latin typeface="+mn-lt"/>
                          <a:ea typeface="Calibri"/>
                          <a:cs typeface="Times New Roman"/>
                        </a:rPr>
                        <a:t>- 2.6</a:t>
                      </a:r>
                      <a:endParaRPr lang="it-IT" sz="1400" b="1" dirty="0">
                        <a:solidFill>
                          <a:srgbClr val="0066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69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0" y="0"/>
            <a:ext cx="7668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 smtClean="0"/>
              <a:t>CONCLUSIONI</a:t>
            </a:r>
            <a:endParaRPr lang="fr-FR" sz="3000" b="1" dirty="0"/>
          </a:p>
        </p:txBody>
      </p:sp>
      <p:sp>
        <p:nvSpPr>
          <p:cNvPr id="9" name="Rettangolo 19"/>
          <p:cNvSpPr>
            <a:spLocks noChangeArrowheads="1"/>
          </p:cNvSpPr>
          <p:nvPr/>
        </p:nvSpPr>
        <p:spPr bwMode="auto">
          <a:xfrm>
            <a:off x="250824" y="1450519"/>
            <a:ext cx="82096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 algn="just" eaLnBrk="0" hangingPunct="0">
              <a:buFont typeface="Wingdings" pitchFamily="2" charset="2"/>
              <a:buChar char="ü"/>
            </a:pPr>
            <a:r>
              <a:rPr lang="en-US" altLang="it-IT" b="1" dirty="0" smtClean="0"/>
              <a:t>Le </a:t>
            </a:r>
            <a:r>
              <a:rPr lang="en-US" altLang="it-IT" b="1" dirty="0" err="1" smtClean="0"/>
              <a:t>risorse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aziendali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sono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meglio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utilizzate</a:t>
            </a:r>
            <a:r>
              <a:rPr lang="en-US" altLang="it-IT" b="1" dirty="0" smtClean="0"/>
              <a:t> per le </a:t>
            </a:r>
            <a:r>
              <a:rPr lang="en-US" altLang="it-IT" b="1" dirty="0" err="1" smtClean="0"/>
              <a:t>funzioni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agricole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che</a:t>
            </a:r>
            <a:r>
              <a:rPr lang="en-US" altLang="it-IT" b="1" dirty="0" smtClean="0"/>
              <a:t> per </a:t>
            </a:r>
            <a:r>
              <a:rPr lang="en-US" altLang="it-IT" b="1" dirty="0" err="1" smtClean="0"/>
              <a:t>quelle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ricreazionali</a:t>
            </a:r>
            <a:r>
              <a:rPr lang="en-US" altLang="it-IT" b="1" dirty="0" smtClean="0"/>
              <a:t> e </a:t>
            </a:r>
            <a:r>
              <a:rPr lang="en-US" altLang="it-IT" b="1" dirty="0" err="1" smtClean="0"/>
              <a:t>quindi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margini</a:t>
            </a:r>
            <a:r>
              <a:rPr lang="en-US" altLang="it-IT" b="1" dirty="0" smtClean="0"/>
              <a:t> per </a:t>
            </a:r>
            <a:r>
              <a:rPr lang="en-US" altLang="it-IT" b="1" dirty="0" err="1" smtClean="0"/>
              <a:t>incrementare</a:t>
            </a:r>
            <a:r>
              <a:rPr lang="en-US" altLang="it-IT" b="1" dirty="0" smtClean="0"/>
              <a:t> I </a:t>
            </a:r>
            <a:r>
              <a:rPr lang="en-US" altLang="it-IT" b="1" dirty="0" err="1" smtClean="0"/>
              <a:t>ricavi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sono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maggiori</a:t>
            </a:r>
            <a:r>
              <a:rPr lang="en-US" altLang="it-IT" b="1" dirty="0" smtClean="0"/>
              <a:t> per </a:t>
            </a:r>
            <a:r>
              <a:rPr lang="en-US" altLang="it-IT" b="1" dirty="0" err="1" smtClean="0"/>
              <a:t>quest’ultima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tipologia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attività</a:t>
            </a:r>
            <a:endParaRPr lang="en-US" altLang="it-IT" b="1" dirty="0" smtClean="0"/>
          </a:p>
          <a:p>
            <a:pPr marL="180975" indent="-180975" algn="just" eaLnBrk="0" hangingPunct="0">
              <a:buFont typeface="Wingdings" pitchFamily="2" charset="2"/>
              <a:buChar char="ü"/>
            </a:pPr>
            <a:endParaRPr lang="en-US" altLang="it-IT" b="1" dirty="0" smtClean="0"/>
          </a:p>
          <a:p>
            <a:pPr marL="180975" indent="-180975" algn="just" eaLnBrk="0" hangingPunct="0">
              <a:buFont typeface="Wingdings" pitchFamily="2" charset="2"/>
              <a:buChar char="ü"/>
            </a:pPr>
            <a:r>
              <a:rPr lang="en-US" altLang="it-IT" b="1" dirty="0" err="1" smtClean="0"/>
              <a:t>Soprattutto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l’attività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somministrazione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pasti</a:t>
            </a:r>
            <a:r>
              <a:rPr lang="en-US" altLang="it-IT" b="1" dirty="0" smtClean="0"/>
              <a:t> (</a:t>
            </a:r>
            <a:r>
              <a:rPr lang="en-US" altLang="it-IT" b="1" dirty="0" err="1" smtClean="0"/>
              <a:t>discontinua</a:t>
            </a:r>
            <a:r>
              <a:rPr lang="en-US" altLang="it-IT" b="1" dirty="0" smtClean="0"/>
              <a:t>) e </a:t>
            </a:r>
            <a:r>
              <a:rPr lang="en-US" altLang="it-IT" b="1" dirty="0" err="1" smtClean="0"/>
              <a:t>il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lavoro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sono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fonti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inefficienza</a:t>
            </a:r>
            <a:r>
              <a:rPr lang="en-US" altLang="it-IT" b="1" dirty="0" smtClean="0"/>
              <a:t>. </a:t>
            </a:r>
            <a:r>
              <a:rPr lang="en-US" altLang="it-IT" b="1" dirty="0" err="1" smtClean="0"/>
              <a:t>Riguardo</a:t>
            </a:r>
            <a:r>
              <a:rPr lang="en-US" altLang="it-IT" b="1" dirty="0" smtClean="0"/>
              <a:t> al </a:t>
            </a:r>
            <a:r>
              <a:rPr lang="en-US" altLang="it-IT" b="1" dirty="0" err="1" smtClean="0"/>
              <a:t>lavoro</a:t>
            </a:r>
            <a:r>
              <a:rPr lang="en-US" altLang="it-IT" b="1" dirty="0" smtClean="0"/>
              <a:t>, </a:t>
            </a:r>
            <a:r>
              <a:rPr lang="en-US" altLang="it-IT" b="1" dirty="0" err="1" smtClean="0"/>
              <a:t>va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sottolineato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che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vincoli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normativi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spiegano</a:t>
            </a:r>
            <a:r>
              <a:rPr lang="en-US" altLang="it-IT" b="1" dirty="0" smtClean="0"/>
              <a:t> in </a:t>
            </a:r>
            <a:r>
              <a:rPr lang="en-US" altLang="it-IT" b="1" dirty="0" err="1" smtClean="0"/>
              <a:t>gran</a:t>
            </a:r>
            <a:r>
              <a:rPr lang="en-US" altLang="it-IT" b="1" dirty="0" smtClean="0"/>
              <a:t> parte tale </a:t>
            </a:r>
            <a:r>
              <a:rPr lang="en-US" altLang="it-IT" b="1" dirty="0" err="1" smtClean="0"/>
              <a:t>risultato</a:t>
            </a:r>
            <a:r>
              <a:rPr lang="en-US" altLang="it-IT" b="1" dirty="0" smtClean="0"/>
              <a:t>.</a:t>
            </a:r>
          </a:p>
          <a:p>
            <a:pPr marL="180975" indent="-180975" algn="just" eaLnBrk="0" hangingPunct="0">
              <a:buFont typeface="Wingdings" pitchFamily="2" charset="2"/>
              <a:buChar char="ü"/>
            </a:pPr>
            <a:endParaRPr lang="en-US" altLang="it-IT" b="1" dirty="0" smtClean="0"/>
          </a:p>
          <a:p>
            <a:pPr marL="180975" indent="-180975" algn="just" eaLnBrk="0" hangingPunct="0">
              <a:buFont typeface="Wingdings" pitchFamily="2" charset="2"/>
              <a:buChar char="ü"/>
            </a:pPr>
            <a:r>
              <a:rPr lang="en-US" altLang="it-IT" b="1" dirty="0" smtClean="0"/>
              <a:t> </a:t>
            </a:r>
            <a:r>
              <a:rPr lang="en-US" altLang="it-IT" b="1" dirty="0" err="1" smtClean="0"/>
              <a:t>Pertanto</a:t>
            </a:r>
            <a:r>
              <a:rPr lang="en-US" altLang="it-IT" b="1" dirty="0" smtClean="0"/>
              <a:t>, un </a:t>
            </a:r>
            <a:r>
              <a:rPr lang="en-US" altLang="it-IT" b="1" dirty="0" err="1" smtClean="0"/>
              <a:t>certo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livello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inefficienza</a:t>
            </a:r>
            <a:r>
              <a:rPr lang="en-US" altLang="it-IT" b="1" dirty="0" smtClean="0"/>
              <a:t> è </a:t>
            </a:r>
            <a:r>
              <a:rPr lang="en-US" altLang="it-IT" b="1" dirty="0" err="1" smtClean="0"/>
              <a:t>atteso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nelle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imprese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agrituristiche</a:t>
            </a:r>
            <a:endParaRPr lang="en-US" altLang="it-IT" b="1" dirty="0" smtClean="0"/>
          </a:p>
          <a:p>
            <a:pPr marL="180975" indent="-180975" algn="just" eaLnBrk="0" hangingPunct="0">
              <a:buFont typeface="Wingdings" pitchFamily="2" charset="2"/>
              <a:buChar char="ü"/>
            </a:pPr>
            <a:endParaRPr lang="en-US" altLang="it-IT" b="1" dirty="0" smtClean="0"/>
          </a:p>
          <a:p>
            <a:pPr marL="180975" indent="-180975" algn="just" eaLnBrk="0" hangingPunct="0">
              <a:buFont typeface="Wingdings" pitchFamily="2" charset="2"/>
              <a:buChar char="ü"/>
            </a:pPr>
            <a:r>
              <a:rPr lang="en-US" altLang="it-IT" b="1" dirty="0" smtClean="0"/>
              <a:t> Il </a:t>
            </a:r>
            <a:r>
              <a:rPr lang="en-US" altLang="it-IT" b="1" dirty="0" err="1" smtClean="0"/>
              <a:t>principale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suggerimento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che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deriva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questi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risultati</a:t>
            </a:r>
            <a:r>
              <a:rPr lang="en-US" altLang="it-IT" b="1" dirty="0" smtClean="0"/>
              <a:t> è </a:t>
            </a:r>
            <a:r>
              <a:rPr lang="en-US" altLang="it-IT" b="1" dirty="0" err="1" smtClean="0"/>
              <a:t>che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occorre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aumentare</a:t>
            </a:r>
            <a:r>
              <a:rPr lang="en-US" altLang="it-IT" b="1" dirty="0" smtClean="0"/>
              <a:t> le </a:t>
            </a:r>
            <a:r>
              <a:rPr lang="en-US" altLang="it-IT" b="1" dirty="0" err="1" smtClean="0"/>
              <a:t>occasioni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fornitura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servizi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piuttosto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che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aumentare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il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livello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di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capitale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delle</a:t>
            </a:r>
            <a:r>
              <a:rPr lang="en-US" altLang="it-IT" b="1" dirty="0" smtClean="0"/>
              <a:t> </a:t>
            </a:r>
            <a:r>
              <a:rPr lang="en-US" altLang="it-IT" b="1" dirty="0" err="1" smtClean="0"/>
              <a:t>imprese</a:t>
            </a:r>
            <a:r>
              <a:rPr lang="en-US" altLang="it-IT" b="1" dirty="0" smtClean="0"/>
              <a:t>.</a:t>
            </a:r>
            <a:endParaRPr lang="en-US" altLang="it-IT" b="1" dirty="0"/>
          </a:p>
        </p:txBody>
      </p:sp>
    </p:spTree>
    <p:extLst>
      <p:ext uri="{BB962C8B-B14F-4D97-AF65-F5344CB8AC3E}">
        <p14:creationId xmlns:p14="http://schemas.microsoft.com/office/powerpoint/2010/main" xmlns="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762</Words>
  <Application>Microsoft Office PowerPoint</Application>
  <PresentationFormat>Presentazione su schermo (4:3)</PresentationFormat>
  <Paragraphs>214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PROMETEA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Rigo</dc:creator>
  <cp:lastModifiedBy>Asus</cp:lastModifiedBy>
  <cp:revision>76</cp:revision>
  <dcterms:created xsi:type="dcterms:W3CDTF">2016-03-04T10:12:56Z</dcterms:created>
  <dcterms:modified xsi:type="dcterms:W3CDTF">2018-11-28T09:57:41Z</dcterms:modified>
</cp:coreProperties>
</file>