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333" r:id="rId2"/>
    <p:sldId id="318" r:id="rId3"/>
    <p:sldId id="328" r:id="rId4"/>
    <p:sldId id="322" r:id="rId5"/>
    <p:sldId id="329" r:id="rId6"/>
    <p:sldId id="330" r:id="rId7"/>
    <p:sldId id="323" r:id="rId8"/>
    <p:sldId id="331" r:id="rId9"/>
    <p:sldId id="332" r:id="rId10"/>
  </p:sldIdLst>
  <p:sldSz cx="9144000" cy="6858000" type="screen4x3"/>
  <p:notesSz cx="6858000" cy="9144000"/>
  <p:defaultTextStyle>
    <a:defPPr>
      <a:defRPr lang="it-IT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72" autoAdjust="0"/>
    <p:restoredTop sz="94776" autoAdjust="0"/>
  </p:normalViewPr>
  <p:slideViewPr>
    <p:cSldViewPr>
      <p:cViewPr varScale="1">
        <p:scale>
          <a:sx n="67" d="100"/>
          <a:sy n="67" d="100"/>
        </p:scale>
        <p:origin x="-2028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2" d="100"/>
          <a:sy n="82" d="100"/>
        </p:scale>
        <p:origin x="-2064" y="-90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ACD4E0D1-9590-4AE3-A620-5F3D1D67CCDD}" type="datetimeFigureOut">
              <a:rPr lang="it-IT"/>
              <a:pPr>
                <a:defRPr/>
              </a:pPr>
              <a:t>28/11/2018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54206407-9A6B-4213-AF9B-2AE2D222B0E9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2268741772"/>
      </p:ext>
    </p:extLst>
  </p:cSld>
  <p:clrMap bg1="lt1" tx1="dk1" bg2="lt2" tx2="dk2" accent1="accent1" accent2="accent2" accent3="accent3" accent4="accent4" accent5="accent5" accent6="accent6" hlink="hlink" folHlink="folHlink"/>
  <p:hf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974BF58F-A9D2-4BC5-BFF6-3F2EB05AA92B}" type="datetimeFigureOut">
              <a:rPr lang="it-IT"/>
              <a:pPr>
                <a:defRPr/>
              </a:pPr>
              <a:t>28/11/2018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it-IT" noProof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noProof="0"/>
              <a:t>Fare clic per modificare stili del testo dello schema</a:t>
            </a:r>
          </a:p>
          <a:p>
            <a:pPr lvl="1"/>
            <a:r>
              <a:rPr lang="it-IT" noProof="0"/>
              <a:t>Secondo livello</a:t>
            </a:r>
          </a:p>
          <a:p>
            <a:pPr lvl="2"/>
            <a:r>
              <a:rPr lang="it-IT" noProof="0"/>
              <a:t>Terzo livello</a:t>
            </a:r>
          </a:p>
          <a:p>
            <a:pPr lvl="3"/>
            <a:r>
              <a:rPr lang="it-IT" noProof="0"/>
              <a:t>Quarto livello</a:t>
            </a:r>
          </a:p>
          <a:p>
            <a:pPr lvl="4"/>
            <a:r>
              <a:rPr lang="it-IT" noProof="0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7C740819-419C-4486-8B0B-556FD7AB108E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72636912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5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it-IT" smtClean="0"/>
          </a:p>
        </p:txBody>
      </p:sp>
      <p:sp>
        <p:nvSpPr>
          <p:cNvPr id="8196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21F87B2-8170-4A03-8672-E534FD741DAD}" type="slidenum">
              <a:rPr lang="it-IT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it-IT"/>
          </a:p>
        </p:txBody>
      </p:sp>
      <p:sp>
        <p:nvSpPr>
          <p:cNvPr id="8197" name="Segnaposto piè di pagina 4"/>
          <p:cNvSpPr>
            <a:spLocks noGrp="1"/>
          </p:cNvSpPr>
          <p:nvPr>
            <p:ph type="ftr" sz="quarter" idx="4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it-IT"/>
          </a:p>
        </p:txBody>
      </p:sp>
      <p:sp>
        <p:nvSpPr>
          <p:cNvPr id="8198" name="Segnaposto intestazione 5"/>
          <p:cNvSpPr>
            <a:spLocks noGrp="1"/>
          </p:cNvSpPr>
          <p:nvPr>
            <p:ph type="hdr" sz="quarter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28535635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piè di pagina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E199C1-C515-44FD-8709-698D7EC22079}" type="datetime1">
              <a:rPr lang="it-IT"/>
              <a:pPr>
                <a:defRPr/>
              </a:pPr>
              <a:t>28/11/2018</a:t>
            </a:fld>
            <a:endParaRPr lang="it-IT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153633-7447-4DA9-8629-1765F82ECE54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496E4D-D8B9-438C-9F53-51A5EB6C34DC}" type="datetime1">
              <a:rPr lang="it-IT"/>
              <a:pPr>
                <a:defRPr/>
              </a:pPr>
              <a:t>28/11/2018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043ED8-EEE5-4B7F-B851-C64BF26DF460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1773CC-929F-4F2A-9A7E-1DA51A8B287E}" type="datetime1">
              <a:rPr lang="it-IT"/>
              <a:pPr>
                <a:defRPr/>
              </a:pPr>
              <a:t>28/11/2018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189815-5A72-49DE-8080-44EB505FBB07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personalizza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tecnico_6\Desktop\logo-pomarittimo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674766"/>
            <a:ext cx="3571900" cy="1183234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A5BE9A-9780-4327-B2D5-D83EDA341ECF}" type="datetime1">
              <a:rPr lang="it-IT"/>
              <a:pPr>
                <a:defRPr/>
              </a:pPr>
              <a:t>28/11/2018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20E3B5-C5E7-43EE-9500-4EA13528950F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FCE614-81F4-47E5-8C68-4738946A7862}" type="datetime1">
              <a:rPr lang="it-IT"/>
              <a:pPr>
                <a:defRPr/>
              </a:pPr>
              <a:t>28/11/2018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1C0543-E79C-4EC6-8A67-BEAE59303538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1EEBA9-1F4E-4F18-8DCA-6C34E181154B}" type="datetime1">
              <a:rPr lang="it-IT"/>
              <a:pPr>
                <a:defRPr/>
              </a:pPr>
              <a:t>28/11/2018</a:t>
            </a:fld>
            <a:endParaRPr lang="it-IT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4033FB-0AFA-4F2B-A051-07B8716358F3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30882D-E747-4992-8326-68D034183E78}" type="datetime1">
              <a:rPr lang="it-IT"/>
              <a:pPr>
                <a:defRPr/>
              </a:pPr>
              <a:t>28/11/2018</a:t>
            </a:fld>
            <a:endParaRPr lang="it-IT"/>
          </a:p>
        </p:txBody>
      </p:sp>
      <p:sp>
        <p:nvSpPr>
          <p:cNvPr id="8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47F353-6A14-434C-B4DC-1CC67E028675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E884E5-3824-429A-9727-91D622D42435}" type="datetime1">
              <a:rPr lang="it-IT"/>
              <a:pPr>
                <a:defRPr/>
              </a:pPr>
              <a:t>28/11/2018</a:t>
            </a:fld>
            <a:endParaRPr lang="it-IT"/>
          </a:p>
        </p:txBody>
      </p:sp>
      <p:sp>
        <p:nvSpPr>
          <p:cNvPr id="4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227FD1-2D9C-4DC8-9317-94F952B3F6CA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8457AA-1F4F-4497-A518-A534778ECDF7}" type="datetime1">
              <a:rPr lang="it-IT"/>
              <a:pPr>
                <a:defRPr/>
              </a:pPr>
              <a:t>28/11/2018</a:t>
            </a:fld>
            <a:endParaRPr lang="it-IT"/>
          </a:p>
        </p:txBody>
      </p:sp>
      <p:sp>
        <p:nvSpPr>
          <p:cNvPr id="3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DA49ED-08EC-47E4-B93E-DEA1C21B2BE8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757C96-9FBB-4A4E-A4F7-496320F8A3FE}" type="datetime1">
              <a:rPr lang="it-IT"/>
              <a:pPr>
                <a:defRPr/>
              </a:pPr>
              <a:t>28/11/2018</a:t>
            </a:fld>
            <a:endParaRPr lang="it-IT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101847-7FA4-4EC3-9962-8ECFF7657286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egnaposto titolo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/>
              <a:t>Fare clic per modificare lo stile del titolo</a:t>
            </a:r>
          </a:p>
        </p:txBody>
      </p:sp>
      <p:sp>
        <p:nvSpPr>
          <p:cNvPr id="1027" name="Segnaposto testo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FE10FA0-D814-404E-AC6F-426E42FBDECC}" type="datetime1">
              <a:rPr lang="it-IT"/>
              <a:pPr>
                <a:defRPr/>
              </a:pPr>
              <a:t>28/11/2018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A9BE23F-25A4-4BB5-891B-B2CB0A949BAB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sldNum="0" hdr="0" dt="0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10" Type="http://schemas.openxmlformats.org/officeDocument/2006/relationships/image" Target="../media/image9.jpeg"/><Relationship Id="rId4" Type="http://schemas.openxmlformats.org/officeDocument/2006/relationships/image" Target="../media/image3.jpeg"/><Relationship Id="rId9" Type="http://schemas.openxmlformats.org/officeDocument/2006/relationships/image" Target="../media/image8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12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77732" y="1052737"/>
            <a:ext cx="8858250" cy="1124949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it-IT" sz="3200" b="1" cap="small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PROMETEA</a:t>
            </a:r>
            <a:endParaRPr lang="it-IT" sz="3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4099" name="Sottotitolo 2"/>
          <p:cNvSpPr>
            <a:spLocks noGrp="1"/>
          </p:cNvSpPr>
          <p:nvPr>
            <p:ph type="subTitle" idx="1"/>
          </p:nvPr>
        </p:nvSpPr>
        <p:spPr>
          <a:xfrm>
            <a:off x="581416" y="2915497"/>
            <a:ext cx="8286750" cy="1560662"/>
          </a:xfrm>
        </p:spPr>
        <p:txBody>
          <a:bodyPr/>
          <a:lstStyle/>
          <a:p>
            <a:r>
              <a:rPr lang="it-IT" sz="2000" b="1" dirty="0" smtClean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T4.1.3 </a:t>
            </a:r>
            <a:r>
              <a:rPr lang="it-IT" sz="2000" dirty="0" smtClean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Percorso di Progettazione partecipata transfrontaliera su modello Scuola Estiva</a:t>
            </a:r>
          </a:p>
          <a:p>
            <a:endParaRPr lang="it-IT" sz="2000" dirty="0" smtClean="0">
              <a:solidFill>
                <a:schemeClr val="tx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it-IT" sz="2000" dirty="0" smtClean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Fabio Madau – UNISS</a:t>
            </a:r>
          </a:p>
          <a:p>
            <a:r>
              <a:rPr lang="it-IT" sz="2400" b="1" dirty="0" smtClean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Innovazione ed efficienza nelle </a:t>
            </a:r>
          </a:p>
          <a:p>
            <a:r>
              <a:rPr lang="it-IT" sz="2400" b="1" dirty="0" smtClean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imprese agrituristiche (2)</a:t>
            </a:r>
            <a:endParaRPr lang="it-IT" sz="2000" dirty="0" smtClean="0">
              <a:solidFill>
                <a:schemeClr val="tx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pic>
        <p:nvPicPr>
          <p:cNvPr id="21" name="Picture 9" descr="Z:\PROGETTI_EUROPEI\TRIG-EAU\loghi_partner\Logo_unige_.jpeg"/>
          <p:cNvPicPr>
            <a:picLocks noChangeAspect="1" noChangeArrowheads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-12063526" y="-6348482"/>
            <a:ext cx="804796" cy="490542"/>
          </a:xfrm>
          <a:prstGeom prst="rect">
            <a:avLst/>
          </a:prstGeom>
          <a:noFill/>
        </p:spPr>
      </p:pic>
      <p:sp>
        <p:nvSpPr>
          <p:cNvPr id="18" name="Sottotitolo 2"/>
          <p:cNvSpPr txBox="1">
            <a:spLocks/>
          </p:cNvSpPr>
          <p:nvPr/>
        </p:nvSpPr>
        <p:spPr bwMode="auto">
          <a:xfrm>
            <a:off x="1691680" y="4642756"/>
            <a:ext cx="5976664" cy="6584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it-IT" sz="1800" b="1" dirty="0" smtClean="0">
              <a:solidFill>
                <a:srgbClr val="C0000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it-IT" sz="1800" b="1" dirty="0" smtClean="0">
                <a:solidFill>
                  <a:srgbClr val="C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27 - 30  Novembre  2018  Seneghe /Alghero</a:t>
            </a:r>
          </a:p>
        </p:txBody>
      </p:sp>
      <p:sp>
        <p:nvSpPr>
          <p:cNvPr id="19" name="Sottotitolo 2"/>
          <p:cNvSpPr txBox="1">
            <a:spLocks/>
          </p:cNvSpPr>
          <p:nvPr/>
        </p:nvSpPr>
        <p:spPr bwMode="auto">
          <a:xfrm>
            <a:off x="5017633" y="5213969"/>
            <a:ext cx="3944410" cy="4399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0"/>
              </a:spcAft>
              <a:tabLst>
                <a:tab pos="3060065" algn="ctr"/>
                <a:tab pos="6120130" algn="r"/>
              </a:tabLst>
            </a:pPr>
            <a:r>
              <a:rPr lang="it-IT" sz="1200" dirty="0" smtClean="0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               La </a:t>
            </a:r>
            <a:r>
              <a:rPr lang="it-IT" sz="1200" dirty="0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cooperazione al cuore del </a:t>
            </a:r>
            <a:r>
              <a:rPr lang="it-IT" sz="1200" dirty="0" smtClean="0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Mediterraneo</a:t>
            </a:r>
          </a:p>
          <a:p>
            <a:pPr>
              <a:spcAft>
                <a:spcPts val="0"/>
              </a:spcAft>
              <a:tabLst>
                <a:tab pos="3060065" algn="ctr"/>
                <a:tab pos="6120130" algn="r"/>
              </a:tabLst>
            </a:pPr>
            <a:r>
              <a:rPr lang="it-IT" sz="1200" dirty="0" smtClean="0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                La </a:t>
            </a:r>
            <a:r>
              <a:rPr lang="it-IT" sz="1200" dirty="0" err="1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coopération</a:t>
            </a:r>
            <a:r>
              <a:rPr lang="it-IT" sz="1200" dirty="0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it-IT" sz="1200" dirty="0" err="1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au</a:t>
            </a:r>
            <a:r>
              <a:rPr lang="it-IT" sz="1200" dirty="0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it-IT" sz="1200" dirty="0" err="1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cœur</a:t>
            </a:r>
            <a:r>
              <a:rPr lang="it-IT" sz="1200" dirty="0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de la </a:t>
            </a:r>
            <a:r>
              <a:rPr lang="it-IT" sz="1200" dirty="0" err="1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Méditerranée</a:t>
            </a:r>
            <a:endParaRPr lang="it-IT" sz="1200" dirty="0" smtClean="0">
              <a:solidFill>
                <a:schemeClr val="tx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0" name="Sottotitolo 2"/>
          <p:cNvSpPr txBox="1">
            <a:spLocks/>
          </p:cNvSpPr>
          <p:nvPr/>
        </p:nvSpPr>
        <p:spPr bwMode="auto">
          <a:xfrm>
            <a:off x="363626" y="1988840"/>
            <a:ext cx="8286750" cy="10138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sz="2400" b="1" i="1" dirty="0" smtClean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PROmozione </a:t>
            </a:r>
            <a:r>
              <a:rPr lang="it-IT" sz="2400" b="1" i="1" dirty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della Multifunzionalità dEl seTtorE</a:t>
            </a:r>
          </a:p>
          <a:p>
            <a:r>
              <a:rPr lang="it-IT" sz="2400" b="1" i="1" dirty="0" smtClean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Agro-turistico</a:t>
            </a:r>
          </a:p>
          <a:p>
            <a:endParaRPr lang="it-IT" sz="2800" b="1" i="1" dirty="0" smtClean="0">
              <a:solidFill>
                <a:schemeClr val="tx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pic>
        <p:nvPicPr>
          <p:cNvPr id="1026" name="Picture 2" descr="Y:\Pole Cooperation\Projets en cours\4. PROMETEA\2. Communication\Loghi_partner\AVITEM_COMPLET_FR_BD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533461" y="5661248"/>
            <a:ext cx="1171330" cy="7813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Y:\Pole Cooperation\Projets en cours\4. PROMETEA\2. Communication\Loghi_partner\Laore Bilingue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932040" y="5733256"/>
            <a:ext cx="874426" cy="8538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Y:\Pole Cooperation\Projets en cours\4. PROMETEA\2. Communication\Loghi_partner\QUINN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547664" y="5733256"/>
            <a:ext cx="1672010" cy="5106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Y:\Pole Cooperation\Projets en cours\4. PROMETEA\2. Communication\Loghi_partner\Ajaccio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372200" y="5733256"/>
            <a:ext cx="786382" cy="9113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25" name="Picture 2" descr="Y:\Pole Cooperation\Projets en cours\4. PROMETEA\2. Communication\Loghi_partner\Sassari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500262" y="5733256"/>
            <a:ext cx="954871" cy="9548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 descr="Y:\Pole Cooperation\Projets en cours\4. PROMETEA\2. Communication\Loghi_partner\Regione_Toscana - copie.jp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79637" y="5805264"/>
            <a:ext cx="545409" cy="9094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 descr="Y:\Pole Cooperation\Projets en cours\4. PROMETEA\2. Communication\PROMETEA - logo Version Finale.jpg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81416" y="548680"/>
            <a:ext cx="3639393" cy="8640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496475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pic>
        <p:nvPicPr>
          <p:cNvPr id="4" name="Picture 2" descr="Y:\Pole Cooperation\Projets en cours\4. PROMETEA\2. Communication\PROMETEA - logo Version Finale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15037" y="5877272"/>
            <a:ext cx="3032827" cy="720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Sottotitolo 2"/>
          <p:cNvSpPr txBox="1">
            <a:spLocks/>
          </p:cNvSpPr>
          <p:nvPr/>
        </p:nvSpPr>
        <p:spPr bwMode="auto">
          <a:xfrm>
            <a:off x="5076056" y="5885971"/>
            <a:ext cx="3944410" cy="559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spcAft>
                <a:spcPts val="0"/>
              </a:spcAft>
              <a:tabLst>
                <a:tab pos="3060065" algn="ctr"/>
                <a:tab pos="6120130" algn="r"/>
              </a:tabLst>
            </a:pPr>
            <a:r>
              <a:rPr lang="it-IT" sz="1200" dirty="0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La cooperazione al cuore del Mediterraneo</a:t>
            </a:r>
          </a:p>
          <a:p>
            <a:pPr algn="r">
              <a:spcAft>
                <a:spcPts val="0"/>
              </a:spcAft>
              <a:tabLst>
                <a:tab pos="3060065" algn="ctr"/>
                <a:tab pos="6120130" algn="r"/>
              </a:tabLst>
            </a:pPr>
            <a:r>
              <a:rPr lang="it-IT" sz="1200" dirty="0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La </a:t>
            </a:r>
            <a:r>
              <a:rPr lang="it-IT" sz="1200" dirty="0" err="1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coopération</a:t>
            </a:r>
            <a:r>
              <a:rPr lang="it-IT" sz="1200" dirty="0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it-IT" sz="1200" dirty="0" err="1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au</a:t>
            </a:r>
            <a:r>
              <a:rPr lang="it-IT" sz="1200" dirty="0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it-IT" sz="1200" dirty="0" err="1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cœur</a:t>
            </a:r>
            <a:r>
              <a:rPr lang="it-IT" sz="1200" dirty="0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de la </a:t>
            </a:r>
            <a:r>
              <a:rPr lang="it-IT" sz="1200" dirty="0" err="1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Méditerranée</a:t>
            </a:r>
            <a:endParaRPr lang="it-IT" sz="1200" dirty="0">
              <a:solidFill>
                <a:schemeClr val="tx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560728" y="0"/>
            <a:ext cx="1583272" cy="15121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ZoneTexte 2"/>
          <p:cNvSpPr txBox="1"/>
          <p:nvPr/>
        </p:nvSpPr>
        <p:spPr>
          <a:xfrm>
            <a:off x="0" y="0"/>
            <a:ext cx="766879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000" b="1" dirty="0" smtClean="0"/>
              <a:t>ANALISI </a:t>
            </a:r>
            <a:r>
              <a:rPr lang="fr-FR" sz="3000" b="1" dirty="0" smtClean="0"/>
              <a:t>DELL’EFFICIENZA</a:t>
            </a:r>
            <a:endParaRPr lang="fr-FR" sz="3000" b="1" dirty="0"/>
          </a:p>
        </p:txBody>
      </p:sp>
      <p:sp>
        <p:nvSpPr>
          <p:cNvPr id="13" name="Rettangolo 19"/>
          <p:cNvSpPr>
            <a:spLocks noChangeArrowheads="1"/>
          </p:cNvSpPr>
          <p:nvPr/>
        </p:nvSpPr>
        <p:spPr bwMode="auto">
          <a:xfrm>
            <a:off x="250825" y="1158229"/>
            <a:ext cx="7561536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Un </a:t>
            </a:r>
            <a:r>
              <a:rPr lang="en-US" sz="24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aspetto</a:t>
            </a: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4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strategico</a:t>
            </a: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4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concerne</a:t>
            </a: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 la </a:t>
            </a:r>
            <a:r>
              <a:rPr lang="en-US" sz="24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capacità</a:t>
            </a: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4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delle</a:t>
            </a: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4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imprese</a:t>
            </a: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 di </a:t>
            </a:r>
            <a:r>
              <a:rPr lang="en-US" sz="24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allocare</a:t>
            </a: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 le </a:t>
            </a:r>
            <a:r>
              <a:rPr lang="en-US" sz="24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proprie</a:t>
            </a: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4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risorse</a:t>
            </a: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 in </a:t>
            </a:r>
            <a:r>
              <a:rPr lang="en-US" sz="24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modo</a:t>
            </a: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4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razionale</a:t>
            </a: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 e </a:t>
            </a:r>
            <a:r>
              <a:rPr lang="en-US" sz="24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limitando</a:t>
            </a: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4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gli</a:t>
            </a: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4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sprechi</a:t>
            </a: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 (</a:t>
            </a:r>
            <a:r>
              <a:rPr lang="en-US" sz="24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efficienza</a:t>
            </a: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)</a:t>
            </a:r>
            <a:endParaRPr lang="it-IT" sz="2400" b="1" dirty="0">
              <a:solidFill>
                <a:schemeClr val="tx1">
                  <a:lumMod val="95000"/>
                  <a:lumOff val="5000"/>
                </a:schemeClr>
              </a:solidFill>
              <a:latin typeface="+mj-lt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4" name="Rettangolo 13"/>
          <p:cNvSpPr>
            <a:spLocks noChangeArrowheads="1"/>
          </p:cNvSpPr>
          <p:nvPr/>
        </p:nvSpPr>
        <p:spPr bwMode="auto">
          <a:xfrm>
            <a:off x="250826" y="3003917"/>
            <a:ext cx="3601982" cy="25853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en-US" b="1" dirty="0" smtClean="0">
                <a:solidFill>
                  <a:srgbClr val="00B050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EFFETTI POSITIVI</a:t>
            </a:r>
          </a:p>
          <a:p>
            <a:pPr algn="just">
              <a:defRPr/>
            </a:pPr>
            <a:endParaRPr lang="en-US" b="1" dirty="0" smtClean="0">
              <a:solidFill>
                <a:schemeClr val="tx1">
                  <a:lumMod val="95000"/>
                  <a:lumOff val="5000"/>
                </a:schemeClr>
              </a:solidFill>
              <a:latin typeface="+mj-lt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just">
              <a:defRPr/>
            </a:pPr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Si </a:t>
            </a:r>
            <a:r>
              <a:rPr lang="en-US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generano</a:t>
            </a:r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effetti</a:t>
            </a:r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 super-</a:t>
            </a:r>
            <a:r>
              <a:rPr lang="en-US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addittivi</a:t>
            </a:r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nell’uso</a:t>
            </a:r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dei</a:t>
            </a:r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fattori</a:t>
            </a:r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tecnici</a:t>
            </a:r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 (</a:t>
            </a:r>
            <a:r>
              <a:rPr lang="en-US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p.e</a:t>
            </a:r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., </a:t>
            </a:r>
            <a:r>
              <a:rPr lang="en-US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riduzione</a:t>
            </a:r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dei</a:t>
            </a:r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costi</a:t>
            </a:r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 di </a:t>
            </a:r>
            <a:r>
              <a:rPr lang="en-US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transazione</a:t>
            </a:r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).</a:t>
            </a:r>
          </a:p>
          <a:p>
            <a:pPr algn="just">
              <a:defRPr/>
            </a:pPr>
            <a:endParaRPr lang="en-US" b="1" dirty="0">
              <a:solidFill>
                <a:schemeClr val="tx1">
                  <a:lumMod val="95000"/>
                  <a:lumOff val="5000"/>
                </a:schemeClr>
              </a:solidFill>
              <a:latin typeface="+mj-lt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just">
              <a:defRPr/>
            </a:pPr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La co-</a:t>
            </a:r>
            <a:r>
              <a:rPr lang="en-US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presenza</a:t>
            </a:r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 di </a:t>
            </a:r>
            <a:r>
              <a:rPr lang="en-US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più</a:t>
            </a:r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attività</a:t>
            </a:r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può</a:t>
            </a:r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aumentare</a:t>
            </a:r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 le </a:t>
            </a:r>
            <a:r>
              <a:rPr lang="en-US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possibilità</a:t>
            </a:r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 di </a:t>
            </a:r>
            <a:r>
              <a:rPr lang="en-US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creazione</a:t>
            </a:r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 del </a:t>
            </a:r>
            <a:r>
              <a:rPr lang="en-US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valore</a:t>
            </a:r>
            <a:endParaRPr lang="it-IT" b="1" dirty="0">
              <a:solidFill>
                <a:schemeClr val="tx1">
                  <a:lumMod val="95000"/>
                  <a:lumOff val="5000"/>
                </a:schemeClr>
              </a:solidFill>
              <a:latin typeface="+mj-lt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5" name="Rettangolo 19"/>
          <p:cNvSpPr>
            <a:spLocks noChangeArrowheads="1"/>
          </p:cNvSpPr>
          <p:nvPr/>
        </p:nvSpPr>
        <p:spPr bwMode="auto">
          <a:xfrm>
            <a:off x="5168223" y="2970818"/>
            <a:ext cx="3436225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en-US" b="1" dirty="0" smtClean="0">
                <a:solidFill>
                  <a:srgbClr val="C00000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EFFETTI NEGATIVI</a:t>
            </a:r>
            <a:endParaRPr lang="en-US" b="1" dirty="0">
              <a:solidFill>
                <a:srgbClr val="C00000"/>
              </a:solidFill>
              <a:latin typeface="+mj-lt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just">
              <a:defRPr/>
            </a:pPr>
            <a:endParaRPr lang="en-US" b="1" dirty="0">
              <a:solidFill>
                <a:schemeClr val="tx1">
                  <a:lumMod val="95000"/>
                  <a:lumOff val="5000"/>
                </a:schemeClr>
              </a:solidFill>
              <a:latin typeface="+mj-lt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just">
              <a:defRPr/>
            </a:pPr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La </a:t>
            </a:r>
            <a:r>
              <a:rPr lang="en-US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diversificazione</a:t>
            </a:r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può</a:t>
            </a:r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essere</a:t>
            </a:r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una</a:t>
            </a:r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fonte</a:t>
            </a:r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 di </a:t>
            </a:r>
            <a:r>
              <a:rPr lang="en-US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inefficienza</a:t>
            </a:r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quando</a:t>
            </a:r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 le </a:t>
            </a:r>
            <a:r>
              <a:rPr lang="en-US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risorse</a:t>
            </a:r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vengono</a:t>
            </a:r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 mal allocate</a:t>
            </a:r>
            <a:endParaRPr lang="en-US" b="1" dirty="0">
              <a:solidFill>
                <a:schemeClr val="tx1">
                  <a:lumMod val="95000"/>
                  <a:lumOff val="5000"/>
                </a:schemeClr>
              </a:solidFill>
              <a:latin typeface="+mj-lt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just">
              <a:defRPr/>
            </a:pPr>
            <a:endParaRPr lang="en-US" b="1" dirty="0">
              <a:solidFill>
                <a:schemeClr val="tx1">
                  <a:lumMod val="95000"/>
                  <a:lumOff val="5000"/>
                </a:schemeClr>
              </a:solidFill>
              <a:latin typeface="+mj-lt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77806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pic>
        <p:nvPicPr>
          <p:cNvPr id="4" name="Picture 2" descr="Y:\Pole Cooperation\Projets en cours\4. PROMETEA\2. Communication\PROMETEA - logo Version Finale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15037" y="5877272"/>
            <a:ext cx="3032827" cy="720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Sottotitolo 2"/>
          <p:cNvSpPr txBox="1">
            <a:spLocks/>
          </p:cNvSpPr>
          <p:nvPr/>
        </p:nvSpPr>
        <p:spPr bwMode="auto">
          <a:xfrm>
            <a:off x="5076056" y="5885971"/>
            <a:ext cx="3944410" cy="559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spcAft>
                <a:spcPts val="0"/>
              </a:spcAft>
              <a:tabLst>
                <a:tab pos="3060065" algn="ctr"/>
                <a:tab pos="6120130" algn="r"/>
              </a:tabLst>
            </a:pPr>
            <a:r>
              <a:rPr lang="it-IT" sz="1200" dirty="0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La cooperazione al cuore del Mediterraneo</a:t>
            </a:r>
          </a:p>
          <a:p>
            <a:pPr algn="r">
              <a:spcAft>
                <a:spcPts val="0"/>
              </a:spcAft>
              <a:tabLst>
                <a:tab pos="3060065" algn="ctr"/>
                <a:tab pos="6120130" algn="r"/>
              </a:tabLst>
            </a:pPr>
            <a:r>
              <a:rPr lang="it-IT" sz="1200" dirty="0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La </a:t>
            </a:r>
            <a:r>
              <a:rPr lang="it-IT" sz="1200" dirty="0" err="1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coopération</a:t>
            </a:r>
            <a:r>
              <a:rPr lang="it-IT" sz="1200" dirty="0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it-IT" sz="1200" dirty="0" err="1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au</a:t>
            </a:r>
            <a:r>
              <a:rPr lang="it-IT" sz="1200" dirty="0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it-IT" sz="1200" dirty="0" err="1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cœur</a:t>
            </a:r>
            <a:r>
              <a:rPr lang="it-IT" sz="1200" dirty="0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de la </a:t>
            </a:r>
            <a:r>
              <a:rPr lang="it-IT" sz="1200" dirty="0" err="1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Méditerranée</a:t>
            </a:r>
            <a:endParaRPr lang="it-IT" sz="1200" dirty="0">
              <a:solidFill>
                <a:schemeClr val="tx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560728" y="0"/>
            <a:ext cx="1583272" cy="15121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ZoneTexte 2"/>
          <p:cNvSpPr txBox="1"/>
          <p:nvPr/>
        </p:nvSpPr>
        <p:spPr>
          <a:xfrm>
            <a:off x="0" y="0"/>
            <a:ext cx="766879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000" b="1" dirty="0" smtClean="0"/>
              <a:t>ANALISI DELL’EFFICIENZA</a:t>
            </a:r>
          </a:p>
          <a:p>
            <a:r>
              <a:rPr lang="fr-FR" sz="3000" b="1" dirty="0" smtClean="0"/>
              <a:t>Il </a:t>
            </a:r>
            <a:r>
              <a:rPr lang="fr-FR" sz="3000" b="1" dirty="0" err="1" smtClean="0"/>
              <a:t>metodo</a:t>
            </a:r>
            <a:endParaRPr lang="fr-FR" sz="3000" b="1" dirty="0"/>
          </a:p>
        </p:txBody>
      </p:sp>
      <p:sp>
        <p:nvSpPr>
          <p:cNvPr id="10" name="Rettangolo 19"/>
          <p:cNvSpPr>
            <a:spLocks noChangeArrowheads="1"/>
          </p:cNvSpPr>
          <p:nvPr/>
        </p:nvSpPr>
        <p:spPr bwMode="auto">
          <a:xfrm>
            <a:off x="259291" y="1894180"/>
            <a:ext cx="8129133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La </a:t>
            </a: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Data Envelopment Analysis (DEA) </a:t>
            </a: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è </a:t>
            </a:r>
            <a:r>
              <a:rPr lang="en-US" sz="24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stata</a:t>
            </a: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4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applicata</a:t>
            </a: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 per </a:t>
            </a:r>
            <a:r>
              <a:rPr lang="en-US" sz="24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stimare</a:t>
            </a: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4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l’efficienza</a:t>
            </a: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4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tecnica</a:t>
            </a: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 e le </a:t>
            </a:r>
            <a:r>
              <a:rPr lang="en-US" sz="24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misure</a:t>
            </a: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 ad </a:t>
            </a:r>
            <a:r>
              <a:rPr lang="en-US" sz="24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essa</a:t>
            </a: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 correlate. </a:t>
            </a:r>
            <a:endParaRPr lang="en-US" sz="2400" b="1" dirty="0">
              <a:solidFill>
                <a:schemeClr val="tx1">
                  <a:lumMod val="95000"/>
                  <a:lumOff val="5000"/>
                </a:schemeClr>
              </a:solidFill>
              <a:latin typeface="+mj-lt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just"/>
            <a:endParaRPr lang="en-US" sz="2400" b="1" dirty="0">
              <a:solidFill>
                <a:schemeClr val="tx1">
                  <a:lumMod val="95000"/>
                  <a:lumOff val="5000"/>
                </a:schemeClr>
              </a:solidFill>
              <a:latin typeface="+mj-lt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just"/>
            <a:r>
              <a:rPr lang="en-US" sz="24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Una</a:t>
            </a: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4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frontiera</a:t>
            </a: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4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di</a:t>
            </a: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4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produzione</a:t>
            </a: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 “two-output” è </a:t>
            </a:r>
            <a:r>
              <a:rPr lang="en-US" sz="24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stata</a:t>
            </a: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4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stimata</a:t>
            </a: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 (</a:t>
            </a:r>
            <a:r>
              <a:rPr lang="en-US" sz="24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produzioni</a:t>
            </a: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4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agrarie</a:t>
            </a: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 e </a:t>
            </a:r>
            <a:r>
              <a:rPr lang="en-US" sz="24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servizi</a:t>
            </a: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4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ricreazionali</a:t>
            </a: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)</a:t>
            </a:r>
            <a:endParaRPr lang="en-US" sz="2400" b="1" dirty="0">
              <a:solidFill>
                <a:schemeClr val="tx1">
                  <a:lumMod val="95000"/>
                  <a:lumOff val="5000"/>
                </a:schemeClr>
              </a:solidFill>
              <a:latin typeface="+mj-lt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just"/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</a:p>
          <a:p>
            <a:pPr algn="just"/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A nostra </a:t>
            </a:r>
            <a:r>
              <a:rPr lang="en-US" sz="24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conoscenza</a:t>
            </a: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 è </a:t>
            </a:r>
            <a:r>
              <a:rPr lang="en-US" sz="24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il</a:t>
            </a: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 primo studio </a:t>
            </a:r>
            <a:r>
              <a:rPr lang="en-US" sz="24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di</a:t>
            </a: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4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questo</a:t>
            </a: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4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tipo</a:t>
            </a: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4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rivolto</a:t>
            </a: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4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all’agriturismo</a:t>
            </a: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 e/o al </a:t>
            </a:r>
            <a:r>
              <a:rPr lang="en-US" sz="24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turismo</a:t>
            </a: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4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rurale</a:t>
            </a: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. </a:t>
            </a:r>
            <a:endParaRPr lang="it-IT" sz="2400" b="1" dirty="0">
              <a:solidFill>
                <a:schemeClr val="tx1">
                  <a:lumMod val="95000"/>
                  <a:lumOff val="5000"/>
                </a:schemeClr>
              </a:solidFill>
              <a:latin typeface="+mj-lt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77806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pic>
        <p:nvPicPr>
          <p:cNvPr id="4" name="Picture 2" descr="Y:\Pole Cooperation\Projets en cours\4. PROMETEA\2. Communication\PROMETEA - logo Version Finale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15037" y="5877272"/>
            <a:ext cx="3032827" cy="720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Sottotitolo 2"/>
          <p:cNvSpPr txBox="1">
            <a:spLocks/>
          </p:cNvSpPr>
          <p:nvPr/>
        </p:nvSpPr>
        <p:spPr bwMode="auto">
          <a:xfrm>
            <a:off x="5076056" y="5885971"/>
            <a:ext cx="3944410" cy="559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spcAft>
                <a:spcPts val="0"/>
              </a:spcAft>
              <a:tabLst>
                <a:tab pos="3060065" algn="ctr"/>
                <a:tab pos="6120130" algn="r"/>
              </a:tabLst>
            </a:pPr>
            <a:r>
              <a:rPr lang="it-IT" sz="1200" dirty="0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La cooperazione al cuore del Mediterraneo</a:t>
            </a:r>
          </a:p>
          <a:p>
            <a:pPr algn="r">
              <a:spcAft>
                <a:spcPts val="0"/>
              </a:spcAft>
              <a:tabLst>
                <a:tab pos="3060065" algn="ctr"/>
                <a:tab pos="6120130" algn="r"/>
              </a:tabLst>
            </a:pPr>
            <a:r>
              <a:rPr lang="it-IT" sz="1200" dirty="0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La </a:t>
            </a:r>
            <a:r>
              <a:rPr lang="it-IT" sz="1200" dirty="0" err="1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coopération</a:t>
            </a:r>
            <a:r>
              <a:rPr lang="it-IT" sz="1200" dirty="0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it-IT" sz="1200" dirty="0" err="1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au</a:t>
            </a:r>
            <a:r>
              <a:rPr lang="it-IT" sz="1200" dirty="0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it-IT" sz="1200" dirty="0" err="1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cœur</a:t>
            </a:r>
            <a:r>
              <a:rPr lang="it-IT" sz="1200" dirty="0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de la </a:t>
            </a:r>
            <a:r>
              <a:rPr lang="it-IT" sz="1200" dirty="0" err="1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Méditerranée</a:t>
            </a:r>
            <a:endParaRPr lang="it-IT" sz="1200" dirty="0">
              <a:solidFill>
                <a:schemeClr val="tx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560728" y="0"/>
            <a:ext cx="1583272" cy="15121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ZoneTexte 2"/>
          <p:cNvSpPr txBox="1"/>
          <p:nvPr/>
        </p:nvSpPr>
        <p:spPr>
          <a:xfrm>
            <a:off x="0" y="0"/>
            <a:ext cx="766879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000" b="1" dirty="0" smtClean="0"/>
              <a:t>ANALISI DELL’EFFICIENZA</a:t>
            </a:r>
          </a:p>
          <a:p>
            <a:r>
              <a:rPr lang="fr-FR" sz="3000" b="1" dirty="0" smtClean="0"/>
              <a:t>I </a:t>
            </a:r>
            <a:r>
              <a:rPr lang="fr-FR" sz="3000" b="1" dirty="0" err="1" smtClean="0"/>
              <a:t>materiali</a:t>
            </a:r>
            <a:endParaRPr lang="fr-FR" sz="3000" b="1" dirty="0"/>
          </a:p>
        </p:txBody>
      </p:sp>
      <p:pic>
        <p:nvPicPr>
          <p:cNvPr id="10" name="Picture 2" descr="Immagine correlata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564384" y="1629122"/>
            <a:ext cx="2506662" cy="424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Rettangolo 19"/>
          <p:cNvSpPr>
            <a:spLocks noChangeArrowheads="1"/>
          </p:cNvSpPr>
          <p:nvPr/>
        </p:nvSpPr>
        <p:spPr bwMode="auto">
          <a:xfrm>
            <a:off x="179834" y="1773585"/>
            <a:ext cx="2952750" cy="3785652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n-GB" sz="1600" b="1" dirty="0">
                <a:solidFill>
                  <a:srgbClr val="006600"/>
                </a:solidFill>
                <a:latin typeface="+mj-lt"/>
              </a:rPr>
              <a:t>NURRA:</a:t>
            </a:r>
          </a:p>
          <a:p>
            <a:pPr algn="just"/>
            <a:endParaRPr lang="en-US" sz="1600" b="1" dirty="0">
              <a:latin typeface="+mj-lt"/>
            </a:endParaRPr>
          </a:p>
          <a:p>
            <a:pPr algn="just"/>
            <a:r>
              <a:rPr lang="en-US" sz="1600" b="1" dirty="0">
                <a:latin typeface="+mj-lt"/>
              </a:rPr>
              <a:t>17 </a:t>
            </a:r>
            <a:r>
              <a:rPr lang="en-US" sz="1600" b="1" dirty="0" err="1" smtClean="0">
                <a:latin typeface="+mj-lt"/>
              </a:rPr>
              <a:t>osservazioni</a:t>
            </a:r>
            <a:endParaRPr lang="en-US" sz="1600" b="1" dirty="0">
              <a:latin typeface="+mj-lt"/>
            </a:endParaRPr>
          </a:p>
          <a:p>
            <a:pPr algn="just"/>
            <a:endParaRPr lang="en-US" sz="1600" b="1" dirty="0">
              <a:latin typeface="+mj-lt"/>
            </a:endParaRPr>
          </a:p>
          <a:p>
            <a:pPr algn="just"/>
            <a:r>
              <a:rPr lang="en-US" sz="1600" b="1" dirty="0" err="1" smtClean="0">
                <a:solidFill>
                  <a:srgbClr val="C00000"/>
                </a:solidFill>
                <a:latin typeface="+mj-lt"/>
              </a:rPr>
              <a:t>Agricoltura</a:t>
            </a:r>
            <a:r>
              <a:rPr lang="en-US" sz="1600" b="1" dirty="0" smtClean="0">
                <a:latin typeface="+mj-lt"/>
              </a:rPr>
              <a:t>: </a:t>
            </a:r>
            <a:r>
              <a:rPr lang="en-US" sz="1600" b="1" dirty="0" err="1" smtClean="0">
                <a:latin typeface="+mj-lt"/>
              </a:rPr>
              <a:t>seminativi</a:t>
            </a:r>
            <a:r>
              <a:rPr lang="en-US" sz="1600" b="1" dirty="0" smtClean="0">
                <a:latin typeface="+mj-lt"/>
              </a:rPr>
              <a:t>, </a:t>
            </a:r>
            <a:r>
              <a:rPr lang="en-US" sz="1600" b="1" dirty="0" err="1" smtClean="0">
                <a:latin typeface="+mj-lt"/>
              </a:rPr>
              <a:t>orticoltura</a:t>
            </a:r>
            <a:r>
              <a:rPr lang="en-US" sz="1600" b="1" dirty="0" smtClean="0">
                <a:latin typeface="+mj-lt"/>
              </a:rPr>
              <a:t>, </a:t>
            </a:r>
            <a:r>
              <a:rPr lang="en-US" sz="1600" b="1" dirty="0" err="1" smtClean="0">
                <a:latin typeface="+mj-lt"/>
              </a:rPr>
              <a:t>arboricoltura</a:t>
            </a:r>
            <a:r>
              <a:rPr lang="en-US" sz="1600" b="1" dirty="0" smtClean="0">
                <a:latin typeface="+mj-lt"/>
              </a:rPr>
              <a:t>, </a:t>
            </a:r>
            <a:r>
              <a:rPr lang="en-US" sz="1600" b="1" dirty="0" err="1" smtClean="0">
                <a:latin typeface="+mj-lt"/>
              </a:rPr>
              <a:t>attività</a:t>
            </a:r>
            <a:r>
              <a:rPr lang="en-US" sz="1600" b="1" dirty="0" smtClean="0">
                <a:latin typeface="+mj-lt"/>
              </a:rPr>
              <a:t> di </a:t>
            </a:r>
            <a:r>
              <a:rPr lang="en-US" sz="1600" b="1" dirty="0" err="1" smtClean="0">
                <a:latin typeface="+mj-lt"/>
              </a:rPr>
              <a:t>trasformazione</a:t>
            </a:r>
            <a:r>
              <a:rPr lang="en-US" sz="1600" b="1" dirty="0" smtClean="0">
                <a:latin typeface="+mj-lt"/>
              </a:rPr>
              <a:t> e </a:t>
            </a:r>
            <a:r>
              <a:rPr lang="en-US" sz="1600" b="1" dirty="0" err="1" smtClean="0">
                <a:latin typeface="+mj-lt"/>
              </a:rPr>
              <a:t>allevamenti</a:t>
            </a:r>
            <a:endParaRPr lang="en-US" sz="1600" b="1" dirty="0" smtClean="0">
              <a:latin typeface="+mj-lt"/>
            </a:endParaRPr>
          </a:p>
          <a:p>
            <a:pPr algn="just"/>
            <a:endParaRPr lang="en-US" sz="1600" b="1" dirty="0">
              <a:latin typeface="+mj-lt"/>
            </a:endParaRPr>
          </a:p>
          <a:p>
            <a:pPr algn="just"/>
            <a:r>
              <a:rPr lang="en-GB" sz="1600" b="1" dirty="0" err="1" smtClean="0">
                <a:solidFill>
                  <a:srgbClr val="C00000"/>
                </a:solidFill>
                <a:latin typeface="+mj-lt"/>
              </a:rPr>
              <a:t>Turismo</a:t>
            </a:r>
            <a:r>
              <a:rPr lang="en-GB" sz="1600" b="1" dirty="0" smtClean="0">
                <a:latin typeface="+mj-lt"/>
              </a:rPr>
              <a:t>: </a:t>
            </a:r>
            <a:r>
              <a:rPr lang="en-GB" sz="1600" b="1" dirty="0" err="1" smtClean="0">
                <a:latin typeface="+mj-lt"/>
              </a:rPr>
              <a:t>dagli</a:t>
            </a:r>
            <a:r>
              <a:rPr lang="en-GB" sz="1600" b="1" dirty="0" smtClean="0">
                <a:latin typeface="+mj-lt"/>
              </a:rPr>
              <a:t> </a:t>
            </a:r>
            <a:r>
              <a:rPr lang="en-GB" sz="1600" b="1" dirty="0" err="1" smtClean="0">
                <a:latin typeface="+mj-lt"/>
              </a:rPr>
              <a:t>anni</a:t>
            </a:r>
            <a:r>
              <a:rPr lang="en-GB" sz="1600" b="1" dirty="0" smtClean="0">
                <a:latin typeface="+mj-lt"/>
              </a:rPr>
              <a:t> ‘60 è area dove </a:t>
            </a:r>
            <a:r>
              <a:rPr lang="en-GB" sz="1600" b="1" dirty="0" err="1" smtClean="0">
                <a:latin typeface="+mj-lt"/>
              </a:rPr>
              <a:t>si</a:t>
            </a:r>
            <a:r>
              <a:rPr lang="en-GB" sz="1600" b="1" dirty="0" smtClean="0">
                <a:latin typeface="+mj-lt"/>
              </a:rPr>
              <a:t> </a:t>
            </a:r>
            <a:r>
              <a:rPr lang="en-GB" sz="1600" b="1" dirty="0" err="1" smtClean="0">
                <a:latin typeface="+mj-lt"/>
              </a:rPr>
              <a:t>concentrano</a:t>
            </a:r>
            <a:r>
              <a:rPr lang="en-GB" sz="1600" b="1" dirty="0" smtClean="0">
                <a:latin typeface="+mj-lt"/>
              </a:rPr>
              <a:t> </a:t>
            </a:r>
            <a:r>
              <a:rPr lang="en-GB" sz="1600" b="1" dirty="0" err="1" smtClean="0">
                <a:latin typeface="+mj-lt"/>
              </a:rPr>
              <a:t>località</a:t>
            </a:r>
            <a:r>
              <a:rPr lang="en-GB" sz="1600" b="1" dirty="0" smtClean="0">
                <a:latin typeface="+mj-lt"/>
              </a:rPr>
              <a:t> </a:t>
            </a:r>
            <a:r>
              <a:rPr lang="en-GB" sz="1600" b="1" dirty="0" err="1" smtClean="0">
                <a:latin typeface="+mj-lt"/>
              </a:rPr>
              <a:t>turistiche</a:t>
            </a:r>
            <a:r>
              <a:rPr lang="en-GB" sz="1600" b="1" dirty="0" smtClean="0">
                <a:latin typeface="+mj-lt"/>
              </a:rPr>
              <a:t> </a:t>
            </a:r>
            <a:r>
              <a:rPr lang="en-GB" sz="1600" b="1" dirty="0" err="1" smtClean="0">
                <a:latin typeface="+mj-lt"/>
              </a:rPr>
              <a:t>tra</a:t>
            </a:r>
            <a:r>
              <a:rPr lang="en-GB" sz="1600" b="1" dirty="0" smtClean="0">
                <a:latin typeface="+mj-lt"/>
              </a:rPr>
              <a:t> le </a:t>
            </a:r>
            <a:r>
              <a:rPr lang="en-GB" sz="1600" b="1" dirty="0" err="1" smtClean="0">
                <a:latin typeface="+mj-lt"/>
              </a:rPr>
              <a:t>più</a:t>
            </a:r>
            <a:r>
              <a:rPr lang="en-GB" sz="1600" b="1" dirty="0" smtClean="0">
                <a:latin typeface="+mj-lt"/>
              </a:rPr>
              <a:t> </a:t>
            </a:r>
            <a:r>
              <a:rPr lang="en-GB" sz="1600" b="1" dirty="0" err="1" smtClean="0">
                <a:latin typeface="+mj-lt"/>
              </a:rPr>
              <a:t>visitate</a:t>
            </a:r>
            <a:r>
              <a:rPr lang="en-GB" sz="1600" b="1" dirty="0" smtClean="0">
                <a:latin typeface="+mj-lt"/>
              </a:rPr>
              <a:t> e note in Sardegna e dove </a:t>
            </a:r>
            <a:r>
              <a:rPr lang="en-GB" sz="1600" b="1" dirty="0" err="1" smtClean="0">
                <a:latin typeface="+mj-lt"/>
              </a:rPr>
              <a:t>l’agriturismo</a:t>
            </a:r>
            <a:r>
              <a:rPr lang="en-GB" sz="1600" b="1" dirty="0" smtClean="0">
                <a:latin typeface="+mj-lt"/>
              </a:rPr>
              <a:t> </a:t>
            </a:r>
            <a:r>
              <a:rPr lang="en-GB" sz="1600" b="1" dirty="0" err="1" smtClean="0">
                <a:latin typeface="+mj-lt"/>
              </a:rPr>
              <a:t>si</a:t>
            </a:r>
            <a:r>
              <a:rPr lang="en-GB" sz="1600" b="1" dirty="0" smtClean="0">
                <a:latin typeface="+mj-lt"/>
              </a:rPr>
              <a:t> è </a:t>
            </a:r>
            <a:r>
              <a:rPr lang="en-GB" sz="1600" b="1" dirty="0" err="1" smtClean="0">
                <a:latin typeface="+mj-lt"/>
              </a:rPr>
              <a:t>sviluppato</a:t>
            </a:r>
            <a:r>
              <a:rPr lang="en-GB" sz="1600" b="1" dirty="0" smtClean="0">
                <a:latin typeface="+mj-lt"/>
              </a:rPr>
              <a:t> e </a:t>
            </a:r>
            <a:r>
              <a:rPr lang="en-GB" sz="1600" b="1" dirty="0" err="1" smtClean="0">
                <a:latin typeface="+mj-lt"/>
              </a:rPr>
              <a:t>radicato</a:t>
            </a:r>
            <a:endParaRPr lang="en-GB" sz="1600" b="1" dirty="0">
              <a:latin typeface="+mj-lt"/>
            </a:endParaRPr>
          </a:p>
        </p:txBody>
      </p:sp>
      <p:cxnSp>
        <p:nvCxnSpPr>
          <p:cNvPr id="12" name="Connettore 2 11"/>
          <p:cNvCxnSpPr>
            <a:cxnSpLocks noChangeShapeType="1"/>
          </p:cNvCxnSpPr>
          <p:nvPr/>
        </p:nvCxnSpPr>
        <p:spPr bwMode="auto">
          <a:xfrm>
            <a:off x="3204021" y="2853085"/>
            <a:ext cx="647700" cy="0"/>
          </a:xfrm>
          <a:prstGeom prst="straightConnector1">
            <a:avLst/>
          </a:prstGeom>
          <a:noFill/>
          <a:ln w="38100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16" name="Rettangolo 19"/>
          <p:cNvSpPr>
            <a:spLocks noChangeArrowheads="1"/>
          </p:cNvSpPr>
          <p:nvPr/>
        </p:nvSpPr>
        <p:spPr bwMode="auto">
          <a:xfrm>
            <a:off x="6085334" y="2572097"/>
            <a:ext cx="2951162" cy="2800767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n-GB" sz="1600" b="1" dirty="0">
                <a:solidFill>
                  <a:srgbClr val="006600"/>
                </a:solidFill>
                <a:latin typeface="+mj-lt"/>
              </a:rPr>
              <a:t>MONTIFERRU:</a:t>
            </a:r>
          </a:p>
          <a:p>
            <a:pPr algn="just"/>
            <a:endParaRPr lang="en-US" sz="1600" b="1" dirty="0">
              <a:latin typeface="+mj-lt"/>
            </a:endParaRPr>
          </a:p>
          <a:p>
            <a:pPr algn="just"/>
            <a:r>
              <a:rPr lang="en-US" sz="1600" b="1" dirty="0">
                <a:latin typeface="+mj-lt"/>
              </a:rPr>
              <a:t>20 </a:t>
            </a:r>
            <a:r>
              <a:rPr lang="en-US" sz="1600" b="1" dirty="0" err="1" smtClean="0">
                <a:latin typeface="+mj-lt"/>
              </a:rPr>
              <a:t>osservazioni</a:t>
            </a:r>
            <a:endParaRPr lang="en-US" sz="1600" b="1" dirty="0">
              <a:latin typeface="+mj-lt"/>
            </a:endParaRPr>
          </a:p>
          <a:p>
            <a:pPr algn="just"/>
            <a:endParaRPr lang="en-US" sz="1600" b="1" dirty="0">
              <a:latin typeface="+mj-lt"/>
            </a:endParaRPr>
          </a:p>
          <a:p>
            <a:pPr algn="just"/>
            <a:r>
              <a:rPr lang="en-US" sz="1600" b="1" dirty="0" err="1" smtClean="0">
                <a:solidFill>
                  <a:srgbClr val="C00000"/>
                </a:solidFill>
                <a:latin typeface="+mj-lt"/>
              </a:rPr>
              <a:t>Agricoltura</a:t>
            </a:r>
            <a:r>
              <a:rPr lang="en-US" sz="1600" b="1" dirty="0" smtClean="0">
                <a:latin typeface="+mj-lt"/>
              </a:rPr>
              <a:t>: </a:t>
            </a:r>
            <a:r>
              <a:rPr lang="en-US" sz="1600" b="1" dirty="0" err="1" smtClean="0">
                <a:latin typeface="+mj-lt"/>
              </a:rPr>
              <a:t>allevamento</a:t>
            </a:r>
            <a:r>
              <a:rPr lang="en-US" sz="1600" b="1" dirty="0" smtClean="0">
                <a:latin typeface="+mj-lt"/>
              </a:rPr>
              <a:t> </a:t>
            </a:r>
            <a:r>
              <a:rPr lang="en-US" sz="1600" b="1" dirty="0" err="1" smtClean="0">
                <a:latin typeface="+mj-lt"/>
              </a:rPr>
              <a:t>ovino</a:t>
            </a:r>
            <a:r>
              <a:rPr lang="en-US" sz="1600" b="1" dirty="0" smtClean="0">
                <a:latin typeface="+mj-lt"/>
              </a:rPr>
              <a:t>, </a:t>
            </a:r>
            <a:r>
              <a:rPr lang="en-US" sz="1600" b="1" dirty="0" err="1" smtClean="0">
                <a:latin typeface="+mj-lt"/>
              </a:rPr>
              <a:t>viticoltura</a:t>
            </a:r>
            <a:r>
              <a:rPr lang="en-US" sz="1600" b="1" dirty="0" smtClean="0">
                <a:latin typeface="+mj-lt"/>
              </a:rPr>
              <a:t> e </a:t>
            </a:r>
            <a:r>
              <a:rPr lang="en-US" sz="1600" b="1" dirty="0" err="1" smtClean="0">
                <a:latin typeface="+mj-lt"/>
              </a:rPr>
              <a:t>seminativi</a:t>
            </a:r>
            <a:endParaRPr lang="en-US" sz="1600" b="1" dirty="0">
              <a:latin typeface="+mj-lt"/>
            </a:endParaRPr>
          </a:p>
          <a:p>
            <a:pPr algn="just"/>
            <a:endParaRPr lang="en-US" sz="1600" b="1" dirty="0">
              <a:latin typeface="+mj-lt"/>
            </a:endParaRPr>
          </a:p>
          <a:p>
            <a:pPr algn="just"/>
            <a:r>
              <a:rPr lang="en-GB" sz="1600" b="1" dirty="0" err="1" smtClean="0">
                <a:solidFill>
                  <a:srgbClr val="C00000"/>
                </a:solidFill>
                <a:latin typeface="+mj-lt"/>
              </a:rPr>
              <a:t>Turismo</a:t>
            </a:r>
            <a:r>
              <a:rPr lang="en-GB" sz="1600" b="1" dirty="0" smtClean="0">
                <a:latin typeface="+mj-lt"/>
              </a:rPr>
              <a:t>: solo </a:t>
            </a:r>
            <a:r>
              <a:rPr lang="en-GB" sz="1600" b="1" dirty="0" err="1" smtClean="0">
                <a:latin typeface="+mj-lt"/>
              </a:rPr>
              <a:t>negli</a:t>
            </a:r>
            <a:r>
              <a:rPr lang="en-GB" sz="1600" b="1" dirty="0" smtClean="0">
                <a:latin typeface="+mj-lt"/>
              </a:rPr>
              <a:t> </a:t>
            </a:r>
            <a:r>
              <a:rPr lang="en-GB" sz="1600" b="1" dirty="0" err="1" smtClean="0">
                <a:latin typeface="+mj-lt"/>
              </a:rPr>
              <a:t>ultimi</a:t>
            </a:r>
            <a:r>
              <a:rPr lang="en-GB" sz="1600" b="1" dirty="0" smtClean="0">
                <a:latin typeface="+mj-lt"/>
              </a:rPr>
              <a:t> </a:t>
            </a:r>
            <a:r>
              <a:rPr lang="en-GB" sz="1600" b="1" dirty="0" err="1" smtClean="0">
                <a:latin typeface="+mj-lt"/>
              </a:rPr>
              <a:t>decenni</a:t>
            </a:r>
            <a:r>
              <a:rPr lang="en-GB" sz="1600" b="1" dirty="0" smtClean="0">
                <a:latin typeface="+mj-lt"/>
              </a:rPr>
              <a:t>, la </a:t>
            </a:r>
            <a:r>
              <a:rPr lang="en-GB" sz="1600" b="1" dirty="0" err="1" smtClean="0">
                <a:latin typeface="+mj-lt"/>
              </a:rPr>
              <a:t>regione</a:t>
            </a:r>
            <a:r>
              <a:rPr lang="en-GB" sz="1600" b="1" dirty="0" smtClean="0">
                <a:latin typeface="+mj-lt"/>
              </a:rPr>
              <a:t> ha </a:t>
            </a:r>
            <a:r>
              <a:rPr lang="en-GB" sz="1600" b="1" dirty="0" err="1" smtClean="0">
                <a:latin typeface="+mj-lt"/>
              </a:rPr>
              <a:t>sviluppato</a:t>
            </a:r>
            <a:r>
              <a:rPr lang="en-GB" sz="1600" b="1" dirty="0" smtClean="0">
                <a:latin typeface="+mj-lt"/>
              </a:rPr>
              <a:t> </a:t>
            </a:r>
            <a:r>
              <a:rPr lang="en-GB" sz="1600" b="1" dirty="0" err="1" smtClean="0">
                <a:latin typeface="+mj-lt"/>
              </a:rPr>
              <a:t>una</a:t>
            </a:r>
            <a:r>
              <a:rPr lang="en-GB" sz="1600" b="1" dirty="0" smtClean="0">
                <a:latin typeface="+mj-lt"/>
              </a:rPr>
              <a:t> </a:t>
            </a:r>
            <a:r>
              <a:rPr lang="en-GB" sz="1600" b="1" dirty="0" err="1" smtClean="0">
                <a:latin typeface="+mj-lt"/>
              </a:rPr>
              <a:t>suscettività</a:t>
            </a:r>
            <a:r>
              <a:rPr lang="en-GB" sz="1600" b="1" dirty="0" smtClean="0">
                <a:latin typeface="+mj-lt"/>
              </a:rPr>
              <a:t> </a:t>
            </a:r>
            <a:r>
              <a:rPr lang="en-GB" sz="1600" b="1" dirty="0" err="1" smtClean="0">
                <a:latin typeface="+mj-lt"/>
              </a:rPr>
              <a:t>turistica</a:t>
            </a:r>
            <a:endParaRPr lang="en-GB" sz="1600" b="1" dirty="0">
              <a:latin typeface="+mj-lt"/>
            </a:endParaRPr>
          </a:p>
        </p:txBody>
      </p:sp>
      <p:cxnSp>
        <p:nvCxnSpPr>
          <p:cNvPr id="17" name="Connettore 2 17"/>
          <p:cNvCxnSpPr>
            <a:cxnSpLocks noChangeShapeType="1"/>
          </p:cNvCxnSpPr>
          <p:nvPr/>
        </p:nvCxnSpPr>
        <p:spPr bwMode="auto">
          <a:xfrm flipH="1">
            <a:off x="4285109" y="3357369"/>
            <a:ext cx="1727200" cy="0"/>
          </a:xfrm>
          <a:prstGeom prst="straightConnector1">
            <a:avLst/>
          </a:prstGeom>
          <a:noFill/>
          <a:ln w="38100" algn="ctr">
            <a:solidFill>
              <a:schemeClr val="tx1"/>
            </a:solidFill>
            <a:round/>
            <a:headEnd/>
            <a:tailEnd type="arrow" w="med" len="med"/>
          </a:ln>
        </p:spPr>
      </p:cxnSp>
    </p:spTree>
    <p:extLst>
      <p:ext uri="{BB962C8B-B14F-4D97-AF65-F5344CB8AC3E}">
        <p14:creationId xmlns:p14="http://schemas.microsoft.com/office/powerpoint/2010/main" xmlns="" val="4277806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pic>
        <p:nvPicPr>
          <p:cNvPr id="4" name="Picture 2" descr="Y:\Pole Cooperation\Projets en cours\4. PROMETEA\2. Communication\PROMETEA - logo Version Finale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15037" y="5877272"/>
            <a:ext cx="3032827" cy="720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Sottotitolo 2"/>
          <p:cNvSpPr txBox="1">
            <a:spLocks/>
          </p:cNvSpPr>
          <p:nvPr/>
        </p:nvSpPr>
        <p:spPr bwMode="auto">
          <a:xfrm>
            <a:off x="5076056" y="5885971"/>
            <a:ext cx="3944410" cy="559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spcAft>
                <a:spcPts val="0"/>
              </a:spcAft>
              <a:tabLst>
                <a:tab pos="3060065" algn="ctr"/>
                <a:tab pos="6120130" algn="r"/>
              </a:tabLst>
            </a:pPr>
            <a:r>
              <a:rPr lang="it-IT" sz="1200" dirty="0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La cooperazione al cuore del Mediterraneo</a:t>
            </a:r>
          </a:p>
          <a:p>
            <a:pPr algn="r">
              <a:spcAft>
                <a:spcPts val="0"/>
              </a:spcAft>
              <a:tabLst>
                <a:tab pos="3060065" algn="ctr"/>
                <a:tab pos="6120130" algn="r"/>
              </a:tabLst>
            </a:pPr>
            <a:r>
              <a:rPr lang="it-IT" sz="1200" dirty="0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La </a:t>
            </a:r>
            <a:r>
              <a:rPr lang="it-IT" sz="1200" dirty="0" err="1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coopération</a:t>
            </a:r>
            <a:r>
              <a:rPr lang="it-IT" sz="1200" dirty="0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it-IT" sz="1200" dirty="0" err="1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au</a:t>
            </a:r>
            <a:r>
              <a:rPr lang="it-IT" sz="1200" dirty="0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it-IT" sz="1200" dirty="0" err="1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cœur</a:t>
            </a:r>
            <a:r>
              <a:rPr lang="it-IT" sz="1200" dirty="0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de la </a:t>
            </a:r>
            <a:r>
              <a:rPr lang="it-IT" sz="1200" dirty="0" err="1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Méditerranée</a:t>
            </a:r>
            <a:endParaRPr lang="it-IT" sz="1200" dirty="0">
              <a:solidFill>
                <a:schemeClr val="tx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560728" y="0"/>
            <a:ext cx="1583272" cy="15121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ZoneTexte 2"/>
          <p:cNvSpPr txBox="1"/>
          <p:nvPr/>
        </p:nvSpPr>
        <p:spPr>
          <a:xfrm>
            <a:off x="0" y="0"/>
            <a:ext cx="766879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000" b="1" dirty="0" smtClean="0"/>
              <a:t>ANALISI DELL’EFFICIENZA</a:t>
            </a:r>
          </a:p>
          <a:p>
            <a:r>
              <a:rPr lang="fr-FR" sz="3000" b="1" dirty="0" smtClean="0"/>
              <a:t>I </a:t>
            </a:r>
            <a:r>
              <a:rPr lang="fr-FR" sz="3000" b="1" dirty="0" err="1" smtClean="0"/>
              <a:t>materiali</a:t>
            </a:r>
            <a:endParaRPr lang="fr-FR" sz="3000" b="1" dirty="0"/>
          </a:p>
        </p:txBody>
      </p:sp>
      <p:graphicFrame>
        <p:nvGraphicFramePr>
          <p:cNvPr id="13" name="Tabella 12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882327684"/>
              </p:ext>
            </p:extLst>
          </p:nvPr>
        </p:nvGraphicFramePr>
        <p:xfrm>
          <a:off x="179512" y="1196752"/>
          <a:ext cx="8402461" cy="4656369"/>
        </p:xfrm>
        <a:graphic>
          <a:graphicData uri="http://schemas.openxmlformats.org/drawingml/2006/table">
            <a:tbl>
              <a:tblPr/>
              <a:tblGrid>
                <a:gridCol w="18002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4009974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008112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792088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792087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309799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solidFill>
                            <a:schemeClr val="bg1"/>
                          </a:solidFill>
                          <a:latin typeface="+mn-lt"/>
                          <a:ea typeface="Calibri"/>
                          <a:cs typeface="Times New Roman"/>
                        </a:rPr>
                        <a:t>Item</a:t>
                      </a:r>
                      <a:endParaRPr lang="it-IT" sz="1400" dirty="0">
                        <a:solidFill>
                          <a:schemeClr val="bg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solidFill>
                            <a:schemeClr val="bg1"/>
                          </a:solidFill>
                          <a:latin typeface="+mn-lt"/>
                          <a:ea typeface="Calibri"/>
                          <a:cs typeface="Times New Roman"/>
                        </a:rPr>
                        <a:t>Description</a:t>
                      </a:r>
                      <a:endParaRPr lang="it-IT" sz="1400" dirty="0">
                        <a:solidFill>
                          <a:schemeClr val="bg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solidFill>
                            <a:schemeClr val="bg1"/>
                          </a:solidFill>
                          <a:latin typeface="+mn-lt"/>
                          <a:ea typeface="Calibri"/>
                          <a:cs typeface="Times New Roman"/>
                        </a:rPr>
                        <a:t>Unit</a:t>
                      </a:r>
                      <a:endParaRPr lang="it-IT" sz="1400" dirty="0">
                        <a:solidFill>
                          <a:schemeClr val="bg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solidFill>
                            <a:schemeClr val="bg1"/>
                          </a:solidFill>
                          <a:latin typeface="+mn-lt"/>
                          <a:ea typeface="Calibri"/>
                          <a:cs typeface="Times New Roman"/>
                        </a:rPr>
                        <a:t>Mean </a:t>
                      </a:r>
                      <a:endParaRPr lang="it-IT" sz="1400" dirty="0">
                        <a:solidFill>
                          <a:schemeClr val="bg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 err="1">
                          <a:solidFill>
                            <a:schemeClr val="bg1"/>
                          </a:solidFill>
                          <a:latin typeface="+mn-lt"/>
                          <a:ea typeface="Calibri"/>
                          <a:cs typeface="Times New Roman"/>
                        </a:rPr>
                        <a:t>s.d</a:t>
                      </a:r>
                      <a:r>
                        <a:rPr lang="en-GB" sz="1400" b="1" dirty="0">
                          <a:solidFill>
                            <a:schemeClr val="bg1"/>
                          </a:solidFill>
                          <a:latin typeface="+mn-lt"/>
                          <a:ea typeface="Calibri"/>
                          <a:cs typeface="Times New Roman"/>
                        </a:rPr>
                        <a:t>.</a:t>
                      </a:r>
                      <a:endParaRPr lang="it-IT" sz="1400" dirty="0">
                        <a:solidFill>
                          <a:schemeClr val="bg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09799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GB" sz="14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GB" sz="14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GB" sz="14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GB" sz="14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GB" sz="14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78643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b="1" i="0" dirty="0">
                          <a:solidFill>
                            <a:srgbClr val="006600"/>
                          </a:solidFill>
                          <a:latin typeface="+mn-lt"/>
                          <a:ea typeface="Calibri"/>
                          <a:cs typeface="Times New Roman"/>
                        </a:rPr>
                        <a:t>OUTPUT</a:t>
                      </a:r>
                      <a:endParaRPr lang="it-IT" sz="1400" b="1" i="0" dirty="0">
                        <a:solidFill>
                          <a:srgbClr val="00660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it-IT" sz="14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it-IT" sz="14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it-IT" sz="14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it-IT" sz="14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09799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latin typeface="+mn-lt"/>
                          <a:ea typeface="Calibri"/>
                          <a:cs typeface="Times New Roman"/>
                        </a:rPr>
                        <a:t>Farming production</a:t>
                      </a:r>
                      <a:endParaRPr lang="it-IT" sz="1400" b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latin typeface="+mn-lt"/>
                          <a:ea typeface="Calibri"/>
                          <a:cs typeface="Times New Roman"/>
                        </a:rPr>
                        <a:t>Value of farming output produced</a:t>
                      </a:r>
                      <a:endParaRPr lang="it-IT" sz="14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latin typeface="+mn-lt"/>
                          <a:ea typeface="Calibri"/>
                          <a:cs typeface="Times New Roman"/>
                        </a:rPr>
                        <a:t>EUR’000</a:t>
                      </a:r>
                      <a:endParaRPr lang="it-IT" sz="14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latin typeface="+mn-lt"/>
                          <a:ea typeface="Calibri"/>
                          <a:cs typeface="Times New Roman"/>
                        </a:rPr>
                        <a:t>52.8</a:t>
                      </a:r>
                      <a:endParaRPr lang="it-IT" sz="14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i="1">
                          <a:latin typeface="+mn-lt"/>
                          <a:ea typeface="Calibri"/>
                          <a:cs typeface="Times New Roman"/>
                        </a:rPr>
                        <a:t>105.6</a:t>
                      </a:r>
                      <a:endParaRPr lang="it-IT" sz="14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09799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latin typeface="+mn-lt"/>
                          <a:ea typeface="Calibri"/>
                          <a:cs typeface="Times New Roman"/>
                        </a:rPr>
                        <a:t>Recreational services</a:t>
                      </a:r>
                      <a:endParaRPr lang="it-IT" sz="1400" b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latin typeface="+mn-lt"/>
                          <a:ea typeface="Calibri"/>
                          <a:cs typeface="Times New Roman"/>
                        </a:rPr>
                        <a:t>Value of recreational services provided</a:t>
                      </a:r>
                      <a:endParaRPr lang="it-IT" sz="14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latin typeface="+mn-lt"/>
                          <a:ea typeface="Calibri"/>
                          <a:cs typeface="Times New Roman"/>
                        </a:rPr>
                        <a:t>EUR’000</a:t>
                      </a:r>
                      <a:endParaRPr lang="it-IT" sz="14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latin typeface="+mn-lt"/>
                          <a:ea typeface="Calibri"/>
                          <a:cs typeface="Times New Roman"/>
                        </a:rPr>
                        <a:t>134.5</a:t>
                      </a:r>
                      <a:endParaRPr lang="it-IT" sz="14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i="1">
                          <a:latin typeface="+mn-lt"/>
                          <a:ea typeface="Calibri"/>
                          <a:cs typeface="Times New Roman"/>
                        </a:rPr>
                        <a:t>146.5</a:t>
                      </a:r>
                      <a:endParaRPr lang="it-IT" sz="14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378643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GB" sz="1400" b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GB" sz="14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GB" sz="14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GB" sz="14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it-IT" sz="14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378643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b="1" i="0" dirty="0">
                          <a:solidFill>
                            <a:srgbClr val="990000"/>
                          </a:solidFill>
                          <a:latin typeface="+mn-lt"/>
                          <a:ea typeface="Calibri"/>
                          <a:cs typeface="Times New Roman"/>
                        </a:rPr>
                        <a:t>INPUT</a:t>
                      </a:r>
                      <a:endParaRPr lang="it-IT" sz="1400" b="1" i="0" dirty="0">
                        <a:solidFill>
                          <a:srgbClr val="99000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it-IT" sz="14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it-IT" sz="14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it-IT" sz="14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it-IT" sz="14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309799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latin typeface="+mn-lt"/>
                          <a:ea typeface="Calibri"/>
                          <a:cs typeface="Times New Roman"/>
                        </a:rPr>
                        <a:t>Land area</a:t>
                      </a:r>
                      <a:endParaRPr lang="it-IT" sz="1400" b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latin typeface="+mn-lt"/>
                          <a:ea typeface="Calibri"/>
                          <a:cs typeface="Times New Roman"/>
                        </a:rPr>
                        <a:t>Land area covered </a:t>
                      </a:r>
                      <a:endParaRPr lang="it-IT" sz="14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latin typeface="+mn-lt"/>
                          <a:ea typeface="Calibri"/>
                          <a:cs typeface="Times New Roman"/>
                        </a:rPr>
                        <a:t>Hectares</a:t>
                      </a:r>
                      <a:endParaRPr lang="it-IT" sz="14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latin typeface="+mn-lt"/>
                          <a:ea typeface="Calibri"/>
                          <a:cs typeface="Times New Roman"/>
                        </a:rPr>
                        <a:t>43.9</a:t>
                      </a:r>
                      <a:endParaRPr lang="it-IT" sz="14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i="1">
                          <a:latin typeface="+mn-lt"/>
                          <a:ea typeface="Calibri"/>
                          <a:cs typeface="Times New Roman"/>
                        </a:rPr>
                        <a:t>45.2</a:t>
                      </a:r>
                      <a:endParaRPr lang="it-IT" sz="14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309799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latin typeface="+mn-lt"/>
                          <a:ea typeface="Calibri"/>
                          <a:cs typeface="Times New Roman"/>
                        </a:rPr>
                        <a:t>Labour</a:t>
                      </a:r>
                      <a:endParaRPr lang="it-IT" sz="1400" b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latin typeface="+mn-lt"/>
                          <a:ea typeface="Calibri"/>
                          <a:cs typeface="Times New Roman"/>
                        </a:rPr>
                        <a:t>Cost of labour (wages)</a:t>
                      </a:r>
                      <a:endParaRPr lang="it-IT" sz="14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latin typeface="+mn-lt"/>
                          <a:ea typeface="Calibri"/>
                          <a:cs typeface="Times New Roman"/>
                        </a:rPr>
                        <a:t>EUR’000</a:t>
                      </a:r>
                      <a:endParaRPr lang="it-IT" sz="14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latin typeface="+mn-lt"/>
                          <a:ea typeface="Calibri"/>
                          <a:cs typeface="Times New Roman"/>
                        </a:rPr>
                        <a:t>20.9</a:t>
                      </a:r>
                      <a:endParaRPr lang="it-IT" sz="14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i="1">
                          <a:latin typeface="+mn-lt"/>
                          <a:ea typeface="Calibri"/>
                          <a:cs typeface="Times New Roman"/>
                        </a:rPr>
                        <a:t>23.5</a:t>
                      </a:r>
                      <a:endParaRPr lang="it-IT" sz="14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309799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latin typeface="+mn-lt"/>
                          <a:ea typeface="Calibri"/>
                          <a:cs typeface="Times New Roman"/>
                        </a:rPr>
                        <a:t>Capital</a:t>
                      </a:r>
                      <a:endParaRPr lang="it-IT" sz="1400" b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latin typeface="+mn-lt"/>
                          <a:ea typeface="Calibri"/>
                          <a:cs typeface="Times New Roman"/>
                        </a:rPr>
                        <a:t>Depreciation cost of machinery and plant</a:t>
                      </a:r>
                      <a:endParaRPr lang="it-IT" sz="14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latin typeface="+mn-lt"/>
                          <a:ea typeface="Calibri"/>
                          <a:cs typeface="Times New Roman"/>
                        </a:rPr>
                        <a:t>EUR’000</a:t>
                      </a:r>
                      <a:endParaRPr lang="it-IT" sz="14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latin typeface="+mn-lt"/>
                          <a:ea typeface="Calibri"/>
                          <a:cs typeface="Times New Roman"/>
                        </a:rPr>
                        <a:t>70.1</a:t>
                      </a:r>
                      <a:endParaRPr lang="it-IT" sz="14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i="1">
                          <a:latin typeface="+mn-lt"/>
                          <a:ea typeface="Calibri"/>
                          <a:cs typeface="Times New Roman"/>
                        </a:rPr>
                        <a:t>71.6</a:t>
                      </a:r>
                      <a:endParaRPr lang="it-IT" sz="14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309799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latin typeface="+mn-lt"/>
                          <a:ea typeface="Calibri"/>
                          <a:cs typeface="Times New Roman"/>
                        </a:rPr>
                        <a:t>Variable costs</a:t>
                      </a:r>
                      <a:endParaRPr lang="it-IT" sz="1400" b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latin typeface="+mn-lt"/>
                          <a:ea typeface="Calibri"/>
                          <a:cs typeface="Times New Roman"/>
                        </a:rPr>
                        <a:t>Cost of variable inputs (e.g., feed, seed, energy)</a:t>
                      </a:r>
                      <a:endParaRPr lang="it-IT" sz="14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latin typeface="+mn-lt"/>
                          <a:ea typeface="Calibri"/>
                          <a:cs typeface="Times New Roman"/>
                        </a:rPr>
                        <a:t>EUR’000</a:t>
                      </a:r>
                      <a:endParaRPr lang="it-IT" sz="14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latin typeface="+mn-lt"/>
                          <a:ea typeface="Calibri"/>
                          <a:cs typeface="Times New Roman"/>
                        </a:rPr>
                        <a:t>37.1</a:t>
                      </a:r>
                      <a:endParaRPr lang="it-IT" sz="14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i="1">
                          <a:latin typeface="+mn-lt"/>
                          <a:ea typeface="Calibri"/>
                          <a:cs typeface="Times New Roman"/>
                        </a:rPr>
                        <a:t>55.3</a:t>
                      </a:r>
                      <a:endParaRPr lang="it-IT" sz="14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309799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n-lt"/>
                          <a:ea typeface="Calibri"/>
                          <a:cs typeface="Times New Roman"/>
                        </a:rPr>
                        <a:t>Meals giving       </a:t>
                      </a:r>
                      <a:endParaRPr lang="it-IT" sz="1400" b="1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latin typeface="+mn-lt"/>
                          <a:ea typeface="Calibri"/>
                          <a:cs typeface="Times New Roman"/>
                        </a:rPr>
                        <a:t>Number of place at table </a:t>
                      </a:r>
                      <a:endParaRPr lang="it-IT" sz="14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latin typeface="+mn-lt"/>
                          <a:ea typeface="Calibri"/>
                          <a:cs typeface="Times New Roman"/>
                        </a:rPr>
                        <a:t>N.</a:t>
                      </a:r>
                      <a:endParaRPr lang="it-IT" sz="14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latin typeface="+mn-lt"/>
                          <a:ea typeface="Calibri"/>
                          <a:cs typeface="Times New Roman"/>
                        </a:rPr>
                        <a:t>103.0     </a:t>
                      </a:r>
                      <a:endParaRPr lang="it-IT" sz="14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i="1">
                          <a:latin typeface="+mn-lt"/>
                          <a:ea typeface="Calibri"/>
                          <a:cs typeface="Times New Roman"/>
                        </a:rPr>
                        <a:t>145.4</a:t>
                      </a:r>
                      <a:endParaRPr lang="it-IT" sz="14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  <a:tr h="309799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n-lt"/>
                          <a:ea typeface="Calibri"/>
                          <a:cs typeface="Times New Roman"/>
                        </a:rPr>
                        <a:t>Accommodation </a:t>
                      </a:r>
                      <a:endParaRPr lang="it-IT" sz="1400" b="1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>
                          <a:latin typeface="+mn-lt"/>
                          <a:ea typeface="Calibri"/>
                          <a:cs typeface="Times New Roman"/>
                        </a:rPr>
                        <a:t>Number of beds available</a:t>
                      </a:r>
                      <a:endParaRPr lang="it-IT" sz="14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latin typeface="+mn-lt"/>
                          <a:ea typeface="Calibri"/>
                          <a:cs typeface="Times New Roman"/>
                        </a:rPr>
                        <a:t>N.</a:t>
                      </a:r>
                      <a:endParaRPr lang="it-IT" sz="14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latin typeface="+mn-lt"/>
                          <a:ea typeface="Calibri"/>
                          <a:cs typeface="Times New Roman"/>
                        </a:rPr>
                        <a:t>12.3 </a:t>
                      </a:r>
                      <a:endParaRPr lang="it-IT" sz="14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i="1">
                          <a:latin typeface="+mn-lt"/>
                          <a:ea typeface="Calibri"/>
                          <a:cs typeface="Times New Roman"/>
                        </a:rPr>
                        <a:t>7.5</a:t>
                      </a:r>
                      <a:endParaRPr lang="it-IT" sz="14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2"/>
                  </a:ext>
                </a:extLst>
              </a:tr>
              <a:tr h="309799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GB" sz="14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GB" sz="14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GB" sz="14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GB" sz="14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GB" sz="14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4277806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pic>
        <p:nvPicPr>
          <p:cNvPr id="4" name="Picture 2" descr="Y:\Pole Cooperation\Projets en cours\4. PROMETEA\2. Communication\PROMETEA - logo Version Finale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15037" y="5877272"/>
            <a:ext cx="3032827" cy="720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Sottotitolo 2"/>
          <p:cNvSpPr txBox="1">
            <a:spLocks/>
          </p:cNvSpPr>
          <p:nvPr/>
        </p:nvSpPr>
        <p:spPr bwMode="auto">
          <a:xfrm>
            <a:off x="5076056" y="5885971"/>
            <a:ext cx="3944410" cy="559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spcAft>
                <a:spcPts val="0"/>
              </a:spcAft>
              <a:tabLst>
                <a:tab pos="3060065" algn="ctr"/>
                <a:tab pos="6120130" algn="r"/>
              </a:tabLst>
            </a:pPr>
            <a:r>
              <a:rPr lang="it-IT" sz="1200" dirty="0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La cooperazione al cuore del Mediterraneo</a:t>
            </a:r>
          </a:p>
          <a:p>
            <a:pPr algn="r">
              <a:spcAft>
                <a:spcPts val="0"/>
              </a:spcAft>
              <a:tabLst>
                <a:tab pos="3060065" algn="ctr"/>
                <a:tab pos="6120130" algn="r"/>
              </a:tabLst>
            </a:pPr>
            <a:r>
              <a:rPr lang="it-IT" sz="1200" dirty="0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La </a:t>
            </a:r>
            <a:r>
              <a:rPr lang="it-IT" sz="1200" dirty="0" err="1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coopération</a:t>
            </a:r>
            <a:r>
              <a:rPr lang="it-IT" sz="1200" dirty="0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it-IT" sz="1200" dirty="0" err="1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au</a:t>
            </a:r>
            <a:r>
              <a:rPr lang="it-IT" sz="1200" dirty="0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it-IT" sz="1200" dirty="0" err="1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cœur</a:t>
            </a:r>
            <a:r>
              <a:rPr lang="it-IT" sz="1200" dirty="0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de la </a:t>
            </a:r>
            <a:r>
              <a:rPr lang="it-IT" sz="1200" dirty="0" err="1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Méditerranée</a:t>
            </a:r>
            <a:endParaRPr lang="it-IT" sz="1200" dirty="0">
              <a:solidFill>
                <a:schemeClr val="tx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560728" y="0"/>
            <a:ext cx="1583272" cy="15121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ZoneTexte 2"/>
          <p:cNvSpPr txBox="1"/>
          <p:nvPr/>
        </p:nvSpPr>
        <p:spPr>
          <a:xfrm>
            <a:off x="0" y="0"/>
            <a:ext cx="766879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000" b="1" dirty="0" smtClean="0"/>
              <a:t>ANALISI DELL’EFFICIENZA</a:t>
            </a:r>
          </a:p>
          <a:p>
            <a:r>
              <a:rPr lang="fr-FR" sz="3000" b="1" dirty="0" smtClean="0"/>
              <a:t>I </a:t>
            </a:r>
            <a:r>
              <a:rPr lang="fr-FR" sz="3000" b="1" dirty="0" err="1" smtClean="0"/>
              <a:t>risultati</a:t>
            </a:r>
            <a:endParaRPr lang="fr-FR" sz="3000" b="1" dirty="0"/>
          </a:p>
        </p:txBody>
      </p:sp>
      <p:graphicFrame>
        <p:nvGraphicFramePr>
          <p:cNvPr id="8" name="Tabella 7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781753579"/>
              </p:ext>
            </p:extLst>
          </p:nvPr>
        </p:nvGraphicFramePr>
        <p:xfrm>
          <a:off x="323848" y="1268760"/>
          <a:ext cx="5760319" cy="4201777"/>
        </p:xfrm>
        <a:graphic>
          <a:graphicData uri="http://schemas.openxmlformats.org/drawingml/2006/table">
            <a:tbl>
              <a:tblPr/>
              <a:tblGrid>
                <a:gridCol w="238130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560674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818343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27595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400" dirty="0">
                        <a:solidFill>
                          <a:schemeClr val="bg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bg1"/>
                          </a:solidFill>
                          <a:latin typeface="+mn-lt"/>
                          <a:ea typeface="Calibri"/>
                          <a:cs typeface="Times New Roman"/>
                        </a:rPr>
                        <a:t>Technical</a:t>
                      </a:r>
                      <a:r>
                        <a:rPr lang="en-US" sz="1400" b="1" baseline="0" dirty="0">
                          <a:solidFill>
                            <a:schemeClr val="bg1"/>
                          </a:solidFill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b="1" dirty="0">
                          <a:solidFill>
                            <a:schemeClr val="bg1"/>
                          </a:solidFill>
                          <a:latin typeface="+mn-lt"/>
                          <a:ea typeface="Calibri"/>
                          <a:cs typeface="Times New Roman"/>
                        </a:rPr>
                        <a:t>Efficiency </a:t>
                      </a:r>
                      <a:endParaRPr lang="it-IT" sz="1400" dirty="0">
                        <a:solidFill>
                          <a:schemeClr val="bg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bg1"/>
                          </a:solidFill>
                          <a:latin typeface="+mn-lt"/>
                          <a:ea typeface="Calibri"/>
                          <a:cs typeface="Times New Roman"/>
                        </a:rPr>
                        <a:t>Scale Efficiency</a:t>
                      </a:r>
                      <a:endParaRPr lang="it-IT" sz="1400" dirty="0">
                        <a:solidFill>
                          <a:schemeClr val="bg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257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4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4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4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257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i="1">
                          <a:latin typeface="+mn-lt"/>
                          <a:ea typeface="Calibri"/>
                          <a:cs typeface="Times New Roman"/>
                        </a:rPr>
                        <a:t>Sample (N. 37)</a:t>
                      </a:r>
                      <a:endParaRPr lang="it-IT" sz="14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4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4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257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+mn-lt"/>
                          <a:ea typeface="Calibri"/>
                          <a:cs typeface="Times New Roman"/>
                        </a:rPr>
                        <a:t>Mean</a:t>
                      </a:r>
                      <a:endParaRPr lang="it-IT" sz="14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+mn-lt"/>
                          <a:ea typeface="Calibri"/>
                          <a:cs typeface="Times New Roman"/>
                        </a:rPr>
                        <a:t>0.789</a:t>
                      </a:r>
                      <a:endParaRPr lang="it-IT" sz="14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+mn-lt"/>
                          <a:ea typeface="Calibri"/>
                          <a:cs typeface="Times New Roman"/>
                        </a:rPr>
                        <a:t>0.907</a:t>
                      </a:r>
                      <a:endParaRPr lang="it-IT" sz="14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2257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i="1">
                          <a:latin typeface="+mn-lt"/>
                          <a:ea typeface="Calibri"/>
                          <a:cs typeface="Times New Roman"/>
                        </a:rPr>
                        <a:t>s.d.</a:t>
                      </a:r>
                      <a:endParaRPr lang="it-IT" sz="14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i="1">
                          <a:latin typeface="+mn-lt"/>
                          <a:ea typeface="Calibri"/>
                          <a:cs typeface="Times New Roman"/>
                        </a:rPr>
                        <a:t>0.255</a:t>
                      </a:r>
                      <a:endParaRPr lang="it-IT" sz="14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i="1">
                          <a:latin typeface="+mn-lt"/>
                          <a:ea typeface="Calibri"/>
                          <a:cs typeface="Times New Roman"/>
                        </a:rPr>
                        <a:t>0.147</a:t>
                      </a:r>
                      <a:endParaRPr lang="it-IT" sz="14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2257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4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4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4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2257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+mn-lt"/>
                          <a:ea typeface="Calibri"/>
                          <a:cs typeface="Times New Roman"/>
                        </a:rPr>
                        <a:t>Max</a:t>
                      </a:r>
                      <a:endParaRPr lang="it-IT" sz="14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+mn-lt"/>
                          <a:ea typeface="Calibri"/>
                          <a:cs typeface="Times New Roman"/>
                        </a:rPr>
                        <a:t>1.000</a:t>
                      </a:r>
                      <a:endParaRPr lang="it-IT" sz="14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+mn-lt"/>
                          <a:ea typeface="Calibri"/>
                          <a:cs typeface="Times New Roman"/>
                        </a:rPr>
                        <a:t>1.000</a:t>
                      </a:r>
                      <a:endParaRPr lang="it-IT" sz="14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2257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+mn-lt"/>
                          <a:ea typeface="Calibri"/>
                          <a:cs typeface="Times New Roman"/>
                        </a:rPr>
                        <a:t>Min</a:t>
                      </a:r>
                      <a:endParaRPr lang="it-IT" sz="14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+mn-lt"/>
                          <a:ea typeface="Calibri"/>
                          <a:cs typeface="Times New Roman"/>
                        </a:rPr>
                        <a:t>0.316</a:t>
                      </a:r>
                      <a:endParaRPr lang="it-IT" sz="14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+mn-lt"/>
                          <a:ea typeface="Calibri"/>
                          <a:cs typeface="Times New Roman"/>
                        </a:rPr>
                        <a:t>0.382</a:t>
                      </a:r>
                      <a:endParaRPr lang="it-IT" sz="14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2257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4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4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4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2257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i="1">
                          <a:latin typeface="+mn-lt"/>
                          <a:ea typeface="Calibri"/>
                          <a:cs typeface="Times New Roman"/>
                        </a:rPr>
                        <a:t>Montiferru sub-sample (N. 20)</a:t>
                      </a:r>
                      <a:endParaRPr lang="it-IT" sz="14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4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4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2257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+mn-lt"/>
                          <a:ea typeface="Calibri"/>
                          <a:cs typeface="Times New Roman"/>
                        </a:rPr>
                        <a:t>Mean</a:t>
                      </a:r>
                      <a:endParaRPr lang="it-IT" sz="14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+mn-lt"/>
                          <a:ea typeface="Calibri"/>
                          <a:cs typeface="Times New Roman"/>
                        </a:rPr>
                        <a:t>0.770</a:t>
                      </a:r>
                      <a:endParaRPr lang="it-IT" sz="14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+mn-lt"/>
                          <a:ea typeface="Calibri"/>
                          <a:cs typeface="Times New Roman"/>
                        </a:rPr>
                        <a:t>0.871</a:t>
                      </a:r>
                      <a:endParaRPr lang="it-IT" sz="14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2257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i="1">
                          <a:latin typeface="+mn-lt"/>
                          <a:ea typeface="Calibri"/>
                          <a:cs typeface="Times New Roman"/>
                        </a:rPr>
                        <a:t>s.d.</a:t>
                      </a:r>
                      <a:endParaRPr lang="it-IT" sz="14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i="1">
                          <a:latin typeface="+mn-lt"/>
                          <a:ea typeface="Calibri"/>
                          <a:cs typeface="Times New Roman"/>
                        </a:rPr>
                        <a:t>0.278</a:t>
                      </a:r>
                      <a:endParaRPr lang="it-IT" sz="14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i="1">
                          <a:latin typeface="+mn-lt"/>
                          <a:ea typeface="Calibri"/>
                          <a:cs typeface="Times New Roman"/>
                        </a:rPr>
                        <a:t>0.185</a:t>
                      </a:r>
                      <a:endParaRPr lang="it-IT" sz="14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  <a:tr h="2257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4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4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4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2"/>
                  </a:ext>
                </a:extLst>
              </a:tr>
              <a:tr h="2257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i="1">
                          <a:latin typeface="+mn-lt"/>
                          <a:ea typeface="Calibri"/>
                          <a:cs typeface="Times New Roman"/>
                        </a:rPr>
                        <a:t>Nurra sub-sample (N. 17)</a:t>
                      </a:r>
                      <a:endParaRPr lang="it-IT" sz="14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4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4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3"/>
                  </a:ext>
                </a:extLst>
              </a:tr>
              <a:tr h="2257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+mn-lt"/>
                          <a:ea typeface="Calibri"/>
                          <a:cs typeface="Times New Roman"/>
                        </a:rPr>
                        <a:t>Mean</a:t>
                      </a:r>
                      <a:endParaRPr lang="it-IT" sz="14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+mn-lt"/>
                          <a:ea typeface="Calibri"/>
                          <a:cs typeface="Times New Roman"/>
                        </a:rPr>
                        <a:t>0.839</a:t>
                      </a:r>
                      <a:endParaRPr lang="it-IT" sz="14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+mn-lt"/>
                          <a:ea typeface="Calibri"/>
                          <a:cs typeface="Times New Roman"/>
                        </a:rPr>
                        <a:t>0.910</a:t>
                      </a:r>
                      <a:endParaRPr lang="it-IT" sz="14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4"/>
                  </a:ext>
                </a:extLst>
              </a:tr>
              <a:tr h="2257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i="1">
                          <a:latin typeface="+mn-lt"/>
                          <a:ea typeface="Calibri"/>
                          <a:cs typeface="Times New Roman"/>
                        </a:rPr>
                        <a:t>s.d.</a:t>
                      </a:r>
                      <a:endParaRPr lang="it-IT" sz="14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i="1">
                          <a:latin typeface="+mn-lt"/>
                          <a:ea typeface="Calibri"/>
                          <a:cs typeface="Times New Roman"/>
                        </a:rPr>
                        <a:t>0.231</a:t>
                      </a:r>
                      <a:endParaRPr lang="it-IT" sz="14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i="1">
                          <a:latin typeface="+mn-lt"/>
                          <a:ea typeface="Calibri"/>
                          <a:cs typeface="Times New Roman"/>
                        </a:rPr>
                        <a:t>0.066</a:t>
                      </a:r>
                      <a:endParaRPr lang="it-IT" sz="14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5"/>
                  </a:ext>
                </a:extLst>
              </a:tr>
              <a:tr h="2257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4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4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4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6"/>
                  </a:ext>
                </a:extLst>
              </a:tr>
            </a:tbl>
          </a:graphicData>
        </a:graphic>
      </p:graphicFrame>
      <p:sp>
        <p:nvSpPr>
          <p:cNvPr id="9" name="Rectangle 1"/>
          <p:cNvSpPr>
            <a:spLocks noChangeArrowheads="1"/>
          </p:cNvSpPr>
          <p:nvPr/>
        </p:nvSpPr>
        <p:spPr bwMode="auto">
          <a:xfrm>
            <a:off x="250825" y="5589240"/>
            <a:ext cx="871366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eaLnBrk="0" hangingPunct="0"/>
            <a:r>
              <a:rPr lang="en-US" sz="1200" dirty="0" smtClean="0">
                <a:ea typeface="Calibri" pitchFamily="34" charset="0"/>
                <a:cs typeface="Times New Roman" pitchFamily="18" charset="0"/>
              </a:rPr>
              <a:t>* </a:t>
            </a:r>
            <a:r>
              <a:rPr lang="en-US" sz="1200" dirty="0">
                <a:ea typeface="Calibri" pitchFamily="34" charset="0"/>
                <a:cs typeface="Times New Roman" pitchFamily="18" charset="0"/>
              </a:rPr>
              <a:t>p-values for t-test on mean difference between the two sub-samples: TE = 1.12E-04	SE = 1.05E-04	</a:t>
            </a:r>
            <a:endParaRPr lang="en-US" sz="1200" dirty="0"/>
          </a:p>
        </p:txBody>
      </p:sp>
      <p:sp>
        <p:nvSpPr>
          <p:cNvPr id="10" name="ZoneTexte 2"/>
          <p:cNvSpPr txBox="1"/>
          <p:nvPr/>
        </p:nvSpPr>
        <p:spPr>
          <a:xfrm>
            <a:off x="6516216" y="1700808"/>
            <a:ext cx="237626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000" b="1" dirty="0" err="1" smtClean="0"/>
              <a:t>Margini</a:t>
            </a:r>
            <a:r>
              <a:rPr lang="fr-FR" sz="3000" b="1" dirty="0" smtClean="0"/>
              <a:t> di </a:t>
            </a:r>
            <a:r>
              <a:rPr lang="fr-FR" sz="3000" b="1" dirty="0" err="1" smtClean="0"/>
              <a:t>incremento</a:t>
            </a:r>
            <a:r>
              <a:rPr lang="fr-FR" sz="3000" b="1" dirty="0" smtClean="0"/>
              <a:t> </a:t>
            </a:r>
          </a:p>
          <a:p>
            <a:endParaRPr lang="fr-FR" sz="3000" b="1" dirty="0" smtClean="0"/>
          </a:p>
          <a:p>
            <a:r>
              <a:rPr lang="fr-FR" sz="3000" b="1" dirty="0" smtClean="0"/>
              <a:t>TE:	21%</a:t>
            </a:r>
          </a:p>
          <a:p>
            <a:endParaRPr lang="fr-FR" sz="3000" b="1" dirty="0" smtClean="0"/>
          </a:p>
          <a:p>
            <a:r>
              <a:rPr lang="fr-FR" sz="3000" b="1" dirty="0" smtClean="0"/>
              <a:t>SE:    9%</a:t>
            </a:r>
            <a:endParaRPr lang="fr-FR" sz="3000" b="1" dirty="0"/>
          </a:p>
        </p:txBody>
      </p:sp>
    </p:spTree>
    <p:extLst>
      <p:ext uri="{BB962C8B-B14F-4D97-AF65-F5344CB8AC3E}">
        <p14:creationId xmlns:p14="http://schemas.microsoft.com/office/powerpoint/2010/main" xmlns="" val="4277806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pic>
        <p:nvPicPr>
          <p:cNvPr id="4" name="Picture 2" descr="Y:\Pole Cooperation\Projets en cours\4. PROMETEA\2. Communication\PROMETEA - logo Version Finale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15037" y="5877272"/>
            <a:ext cx="3032827" cy="720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Sottotitolo 2"/>
          <p:cNvSpPr txBox="1">
            <a:spLocks/>
          </p:cNvSpPr>
          <p:nvPr/>
        </p:nvSpPr>
        <p:spPr bwMode="auto">
          <a:xfrm>
            <a:off x="5076056" y="5885971"/>
            <a:ext cx="3944410" cy="559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spcAft>
                <a:spcPts val="0"/>
              </a:spcAft>
              <a:tabLst>
                <a:tab pos="3060065" algn="ctr"/>
                <a:tab pos="6120130" algn="r"/>
              </a:tabLst>
            </a:pPr>
            <a:r>
              <a:rPr lang="it-IT" sz="1200" dirty="0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La cooperazione al cuore del Mediterraneo</a:t>
            </a:r>
          </a:p>
          <a:p>
            <a:pPr algn="r">
              <a:spcAft>
                <a:spcPts val="0"/>
              </a:spcAft>
              <a:tabLst>
                <a:tab pos="3060065" algn="ctr"/>
                <a:tab pos="6120130" algn="r"/>
              </a:tabLst>
            </a:pPr>
            <a:r>
              <a:rPr lang="it-IT" sz="1200" dirty="0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La </a:t>
            </a:r>
            <a:r>
              <a:rPr lang="it-IT" sz="1200" dirty="0" err="1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coopération</a:t>
            </a:r>
            <a:r>
              <a:rPr lang="it-IT" sz="1200" dirty="0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it-IT" sz="1200" dirty="0" err="1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au</a:t>
            </a:r>
            <a:r>
              <a:rPr lang="it-IT" sz="1200" dirty="0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it-IT" sz="1200" dirty="0" err="1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cœur</a:t>
            </a:r>
            <a:r>
              <a:rPr lang="it-IT" sz="1200" dirty="0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de la </a:t>
            </a:r>
            <a:r>
              <a:rPr lang="it-IT" sz="1200" dirty="0" err="1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Méditerranée</a:t>
            </a:r>
            <a:endParaRPr lang="it-IT" sz="1200" dirty="0">
              <a:solidFill>
                <a:schemeClr val="tx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560728" y="0"/>
            <a:ext cx="1583272" cy="15121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ZoneTexte 2"/>
          <p:cNvSpPr txBox="1"/>
          <p:nvPr/>
        </p:nvSpPr>
        <p:spPr>
          <a:xfrm>
            <a:off x="0" y="0"/>
            <a:ext cx="766879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000" b="1" dirty="0" smtClean="0"/>
              <a:t>ANALISI DELL’EFFICIENZA</a:t>
            </a:r>
          </a:p>
          <a:p>
            <a:r>
              <a:rPr lang="fr-FR" sz="3000" b="1" dirty="0" smtClean="0"/>
              <a:t>I </a:t>
            </a:r>
            <a:r>
              <a:rPr lang="fr-FR" sz="3000" b="1" dirty="0" err="1" smtClean="0"/>
              <a:t>risultati</a:t>
            </a:r>
            <a:endParaRPr lang="fr-FR" sz="3000" b="1" dirty="0"/>
          </a:p>
        </p:txBody>
      </p:sp>
      <p:graphicFrame>
        <p:nvGraphicFramePr>
          <p:cNvPr id="13" name="Tabella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887624583"/>
              </p:ext>
            </p:extLst>
          </p:nvPr>
        </p:nvGraphicFramePr>
        <p:xfrm>
          <a:off x="251520" y="1628800"/>
          <a:ext cx="8281169" cy="2658956"/>
        </p:xfrm>
        <a:graphic>
          <a:graphicData uri="http://schemas.openxmlformats.org/drawingml/2006/table">
            <a:tbl>
              <a:tblPr/>
              <a:tblGrid>
                <a:gridCol w="266454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17129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482329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482329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480674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504719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solidFill>
                            <a:schemeClr val="bg1"/>
                          </a:solidFill>
                          <a:latin typeface="+mn-lt"/>
                          <a:ea typeface="Calibri"/>
                          <a:cs typeface="Times New Roman"/>
                        </a:rPr>
                        <a:t>Output</a:t>
                      </a:r>
                      <a:endParaRPr lang="it-IT" sz="1400" dirty="0">
                        <a:solidFill>
                          <a:schemeClr val="bg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solidFill>
                            <a:schemeClr val="bg1"/>
                          </a:solidFill>
                          <a:latin typeface="+mn-lt"/>
                          <a:ea typeface="Calibri"/>
                          <a:cs typeface="Times New Roman"/>
                        </a:rPr>
                        <a:t>Observed value</a:t>
                      </a:r>
                      <a:endParaRPr lang="it-IT" sz="1400" dirty="0">
                        <a:solidFill>
                          <a:schemeClr val="bg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solidFill>
                            <a:schemeClr val="bg1"/>
                          </a:solidFill>
                          <a:latin typeface="+mn-lt"/>
                          <a:ea typeface="Calibri"/>
                          <a:cs typeface="Times New Roman"/>
                        </a:rPr>
                        <a:t>Specific </a:t>
                      </a:r>
                      <a:endParaRPr lang="en-GB" sz="1400" b="1" dirty="0" smtClean="0">
                        <a:solidFill>
                          <a:schemeClr val="bg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 smtClean="0">
                          <a:solidFill>
                            <a:schemeClr val="bg1"/>
                          </a:solidFill>
                          <a:latin typeface="+mn-lt"/>
                          <a:ea typeface="Calibri"/>
                          <a:cs typeface="Times New Roman"/>
                        </a:rPr>
                        <a:t>TE </a:t>
                      </a:r>
                      <a:r>
                        <a:rPr lang="en-GB" sz="1400" b="1" dirty="0">
                          <a:solidFill>
                            <a:schemeClr val="bg1"/>
                          </a:solidFill>
                          <a:latin typeface="+mn-lt"/>
                          <a:ea typeface="Calibri"/>
                          <a:cs typeface="Times New Roman"/>
                        </a:rPr>
                        <a:t>(VRS)</a:t>
                      </a:r>
                      <a:endParaRPr lang="it-IT" sz="1400" dirty="0">
                        <a:solidFill>
                          <a:schemeClr val="bg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solidFill>
                            <a:schemeClr val="bg1"/>
                          </a:solidFill>
                          <a:latin typeface="+mn-lt"/>
                          <a:ea typeface="Calibri"/>
                          <a:cs typeface="Times New Roman"/>
                        </a:rPr>
                        <a:t>Optimal </a:t>
                      </a:r>
                      <a:endParaRPr lang="en-GB" sz="1400" b="1" dirty="0" smtClean="0">
                        <a:solidFill>
                          <a:schemeClr val="bg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 smtClean="0">
                          <a:solidFill>
                            <a:schemeClr val="bg1"/>
                          </a:solidFill>
                          <a:latin typeface="+mn-lt"/>
                          <a:ea typeface="Calibri"/>
                          <a:cs typeface="Times New Roman"/>
                        </a:rPr>
                        <a:t>value</a:t>
                      </a:r>
                      <a:endParaRPr lang="it-IT" sz="1400" dirty="0">
                        <a:solidFill>
                          <a:schemeClr val="bg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solidFill>
                            <a:schemeClr val="bg1"/>
                          </a:solidFill>
                          <a:latin typeface="+mn-lt"/>
                          <a:ea typeface="Calibri"/>
                          <a:cs typeface="Times New Roman"/>
                        </a:rPr>
                        <a:t>Increase</a:t>
                      </a:r>
                      <a:endParaRPr lang="it-IT" sz="1400" dirty="0">
                        <a:solidFill>
                          <a:schemeClr val="bg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04719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GB" sz="14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GB" sz="14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GB" sz="14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GB" sz="14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GB" sz="14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04719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latin typeface="+mn-lt"/>
                          <a:ea typeface="Calibri"/>
                          <a:cs typeface="Times New Roman"/>
                        </a:rPr>
                        <a:t>Farming production     (EUR’000)</a:t>
                      </a:r>
                      <a:endParaRPr lang="it-IT" sz="14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latin typeface="+mn-lt"/>
                          <a:ea typeface="Calibri"/>
                          <a:cs typeface="Times New Roman"/>
                        </a:rPr>
                        <a:t>52.8</a:t>
                      </a:r>
                      <a:endParaRPr lang="it-IT" sz="14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latin typeface="+mn-lt"/>
                          <a:ea typeface="Calibri"/>
                          <a:cs typeface="Times New Roman"/>
                        </a:rPr>
                        <a:t>0.851</a:t>
                      </a:r>
                      <a:endParaRPr lang="it-IT" sz="14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latin typeface="+mn-lt"/>
                          <a:ea typeface="Calibri"/>
                          <a:cs typeface="Times New Roman"/>
                        </a:rPr>
                        <a:t>62.0</a:t>
                      </a:r>
                      <a:endParaRPr lang="it-IT" sz="14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solidFill>
                            <a:srgbClr val="006600"/>
                          </a:solidFill>
                          <a:latin typeface="+mn-lt"/>
                          <a:ea typeface="Calibri"/>
                          <a:cs typeface="Times New Roman"/>
                        </a:rPr>
                        <a:t>+ 9.2</a:t>
                      </a:r>
                      <a:endParaRPr lang="it-IT" sz="1400" b="1" dirty="0">
                        <a:solidFill>
                          <a:srgbClr val="00660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04719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latin typeface="+mn-lt"/>
                          <a:ea typeface="Calibri"/>
                          <a:cs typeface="Times New Roman"/>
                        </a:rPr>
                        <a:t>Recreational services   (EUR’000)</a:t>
                      </a:r>
                      <a:endParaRPr lang="it-IT" sz="14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latin typeface="+mn-lt"/>
                          <a:ea typeface="Calibri"/>
                          <a:cs typeface="Times New Roman"/>
                        </a:rPr>
                        <a:t>134.5</a:t>
                      </a:r>
                      <a:endParaRPr lang="it-IT" sz="14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latin typeface="+mn-lt"/>
                          <a:ea typeface="Calibri"/>
                          <a:cs typeface="Times New Roman"/>
                        </a:rPr>
                        <a:t>0.712</a:t>
                      </a:r>
                      <a:endParaRPr lang="it-IT" sz="14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latin typeface="+mn-lt"/>
                          <a:ea typeface="Calibri"/>
                          <a:cs typeface="Times New Roman"/>
                        </a:rPr>
                        <a:t>188.8</a:t>
                      </a:r>
                      <a:endParaRPr lang="it-IT" sz="14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solidFill>
                            <a:srgbClr val="006600"/>
                          </a:solidFill>
                          <a:latin typeface="+mn-lt"/>
                          <a:ea typeface="Calibri"/>
                          <a:cs typeface="Times New Roman"/>
                        </a:rPr>
                        <a:t>+ 54.3</a:t>
                      </a:r>
                      <a:endParaRPr lang="it-IT" sz="1400" b="1" dirty="0">
                        <a:solidFill>
                          <a:srgbClr val="00660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04719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GB" sz="14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GB" sz="14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GB" sz="14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GB" sz="14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GB" sz="14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sp>
        <p:nvSpPr>
          <p:cNvPr id="8" name="ZoneTexte 2"/>
          <p:cNvSpPr txBox="1"/>
          <p:nvPr/>
        </p:nvSpPr>
        <p:spPr>
          <a:xfrm>
            <a:off x="323528" y="4671134"/>
            <a:ext cx="828092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000" b="1" dirty="0" err="1" smtClean="0"/>
              <a:t>Possibile</a:t>
            </a:r>
            <a:r>
              <a:rPr lang="fr-FR" sz="3000" b="1" dirty="0" smtClean="0"/>
              <a:t> </a:t>
            </a:r>
            <a:r>
              <a:rPr lang="fr-FR" sz="3000" b="1" dirty="0" err="1" smtClean="0"/>
              <a:t>incremento</a:t>
            </a:r>
            <a:r>
              <a:rPr lang="fr-FR" sz="3000" b="1" dirty="0" smtClean="0"/>
              <a:t> </a:t>
            </a:r>
            <a:r>
              <a:rPr lang="fr-FR" sz="3000" b="1" dirty="0" err="1" smtClean="0"/>
              <a:t>del</a:t>
            </a:r>
            <a:r>
              <a:rPr lang="fr-FR" sz="3000" b="1" dirty="0" err="1" smtClean="0"/>
              <a:t>la</a:t>
            </a:r>
            <a:r>
              <a:rPr lang="fr-FR" sz="3000" b="1" dirty="0" smtClean="0"/>
              <a:t> PLV</a:t>
            </a:r>
            <a:r>
              <a:rPr lang="fr-FR" sz="3000" b="1" dirty="0" smtClean="0"/>
              <a:t>:   63.500 €</a:t>
            </a:r>
          </a:p>
          <a:p>
            <a:r>
              <a:rPr lang="fr-FR" sz="2000" b="1" dirty="0" smtClean="0"/>
              <a:t>(86% </a:t>
            </a:r>
            <a:r>
              <a:rPr lang="fr-FR" sz="2000" b="1" dirty="0" err="1" smtClean="0"/>
              <a:t>attribuibile</a:t>
            </a:r>
            <a:r>
              <a:rPr lang="fr-FR" sz="2000" b="1" dirty="0" smtClean="0"/>
              <a:t> </a:t>
            </a:r>
            <a:r>
              <a:rPr lang="fr-FR" sz="2000" b="1" dirty="0" err="1" smtClean="0"/>
              <a:t>all’attività</a:t>
            </a:r>
            <a:r>
              <a:rPr lang="fr-FR" sz="2000" b="1" dirty="0" smtClean="0"/>
              <a:t> </a:t>
            </a:r>
            <a:r>
              <a:rPr lang="fr-FR" sz="2000" b="1" dirty="0" err="1" smtClean="0"/>
              <a:t>agrituristica</a:t>
            </a:r>
            <a:r>
              <a:rPr lang="fr-FR" sz="2000" b="1" dirty="0" smtClean="0"/>
              <a:t>)</a:t>
            </a:r>
            <a:endParaRPr lang="fr-FR" sz="2000" b="1" dirty="0"/>
          </a:p>
        </p:txBody>
      </p:sp>
    </p:spTree>
    <p:extLst>
      <p:ext uri="{BB962C8B-B14F-4D97-AF65-F5344CB8AC3E}">
        <p14:creationId xmlns:p14="http://schemas.microsoft.com/office/powerpoint/2010/main" xmlns="" val="4277806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pic>
        <p:nvPicPr>
          <p:cNvPr id="4" name="Picture 2" descr="Y:\Pole Cooperation\Projets en cours\4. PROMETEA\2. Communication\PROMETEA - logo Version Finale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15037" y="5877272"/>
            <a:ext cx="3032827" cy="720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Sottotitolo 2"/>
          <p:cNvSpPr txBox="1">
            <a:spLocks/>
          </p:cNvSpPr>
          <p:nvPr/>
        </p:nvSpPr>
        <p:spPr bwMode="auto">
          <a:xfrm>
            <a:off x="5076056" y="5885971"/>
            <a:ext cx="3944410" cy="559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spcAft>
                <a:spcPts val="0"/>
              </a:spcAft>
              <a:tabLst>
                <a:tab pos="3060065" algn="ctr"/>
                <a:tab pos="6120130" algn="r"/>
              </a:tabLst>
            </a:pPr>
            <a:r>
              <a:rPr lang="it-IT" sz="1200" dirty="0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La cooperazione al cuore del Mediterraneo</a:t>
            </a:r>
          </a:p>
          <a:p>
            <a:pPr algn="r">
              <a:spcAft>
                <a:spcPts val="0"/>
              </a:spcAft>
              <a:tabLst>
                <a:tab pos="3060065" algn="ctr"/>
                <a:tab pos="6120130" algn="r"/>
              </a:tabLst>
            </a:pPr>
            <a:r>
              <a:rPr lang="it-IT" sz="1200" dirty="0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La </a:t>
            </a:r>
            <a:r>
              <a:rPr lang="it-IT" sz="1200" dirty="0" err="1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coopération</a:t>
            </a:r>
            <a:r>
              <a:rPr lang="it-IT" sz="1200" dirty="0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it-IT" sz="1200" dirty="0" err="1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au</a:t>
            </a:r>
            <a:r>
              <a:rPr lang="it-IT" sz="1200" dirty="0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it-IT" sz="1200" dirty="0" err="1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cœur</a:t>
            </a:r>
            <a:r>
              <a:rPr lang="it-IT" sz="1200" dirty="0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de la </a:t>
            </a:r>
            <a:r>
              <a:rPr lang="it-IT" sz="1200" dirty="0" err="1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Méditerranée</a:t>
            </a:r>
            <a:endParaRPr lang="it-IT" sz="1200" dirty="0">
              <a:solidFill>
                <a:schemeClr val="tx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560728" y="0"/>
            <a:ext cx="1583272" cy="15121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ZoneTexte 2"/>
          <p:cNvSpPr txBox="1"/>
          <p:nvPr/>
        </p:nvSpPr>
        <p:spPr>
          <a:xfrm>
            <a:off x="0" y="0"/>
            <a:ext cx="766879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000" b="1" dirty="0" smtClean="0"/>
              <a:t>ANALISI DELL’EFFICIENZA</a:t>
            </a:r>
          </a:p>
          <a:p>
            <a:r>
              <a:rPr lang="fr-FR" sz="3000" b="1" dirty="0" smtClean="0"/>
              <a:t>I </a:t>
            </a:r>
            <a:r>
              <a:rPr lang="fr-FR" sz="3000" b="1" dirty="0" err="1" smtClean="0"/>
              <a:t>risultati</a:t>
            </a:r>
            <a:endParaRPr lang="fr-FR" sz="3000" b="1" dirty="0"/>
          </a:p>
        </p:txBody>
      </p:sp>
      <p:graphicFrame>
        <p:nvGraphicFramePr>
          <p:cNvPr id="12" name="Tabella 11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531956454"/>
              </p:ext>
            </p:extLst>
          </p:nvPr>
        </p:nvGraphicFramePr>
        <p:xfrm>
          <a:off x="251520" y="1340768"/>
          <a:ext cx="8424936" cy="4382559"/>
        </p:xfrm>
        <a:graphic>
          <a:graphicData uri="http://schemas.openxmlformats.org/drawingml/2006/table">
            <a:tbl>
              <a:tblPr/>
              <a:tblGrid>
                <a:gridCol w="215341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567038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568723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568723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567038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486951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solidFill>
                            <a:schemeClr val="bg1"/>
                          </a:solidFill>
                          <a:latin typeface="+mn-lt"/>
                          <a:ea typeface="Calibri"/>
                          <a:cs typeface="Times New Roman"/>
                        </a:rPr>
                        <a:t>Input</a:t>
                      </a:r>
                      <a:endParaRPr lang="it-IT" sz="1400" dirty="0">
                        <a:solidFill>
                          <a:schemeClr val="bg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solidFill>
                            <a:schemeClr val="bg1"/>
                          </a:solidFill>
                          <a:latin typeface="+mn-lt"/>
                          <a:ea typeface="Calibri"/>
                          <a:cs typeface="Times New Roman"/>
                        </a:rPr>
                        <a:t>Observed value</a:t>
                      </a:r>
                      <a:endParaRPr lang="it-IT" sz="1400" dirty="0">
                        <a:solidFill>
                          <a:schemeClr val="bg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solidFill>
                            <a:schemeClr val="bg1"/>
                          </a:solidFill>
                          <a:latin typeface="+mn-lt"/>
                          <a:ea typeface="Calibri"/>
                          <a:cs typeface="Times New Roman"/>
                        </a:rPr>
                        <a:t>Specific TE</a:t>
                      </a:r>
                      <a:endParaRPr lang="it-IT" sz="1400" dirty="0">
                        <a:solidFill>
                          <a:schemeClr val="bg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solidFill>
                            <a:schemeClr val="bg1"/>
                          </a:solidFill>
                          <a:latin typeface="+mn-lt"/>
                          <a:ea typeface="Calibri"/>
                          <a:cs typeface="Times New Roman"/>
                        </a:rPr>
                        <a:t>Optimal value</a:t>
                      </a:r>
                      <a:endParaRPr lang="it-IT" sz="1400" dirty="0">
                        <a:solidFill>
                          <a:schemeClr val="bg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solidFill>
                            <a:schemeClr val="bg1"/>
                          </a:solidFill>
                          <a:latin typeface="+mn-lt"/>
                          <a:ea typeface="Calibri"/>
                          <a:cs typeface="Times New Roman"/>
                        </a:rPr>
                        <a:t>Saving</a:t>
                      </a:r>
                      <a:endParaRPr lang="it-IT" sz="1400" dirty="0">
                        <a:solidFill>
                          <a:schemeClr val="bg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86951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GB" sz="14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GB" sz="14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GB" sz="14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GB" sz="14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GB" sz="14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86951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latin typeface="+mn-lt"/>
                          <a:ea typeface="Calibri"/>
                          <a:cs typeface="Times New Roman"/>
                        </a:rPr>
                        <a:t>Land area           (Ha)</a:t>
                      </a:r>
                      <a:endParaRPr lang="it-IT" sz="14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latin typeface="+mn-lt"/>
                          <a:ea typeface="Calibri"/>
                          <a:cs typeface="Times New Roman"/>
                        </a:rPr>
                        <a:t>43.9</a:t>
                      </a:r>
                      <a:endParaRPr lang="it-IT" sz="14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latin typeface="+mn-lt"/>
                          <a:ea typeface="Calibri"/>
                          <a:cs typeface="Times New Roman"/>
                        </a:rPr>
                        <a:t>0.709</a:t>
                      </a:r>
                      <a:endParaRPr lang="it-IT" sz="14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latin typeface="+mn-lt"/>
                          <a:ea typeface="Calibri"/>
                          <a:cs typeface="Times New Roman"/>
                        </a:rPr>
                        <a:t>30.4</a:t>
                      </a:r>
                      <a:endParaRPr lang="it-IT" sz="14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solidFill>
                            <a:srgbClr val="006600"/>
                          </a:solidFill>
                          <a:latin typeface="+mn-lt"/>
                          <a:ea typeface="Calibri"/>
                          <a:cs typeface="Times New Roman"/>
                        </a:rPr>
                        <a:t>- 12.5</a:t>
                      </a:r>
                      <a:endParaRPr lang="it-IT" sz="1400" b="1" dirty="0">
                        <a:solidFill>
                          <a:srgbClr val="00660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486951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latin typeface="+mn-lt"/>
                          <a:ea typeface="Calibri"/>
                          <a:cs typeface="Times New Roman"/>
                        </a:rPr>
                        <a:t>Labour               (EUR’000)</a:t>
                      </a:r>
                      <a:endParaRPr lang="it-IT" sz="14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latin typeface="+mn-lt"/>
                          <a:ea typeface="Calibri"/>
                          <a:cs typeface="Times New Roman"/>
                        </a:rPr>
                        <a:t>20.9</a:t>
                      </a:r>
                      <a:endParaRPr lang="it-IT" sz="14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latin typeface="+mn-lt"/>
                          <a:ea typeface="Calibri"/>
                          <a:cs typeface="Times New Roman"/>
                        </a:rPr>
                        <a:t>0.645</a:t>
                      </a:r>
                      <a:endParaRPr lang="it-IT" sz="14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latin typeface="+mn-lt"/>
                          <a:ea typeface="Calibri"/>
                          <a:cs typeface="Times New Roman"/>
                        </a:rPr>
                        <a:t>13.5</a:t>
                      </a:r>
                      <a:endParaRPr lang="it-IT" sz="14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solidFill>
                            <a:srgbClr val="006600"/>
                          </a:solidFill>
                          <a:latin typeface="+mn-lt"/>
                          <a:ea typeface="Calibri"/>
                          <a:cs typeface="Times New Roman"/>
                        </a:rPr>
                        <a:t>- 7.4</a:t>
                      </a:r>
                      <a:endParaRPr lang="it-IT" sz="1400" b="1" dirty="0">
                        <a:solidFill>
                          <a:srgbClr val="00660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486951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latin typeface="+mn-lt"/>
                          <a:ea typeface="Calibri"/>
                          <a:cs typeface="Times New Roman"/>
                        </a:rPr>
                        <a:t>Capital               (EUR’000)</a:t>
                      </a:r>
                      <a:endParaRPr lang="it-IT" sz="14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latin typeface="+mn-lt"/>
                          <a:ea typeface="Calibri"/>
                          <a:cs typeface="Times New Roman"/>
                        </a:rPr>
                        <a:t>70.1</a:t>
                      </a:r>
                      <a:endParaRPr lang="it-IT" sz="14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latin typeface="+mn-lt"/>
                          <a:ea typeface="Calibri"/>
                          <a:cs typeface="Times New Roman"/>
                        </a:rPr>
                        <a:t>0.702</a:t>
                      </a:r>
                      <a:endParaRPr lang="it-IT" sz="14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latin typeface="+mn-lt"/>
                          <a:ea typeface="Calibri"/>
                          <a:cs typeface="Times New Roman"/>
                        </a:rPr>
                        <a:t>49.2</a:t>
                      </a:r>
                      <a:endParaRPr lang="it-IT" sz="14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solidFill>
                            <a:srgbClr val="006600"/>
                          </a:solidFill>
                          <a:latin typeface="+mn-lt"/>
                          <a:ea typeface="Calibri"/>
                          <a:cs typeface="Times New Roman"/>
                        </a:rPr>
                        <a:t>- 20.9</a:t>
                      </a:r>
                      <a:endParaRPr lang="it-IT" sz="1400" b="1" dirty="0">
                        <a:solidFill>
                          <a:srgbClr val="00660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486951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latin typeface="+mn-lt"/>
                          <a:ea typeface="Calibri"/>
                          <a:cs typeface="Times New Roman"/>
                        </a:rPr>
                        <a:t>Variable costs    (EUR’000)</a:t>
                      </a:r>
                      <a:endParaRPr lang="it-IT" sz="14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latin typeface="+mn-lt"/>
                          <a:ea typeface="Calibri"/>
                          <a:cs typeface="Times New Roman"/>
                        </a:rPr>
                        <a:t>37.1</a:t>
                      </a:r>
                      <a:endParaRPr lang="it-IT" sz="14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latin typeface="+mn-lt"/>
                          <a:ea typeface="Calibri"/>
                          <a:cs typeface="Times New Roman"/>
                        </a:rPr>
                        <a:t>0.792</a:t>
                      </a:r>
                      <a:endParaRPr lang="it-IT" sz="14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latin typeface="+mn-lt"/>
                          <a:ea typeface="Calibri"/>
                          <a:cs typeface="Times New Roman"/>
                        </a:rPr>
                        <a:t>29.4</a:t>
                      </a:r>
                      <a:endParaRPr lang="it-IT" sz="14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solidFill>
                            <a:srgbClr val="006600"/>
                          </a:solidFill>
                          <a:latin typeface="+mn-lt"/>
                          <a:ea typeface="Calibri"/>
                          <a:cs typeface="Times New Roman"/>
                        </a:rPr>
                        <a:t>- 7.7</a:t>
                      </a:r>
                      <a:endParaRPr lang="it-IT" sz="1400" b="1" dirty="0">
                        <a:solidFill>
                          <a:srgbClr val="00660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486951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latin typeface="+mn-lt"/>
                          <a:ea typeface="Calibri"/>
                          <a:cs typeface="Times New Roman"/>
                        </a:rPr>
                        <a:t>Meals giving        (N)</a:t>
                      </a:r>
                      <a:endParaRPr lang="it-IT" sz="14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latin typeface="+mn-lt"/>
                          <a:ea typeface="Calibri"/>
                          <a:cs typeface="Times New Roman"/>
                        </a:rPr>
                        <a:t>103.0</a:t>
                      </a:r>
                      <a:endParaRPr lang="it-IT" sz="14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latin typeface="+mn-lt"/>
                          <a:ea typeface="Calibri"/>
                          <a:cs typeface="Times New Roman"/>
                        </a:rPr>
                        <a:t>0.675</a:t>
                      </a:r>
                      <a:endParaRPr lang="it-IT" sz="14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latin typeface="+mn-lt"/>
                          <a:ea typeface="Calibri"/>
                          <a:cs typeface="Times New Roman"/>
                        </a:rPr>
                        <a:t>68.7</a:t>
                      </a:r>
                      <a:endParaRPr lang="it-IT" sz="14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solidFill>
                            <a:srgbClr val="006600"/>
                          </a:solidFill>
                          <a:latin typeface="+mn-lt"/>
                          <a:ea typeface="Calibri"/>
                          <a:cs typeface="Times New Roman"/>
                        </a:rPr>
                        <a:t>- 33.0</a:t>
                      </a:r>
                      <a:endParaRPr lang="it-IT" sz="1400" b="1" dirty="0">
                        <a:solidFill>
                          <a:srgbClr val="00660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486951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latin typeface="+mn-lt"/>
                          <a:ea typeface="Calibri"/>
                          <a:cs typeface="Times New Roman"/>
                        </a:rPr>
                        <a:t>Accommodation  (N)</a:t>
                      </a:r>
                      <a:endParaRPr lang="it-IT" sz="14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latin typeface="+mn-lt"/>
                          <a:ea typeface="Calibri"/>
                          <a:cs typeface="Times New Roman"/>
                        </a:rPr>
                        <a:t>12.3</a:t>
                      </a:r>
                      <a:endParaRPr lang="it-IT" sz="14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latin typeface="+mn-lt"/>
                          <a:ea typeface="Calibri"/>
                          <a:cs typeface="Times New Roman"/>
                        </a:rPr>
                        <a:t>0.788</a:t>
                      </a:r>
                      <a:endParaRPr lang="it-IT" sz="14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latin typeface="+mn-lt"/>
                          <a:ea typeface="Calibri"/>
                          <a:cs typeface="Times New Roman"/>
                        </a:rPr>
                        <a:t>9.7</a:t>
                      </a:r>
                      <a:endParaRPr lang="it-IT" sz="14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solidFill>
                            <a:srgbClr val="006600"/>
                          </a:solidFill>
                          <a:latin typeface="+mn-lt"/>
                          <a:ea typeface="Calibri"/>
                          <a:cs typeface="Times New Roman"/>
                        </a:rPr>
                        <a:t>- 2.6</a:t>
                      </a:r>
                      <a:endParaRPr lang="it-IT" sz="1400" b="1" dirty="0">
                        <a:solidFill>
                          <a:srgbClr val="006600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486951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GB" sz="14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GB" sz="14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GB" sz="14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GB" sz="14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GB" sz="14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4277806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pic>
        <p:nvPicPr>
          <p:cNvPr id="4" name="Picture 2" descr="Y:\Pole Cooperation\Projets en cours\4. PROMETEA\2. Communication\PROMETEA - logo Version Finale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15037" y="5877272"/>
            <a:ext cx="3032827" cy="720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Sottotitolo 2"/>
          <p:cNvSpPr txBox="1">
            <a:spLocks/>
          </p:cNvSpPr>
          <p:nvPr/>
        </p:nvSpPr>
        <p:spPr bwMode="auto">
          <a:xfrm>
            <a:off x="5076056" y="5885971"/>
            <a:ext cx="3944410" cy="559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spcAft>
                <a:spcPts val="0"/>
              </a:spcAft>
              <a:tabLst>
                <a:tab pos="3060065" algn="ctr"/>
                <a:tab pos="6120130" algn="r"/>
              </a:tabLst>
            </a:pPr>
            <a:r>
              <a:rPr lang="it-IT" sz="1200" dirty="0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La cooperazione al cuore del Mediterraneo</a:t>
            </a:r>
          </a:p>
          <a:p>
            <a:pPr algn="r">
              <a:spcAft>
                <a:spcPts val="0"/>
              </a:spcAft>
              <a:tabLst>
                <a:tab pos="3060065" algn="ctr"/>
                <a:tab pos="6120130" algn="r"/>
              </a:tabLst>
            </a:pPr>
            <a:r>
              <a:rPr lang="it-IT" sz="1200" dirty="0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La </a:t>
            </a:r>
            <a:r>
              <a:rPr lang="it-IT" sz="1200" dirty="0" err="1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coopération</a:t>
            </a:r>
            <a:r>
              <a:rPr lang="it-IT" sz="1200" dirty="0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it-IT" sz="1200" dirty="0" err="1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au</a:t>
            </a:r>
            <a:r>
              <a:rPr lang="it-IT" sz="1200" dirty="0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it-IT" sz="1200" dirty="0" err="1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cœur</a:t>
            </a:r>
            <a:r>
              <a:rPr lang="it-IT" sz="1200" dirty="0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de la </a:t>
            </a:r>
            <a:r>
              <a:rPr lang="it-IT" sz="1200" dirty="0" err="1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Méditerranée</a:t>
            </a:r>
            <a:endParaRPr lang="it-IT" sz="1200" dirty="0">
              <a:solidFill>
                <a:schemeClr val="tx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560728" y="0"/>
            <a:ext cx="1583272" cy="15121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ZoneTexte 2"/>
          <p:cNvSpPr txBox="1"/>
          <p:nvPr/>
        </p:nvSpPr>
        <p:spPr>
          <a:xfrm>
            <a:off x="0" y="0"/>
            <a:ext cx="766879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000" b="1" dirty="0" smtClean="0"/>
              <a:t>CONCLUSIONI</a:t>
            </a:r>
            <a:endParaRPr lang="fr-FR" sz="3000" b="1" dirty="0"/>
          </a:p>
        </p:txBody>
      </p:sp>
      <p:sp>
        <p:nvSpPr>
          <p:cNvPr id="9" name="Rettangolo 19"/>
          <p:cNvSpPr>
            <a:spLocks noChangeArrowheads="1"/>
          </p:cNvSpPr>
          <p:nvPr/>
        </p:nvSpPr>
        <p:spPr bwMode="auto">
          <a:xfrm>
            <a:off x="250824" y="1450519"/>
            <a:ext cx="8209608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80975" indent="-180975" algn="just" eaLnBrk="0" hangingPunct="0">
              <a:buFont typeface="Wingdings" pitchFamily="2" charset="2"/>
              <a:buChar char="ü"/>
            </a:pPr>
            <a:r>
              <a:rPr lang="en-US" altLang="it-IT" b="1" dirty="0" smtClean="0"/>
              <a:t>Le </a:t>
            </a:r>
            <a:r>
              <a:rPr lang="en-US" altLang="it-IT" b="1" dirty="0" err="1" smtClean="0"/>
              <a:t>risorse</a:t>
            </a:r>
            <a:r>
              <a:rPr lang="en-US" altLang="it-IT" b="1" dirty="0" smtClean="0"/>
              <a:t> </a:t>
            </a:r>
            <a:r>
              <a:rPr lang="en-US" altLang="it-IT" b="1" dirty="0" err="1" smtClean="0"/>
              <a:t>aziendali</a:t>
            </a:r>
            <a:r>
              <a:rPr lang="en-US" altLang="it-IT" b="1" dirty="0" smtClean="0"/>
              <a:t> </a:t>
            </a:r>
            <a:r>
              <a:rPr lang="en-US" altLang="it-IT" b="1" dirty="0" err="1" smtClean="0"/>
              <a:t>sono</a:t>
            </a:r>
            <a:r>
              <a:rPr lang="en-US" altLang="it-IT" b="1" dirty="0" smtClean="0"/>
              <a:t> </a:t>
            </a:r>
            <a:r>
              <a:rPr lang="en-US" altLang="it-IT" b="1" dirty="0" err="1" smtClean="0"/>
              <a:t>meglio</a:t>
            </a:r>
            <a:r>
              <a:rPr lang="en-US" altLang="it-IT" b="1" dirty="0" smtClean="0"/>
              <a:t> </a:t>
            </a:r>
            <a:r>
              <a:rPr lang="en-US" altLang="it-IT" b="1" dirty="0" err="1" smtClean="0"/>
              <a:t>utilizzate</a:t>
            </a:r>
            <a:r>
              <a:rPr lang="en-US" altLang="it-IT" b="1" dirty="0" smtClean="0"/>
              <a:t> per le </a:t>
            </a:r>
            <a:r>
              <a:rPr lang="en-US" altLang="it-IT" b="1" dirty="0" err="1" smtClean="0"/>
              <a:t>funzioni</a:t>
            </a:r>
            <a:r>
              <a:rPr lang="en-US" altLang="it-IT" b="1" dirty="0" smtClean="0"/>
              <a:t> </a:t>
            </a:r>
            <a:r>
              <a:rPr lang="en-US" altLang="it-IT" b="1" dirty="0" err="1" smtClean="0"/>
              <a:t>agricole</a:t>
            </a:r>
            <a:r>
              <a:rPr lang="en-US" altLang="it-IT" b="1" dirty="0" smtClean="0"/>
              <a:t> </a:t>
            </a:r>
            <a:r>
              <a:rPr lang="en-US" altLang="it-IT" b="1" dirty="0" err="1" smtClean="0"/>
              <a:t>che</a:t>
            </a:r>
            <a:r>
              <a:rPr lang="en-US" altLang="it-IT" b="1" dirty="0" smtClean="0"/>
              <a:t> per </a:t>
            </a:r>
            <a:r>
              <a:rPr lang="en-US" altLang="it-IT" b="1" dirty="0" err="1" smtClean="0"/>
              <a:t>quelle</a:t>
            </a:r>
            <a:r>
              <a:rPr lang="en-US" altLang="it-IT" b="1" dirty="0" smtClean="0"/>
              <a:t> </a:t>
            </a:r>
            <a:r>
              <a:rPr lang="en-US" altLang="it-IT" b="1" dirty="0" err="1" smtClean="0"/>
              <a:t>ricreazionali</a:t>
            </a:r>
            <a:r>
              <a:rPr lang="en-US" altLang="it-IT" b="1" dirty="0" smtClean="0"/>
              <a:t> e </a:t>
            </a:r>
            <a:r>
              <a:rPr lang="en-US" altLang="it-IT" b="1" dirty="0" err="1" smtClean="0"/>
              <a:t>quindi</a:t>
            </a:r>
            <a:r>
              <a:rPr lang="en-US" altLang="it-IT" b="1" dirty="0" smtClean="0"/>
              <a:t> </a:t>
            </a:r>
            <a:r>
              <a:rPr lang="en-US" altLang="it-IT" b="1" dirty="0" err="1" smtClean="0"/>
              <a:t>i</a:t>
            </a:r>
            <a:r>
              <a:rPr lang="en-US" altLang="it-IT" b="1" dirty="0" smtClean="0"/>
              <a:t> </a:t>
            </a:r>
            <a:r>
              <a:rPr lang="en-US" altLang="it-IT" b="1" dirty="0" err="1" smtClean="0"/>
              <a:t>margini</a:t>
            </a:r>
            <a:r>
              <a:rPr lang="en-US" altLang="it-IT" b="1" dirty="0" smtClean="0"/>
              <a:t> per </a:t>
            </a:r>
            <a:r>
              <a:rPr lang="en-US" altLang="it-IT" b="1" dirty="0" err="1" smtClean="0"/>
              <a:t>incrementare</a:t>
            </a:r>
            <a:r>
              <a:rPr lang="en-US" altLang="it-IT" b="1" dirty="0" smtClean="0"/>
              <a:t> I </a:t>
            </a:r>
            <a:r>
              <a:rPr lang="en-US" altLang="it-IT" b="1" dirty="0" err="1" smtClean="0"/>
              <a:t>ricavi</a:t>
            </a:r>
            <a:r>
              <a:rPr lang="en-US" altLang="it-IT" b="1" dirty="0" smtClean="0"/>
              <a:t> </a:t>
            </a:r>
            <a:r>
              <a:rPr lang="en-US" altLang="it-IT" b="1" dirty="0" err="1" smtClean="0"/>
              <a:t>sono</a:t>
            </a:r>
            <a:r>
              <a:rPr lang="en-US" altLang="it-IT" b="1" dirty="0" smtClean="0"/>
              <a:t> </a:t>
            </a:r>
            <a:r>
              <a:rPr lang="en-US" altLang="it-IT" b="1" dirty="0" err="1" smtClean="0"/>
              <a:t>maggiori</a:t>
            </a:r>
            <a:r>
              <a:rPr lang="en-US" altLang="it-IT" b="1" dirty="0" smtClean="0"/>
              <a:t> per </a:t>
            </a:r>
            <a:r>
              <a:rPr lang="en-US" altLang="it-IT" b="1" dirty="0" err="1" smtClean="0"/>
              <a:t>quest’ultima</a:t>
            </a:r>
            <a:r>
              <a:rPr lang="en-US" altLang="it-IT" b="1" dirty="0" smtClean="0"/>
              <a:t> </a:t>
            </a:r>
            <a:r>
              <a:rPr lang="en-US" altLang="it-IT" b="1" dirty="0" err="1" smtClean="0"/>
              <a:t>tipologia</a:t>
            </a:r>
            <a:r>
              <a:rPr lang="en-US" altLang="it-IT" b="1" dirty="0" smtClean="0"/>
              <a:t> </a:t>
            </a:r>
            <a:r>
              <a:rPr lang="en-US" altLang="it-IT" b="1" dirty="0" err="1" smtClean="0"/>
              <a:t>di</a:t>
            </a:r>
            <a:r>
              <a:rPr lang="en-US" altLang="it-IT" b="1" dirty="0" smtClean="0"/>
              <a:t> </a:t>
            </a:r>
            <a:r>
              <a:rPr lang="en-US" altLang="it-IT" b="1" dirty="0" err="1" smtClean="0"/>
              <a:t>attività</a:t>
            </a:r>
            <a:endParaRPr lang="en-US" altLang="it-IT" b="1" dirty="0" smtClean="0"/>
          </a:p>
          <a:p>
            <a:pPr marL="180975" indent="-180975" algn="just" eaLnBrk="0" hangingPunct="0">
              <a:buFont typeface="Wingdings" pitchFamily="2" charset="2"/>
              <a:buChar char="ü"/>
            </a:pPr>
            <a:endParaRPr lang="en-US" altLang="it-IT" b="1" dirty="0" smtClean="0"/>
          </a:p>
          <a:p>
            <a:pPr marL="180975" indent="-180975" algn="just" eaLnBrk="0" hangingPunct="0">
              <a:buFont typeface="Wingdings" pitchFamily="2" charset="2"/>
              <a:buChar char="ü"/>
            </a:pPr>
            <a:r>
              <a:rPr lang="en-US" altLang="it-IT" b="1" dirty="0" err="1" smtClean="0"/>
              <a:t>Soprattutto</a:t>
            </a:r>
            <a:r>
              <a:rPr lang="en-US" altLang="it-IT" b="1" dirty="0" smtClean="0"/>
              <a:t> </a:t>
            </a:r>
            <a:r>
              <a:rPr lang="en-US" altLang="it-IT" b="1" dirty="0" err="1" smtClean="0"/>
              <a:t>l’attività</a:t>
            </a:r>
            <a:r>
              <a:rPr lang="en-US" altLang="it-IT" b="1" dirty="0" smtClean="0"/>
              <a:t> </a:t>
            </a:r>
            <a:r>
              <a:rPr lang="en-US" altLang="it-IT" b="1" dirty="0" err="1" smtClean="0"/>
              <a:t>di</a:t>
            </a:r>
            <a:r>
              <a:rPr lang="en-US" altLang="it-IT" b="1" dirty="0" smtClean="0"/>
              <a:t> </a:t>
            </a:r>
            <a:r>
              <a:rPr lang="en-US" altLang="it-IT" b="1" dirty="0" err="1" smtClean="0"/>
              <a:t>somministrazione</a:t>
            </a:r>
            <a:r>
              <a:rPr lang="en-US" altLang="it-IT" b="1" dirty="0" smtClean="0"/>
              <a:t> </a:t>
            </a:r>
            <a:r>
              <a:rPr lang="en-US" altLang="it-IT" b="1" dirty="0" err="1" smtClean="0"/>
              <a:t>pasti</a:t>
            </a:r>
            <a:r>
              <a:rPr lang="en-US" altLang="it-IT" b="1" dirty="0" smtClean="0"/>
              <a:t> (</a:t>
            </a:r>
            <a:r>
              <a:rPr lang="en-US" altLang="it-IT" b="1" dirty="0" err="1" smtClean="0"/>
              <a:t>discontinua</a:t>
            </a:r>
            <a:r>
              <a:rPr lang="en-US" altLang="it-IT" b="1" dirty="0" smtClean="0"/>
              <a:t>) e </a:t>
            </a:r>
            <a:r>
              <a:rPr lang="en-US" altLang="it-IT" b="1" dirty="0" err="1" smtClean="0"/>
              <a:t>il</a:t>
            </a:r>
            <a:r>
              <a:rPr lang="en-US" altLang="it-IT" b="1" dirty="0" smtClean="0"/>
              <a:t> </a:t>
            </a:r>
            <a:r>
              <a:rPr lang="en-US" altLang="it-IT" b="1" dirty="0" err="1" smtClean="0"/>
              <a:t>lavoro</a:t>
            </a:r>
            <a:r>
              <a:rPr lang="en-US" altLang="it-IT" b="1" dirty="0" smtClean="0"/>
              <a:t> </a:t>
            </a:r>
            <a:r>
              <a:rPr lang="en-US" altLang="it-IT" b="1" dirty="0" err="1" smtClean="0"/>
              <a:t>sono</a:t>
            </a:r>
            <a:r>
              <a:rPr lang="en-US" altLang="it-IT" b="1" dirty="0" smtClean="0"/>
              <a:t> </a:t>
            </a:r>
            <a:r>
              <a:rPr lang="en-US" altLang="it-IT" b="1" dirty="0" err="1" smtClean="0"/>
              <a:t>fonti</a:t>
            </a:r>
            <a:r>
              <a:rPr lang="en-US" altLang="it-IT" b="1" dirty="0" smtClean="0"/>
              <a:t> </a:t>
            </a:r>
            <a:r>
              <a:rPr lang="en-US" altLang="it-IT" b="1" dirty="0" err="1" smtClean="0"/>
              <a:t>di</a:t>
            </a:r>
            <a:r>
              <a:rPr lang="en-US" altLang="it-IT" b="1" dirty="0" smtClean="0"/>
              <a:t> </a:t>
            </a:r>
            <a:r>
              <a:rPr lang="en-US" altLang="it-IT" b="1" dirty="0" err="1" smtClean="0"/>
              <a:t>inefficienza</a:t>
            </a:r>
            <a:r>
              <a:rPr lang="en-US" altLang="it-IT" b="1" dirty="0" smtClean="0"/>
              <a:t>. </a:t>
            </a:r>
            <a:r>
              <a:rPr lang="en-US" altLang="it-IT" b="1" dirty="0" err="1" smtClean="0"/>
              <a:t>Riguardo</a:t>
            </a:r>
            <a:r>
              <a:rPr lang="en-US" altLang="it-IT" b="1" dirty="0" smtClean="0"/>
              <a:t> al </a:t>
            </a:r>
            <a:r>
              <a:rPr lang="en-US" altLang="it-IT" b="1" dirty="0" err="1" smtClean="0"/>
              <a:t>lavoro</a:t>
            </a:r>
            <a:r>
              <a:rPr lang="en-US" altLang="it-IT" b="1" dirty="0" smtClean="0"/>
              <a:t>, </a:t>
            </a:r>
            <a:r>
              <a:rPr lang="en-US" altLang="it-IT" b="1" dirty="0" err="1" smtClean="0"/>
              <a:t>va</a:t>
            </a:r>
            <a:r>
              <a:rPr lang="en-US" altLang="it-IT" b="1" dirty="0" smtClean="0"/>
              <a:t> </a:t>
            </a:r>
            <a:r>
              <a:rPr lang="en-US" altLang="it-IT" b="1" dirty="0" err="1" smtClean="0"/>
              <a:t>sottolineato</a:t>
            </a:r>
            <a:r>
              <a:rPr lang="en-US" altLang="it-IT" b="1" dirty="0" smtClean="0"/>
              <a:t> </a:t>
            </a:r>
            <a:r>
              <a:rPr lang="en-US" altLang="it-IT" b="1" dirty="0" err="1" smtClean="0"/>
              <a:t>che</a:t>
            </a:r>
            <a:r>
              <a:rPr lang="en-US" altLang="it-IT" b="1" dirty="0" smtClean="0"/>
              <a:t> </a:t>
            </a:r>
            <a:r>
              <a:rPr lang="en-US" altLang="it-IT" b="1" dirty="0" err="1" smtClean="0"/>
              <a:t>vincoli</a:t>
            </a:r>
            <a:r>
              <a:rPr lang="en-US" altLang="it-IT" b="1" dirty="0" smtClean="0"/>
              <a:t> </a:t>
            </a:r>
            <a:r>
              <a:rPr lang="en-US" altLang="it-IT" b="1" dirty="0" err="1" smtClean="0"/>
              <a:t>normativi</a:t>
            </a:r>
            <a:r>
              <a:rPr lang="en-US" altLang="it-IT" b="1" dirty="0" smtClean="0"/>
              <a:t> </a:t>
            </a:r>
            <a:r>
              <a:rPr lang="en-US" altLang="it-IT" b="1" dirty="0" err="1" smtClean="0"/>
              <a:t>spiegano</a:t>
            </a:r>
            <a:r>
              <a:rPr lang="en-US" altLang="it-IT" b="1" dirty="0" smtClean="0"/>
              <a:t> in </a:t>
            </a:r>
            <a:r>
              <a:rPr lang="en-US" altLang="it-IT" b="1" dirty="0" err="1" smtClean="0"/>
              <a:t>gran</a:t>
            </a:r>
            <a:r>
              <a:rPr lang="en-US" altLang="it-IT" b="1" dirty="0" smtClean="0"/>
              <a:t> parte tale </a:t>
            </a:r>
            <a:r>
              <a:rPr lang="en-US" altLang="it-IT" b="1" dirty="0" err="1" smtClean="0"/>
              <a:t>risultato</a:t>
            </a:r>
            <a:r>
              <a:rPr lang="en-US" altLang="it-IT" b="1" dirty="0" smtClean="0"/>
              <a:t>.</a:t>
            </a:r>
          </a:p>
          <a:p>
            <a:pPr marL="180975" indent="-180975" algn="just" eaLnBrk="0" hangingPunct="0">
              <a:buFont typeface="Wingdings" pitchFamily="2" charset="2"/>
              <a:buChar char="ü"/>
            </a:pPr>
            <a:endParaRPr lang="en-US" altLang="it-IT" b="1" dirty="0" smtClean="0"/>
          </a:p>
          <a:p>
            <a:pPr marL="180975" indent="-180975" algn="just" eaLnBrk="0" hangingPunct="0">
              <a:buFont typeface="Wingdings" pitchFamily="2" charset="2"/>
              <a:buChar char="ü"/>
            </a:pPr>
            <a:r>
              <a:rPr lang="en-US" altLang="it-IT" b="1" dirty="0" smtClean="0"/>
              <a:t> </a:t>
            </a:r>
            <a:r>
              <a:rPr lang="en-US" altLang="it-IT" b="1" dirty="0" err="1" smtClean="0"/>
              <a:t>Pertanto</a:t>
            </a:r>
            <a:r>
              <a:rPr lang="en-US" altLang="it-IT" b="1" dirty="0" smtClean="0"/>
              <a:t>, un </a:t>
            </a:r>
            <a:r>
              <a:rPr lang="en-US" altLang="it-IT" b="1" dirty="0" err="1" smtClean="0"/>
              <a:t>certo</a:t>
            </a:r>
            <a:r>
              <a:rPr lang="en-US" altLang="it-IT" b="1" dirty="0" smtClean="0"/>
              <a:t> </a:t>
            </a:r>
            <a:r>
              <a:rPr lang="en-US" altLang="it-IT" b="1" dirty="0" err="1" smtClean="0"/>
              <a:t>livello</a:t>
            </a:r>
            <a:r>
              <a:rPr lang="en-US" altLang="it-IT" b="1" dirty="0" smtClean="0"/>
              <a:t> </a:t>
            </a:r>
            <a:r>
              <a:rPr lang="en-US" altLang="it-IT" b="1" dirty="0" err="1" smtClean="0"/>
              <a:t>di</a:t>
            </a:r>
            <a:r>
              <a:rPr lang="en-US" altLang="it-IT" b="1" dirty="0" smtClean="0"/>
              <a:t> </a:t>
            </a:r>
            <a:r>
              <a:rPr lang="en-US" altLang="it-IT" b="1" dirty="0" err="1" smtClean="0"/>
              <a:t>inefficienza</a:t>
            </a:r>
            <a:r>
              <a:rPr lang="en-US" altLang="it-IT" b="1" dirty="0" smtClean="0"/>
              <a:t> è </a:t>
            </a:r>
            <a:r>
              <a:rPr lang="en-US" altLang="it-IT" b="1" dirty="0" err="1" smtClean="0"/>
              <a:t>atteso</a:t>
            </a:r>
            <a:r>
              <a:rPr lang="en-US" altLang="it-IT" b="1" dirty="0" smtClean="0"/>
              <a:t> </a:t>
            </a:r>
            <a:r>
              <a:rPr lang="en-US" altLang="it-IT" b="1" dirty="0" err="1" smtClean="0"/>
              <a:t>nelle</a:t>
            </a:r>
            <a:r>
              <a:rPr lang="en-US" altLang="it-IT" b="1" dirty="0" smtClean="0"/>
              <a:t> </a:t>
            </a:r>
            <a:r>
              <a:rPr lang="en-US" altLang="it-IT" b="1" dirty="0" err="1" smtClean="0"/>
              <a:t>imprese</a:t>
            </a:r>
            <a:r>
              <a:rPr lang="en-US" altLang="it-IT" b="1" dirty="0" smtClean="0"/>
              <a:t> </a:t>
            </a:r>
            <a:r>
              <a:rPr lang="en-US" altLang="it-IT" b="1" dirty="0" err="1" smtClean="0"/>
              <a:t>agrituristiche</a:t>
            </a:r>
            <a:endParaRPr lang="en-US" altLang="it-IT" b="1" dirty="0" smtClean="0"/>
          </a:p>
          <a:p>
            <a:pPr marL="180975" indent="-180975" algn="just" eaLnBrk="0" hangingPunct="0">
              <a:buFont typeface="Wingdings" pitchFamily="2" charset="2"/>
              <a:buChar char="ü"/>
            </a:pPr>
            <a:endParaRPr lang="en-US" altLang="it-IT" b="1" dirty="0" smtClean="0"/>
          </a:p>
          <a:p>
            <a:pPr marL="180975" indent="-180975" algn="just" eaLnBrk="0" hangingPunct="0">
              <a:buFont typeface="Wingdings" pitchFamily="2" charset="2"/>
              <a:buChar char="ü"/>
            </a:pPr>
            <a:r>
              <a:rPr lang="en-US" altLang="it-IT" b="1" dirty="0" smtClean="0"/>
              <a:t> Il </a:t>
            </a:r>
            <a:r>
              <a:rPr lang="en-US" altLang="it-IT" b="1" dirty="0" err="1" smtClean="0"/>
              <a:t>principale</a:t>
            </a:r>
            <a:r>
              <a:rPr lang="en-US" altLang="it-IT" b="1" dirty="0" smtClean="0"/>
              <a:t> </a:t>
            </a:r>
            <a:r>
              <a:rPr lang="en-US" altLang="it-IT" b="1" dirty="0" err="1" smtClean="0"/>
              <a:t>suggerimento</a:t>
            </a:r>
            <a:r>
              <a:rPr lang="en-US" altLang="it-IT" b="1" dirty="0" smtClean="0"/>
              <a:t> </a:t>
            </a:r>
            <a:r>
              <a:rPr lang="en-US" altLang="it-IT" b="1" dirty="0" err="1" smtClean="0"/>
              <a:t>che</a:t>
            </a:r>
            <a:r>
              <a:rPr lang="en-US" altLang="it-IT" b="1" dirty="0" smtClean="0"/>
              <a:t> </a:t>
            </a:r>
            <a:r>
              <a:rPr lang="en-US" altLang="it-IT" b="1" dirty="0" err="1" smtClean="0"/>
              <a:t>deriva</a:t>
            </a:r>
            <a:r>
              <a:rPr lang="en-US" altLang="it-IT" b="1" dirty="0" smtClean="0"/>
              <a:t> </a:t>
            </a:r>
            <a:r>
              <a:rPr lang="en-US" altLang="it-IT" b="1" dirty="0" err="1" smtClean="0"/>
              <a:t>da</a:t>
            </a:r>
            <a:r>
              <a:rPr lang="en-US" altLang="it-IT" b="1" dirty="0" smtClean="0"/>
              <a:t> </a:t>
            </a:r>
            <a:r>
              <a:rPr lang="en-US" altLang="it-IT" b="1" dirty="0" err="1" smtClean="0"/>
              <a:t>questi</a:t>
            </a:r>
            <a:r>
              <a:rPr lang="en-US" altLang="it-IT" b="1" dirty="0" smtClean="0"/>
              <a:t> </a:t>
            </a:r>
            <a:r>
              <a:rPr lang="en-US" altLang="it-IT" b="1" dirty="0" err="1" smtClean="0"/>
              <a:t>risultati</a:t>
            </a:r>
            <a:r>
              <a:rPr lang="en-US" altLang="it-IT" b="1" dirty="0" smtClean="0"/>
              <a:t> è </a:t>
            </a:r>
            <a:r>
              <a:rPr lang="en-US" altLang="it-IT" b="1" dirty="0" err="1" smtClean="0"/>
              <a:t>che</a:t>
            </a:r>
            <a:r>
              <a:rPr lang="en-US" altLang="it-IT" b="1" dirty="0" smtClean="0"/>
              <a:t> </a:t>
            </a:r>
            <a:r>
              <a:rPr lang="en-US" altLang="it-IT" b="1" dirty="0" err="1" smtClean="0"/>
              <a:t>occorre</a:t>
            </a:r>
            <a:r>
              <a:rPr lang="en-US" altLang="it-IT" b="1" dirty="0" smtClean="0"/>
              <a:t> </a:t>
            </a:r>
            <a:r>
              <a:rPr lang="en-US" altLang="it-IT" b="1" dirty="0" err="1" smtClean="0"/>
              <a:t>aumentare</a:t>
            </a:r>
            <a:r>
              <a:rPr lang="en-US" altLang="it-IT" b="1" dirty="0" smtClean="0"/>
              <a:t> le </a:t>
            </a:r>
            <a:r>
              <a:rPr lang="en-US" altLang="it-IT" b="1" dirty="0" err="1" smtClean="0"/>
              <a:t>occasioni</a:t>
            </a:r>
            <a:r>
              <a:rPr lang="en-US" altLang="it-IT" b="1" dirty="0" smtClean="0"/>
              <a:t> </a:t>
            </a:r>
            <a:r>
              <a:rPr lang="en-US" altLang="it-IT" b="1" dirty="0" err="1" smtClean="0"/>
              <a:t>di</a:t>
            </a:r>
            <a:r>
              <a:rPr lang="en-US" altLang="it-IT" b="1" dirty="0" smtClean="0"/>
              <a:t> </a:t>
            </a:r>
            <a:r>
              <a:rPr lang="en-US" altLang="it-IT" b="1" dirty="0" err="1" smtClean="0"/>
              <a:t>fornitura</a:t>
            </a:r>
            <a:r>
              <a:rPr lang="en-US" altLang="it-IT" b="1" dirty="0" smtClean="0"/>
              <a:t> </a:t>
            </a:r>
            <a:r>
              <a:rPr lang="en-US" altLang="it-IT" b="1" dirty="0" err="1" smtClean="0"/>
              <a:t>di</a:t>
            </a:r>
            <a:r>
              <a:rPr lang="en-US" altLang="it-IT" b="1" dirty="0" smtClean="0"/>
              <a:t> </a:t>
            </a:r>
            <a:r>
              <a:rPr lang="en-US" altLang="it-IT" b="1" dirty="0" err="1" smtClean="0"/>
              <a:t>servizi</a:t>
            </a:r>
            <a:r>
              <a:rPr lang="en-US" altLang="it-IT" b="1" dirty="0" smtClean="0"/>
              <a:t> </a:t>
            </a:r>
            <a:r>
              <a:rPr lang="en-US" altLang="it-IT" b="1" dirty="0" err="1" smtClean="0"/>
              <a:t>piuttosto</a:t>
            </a:r>
            <a:r>
              <a:rPr lang="en-US" altLang="it-IT" b="1" dirty="0" smtClean="0"/>
              <a:t> </a:t>
            </a:r>
            <a:r>
              <a:rPr lang="en-US" altLang="it-IT" b="1" dirty="0" err="1" smtClean="0"/>
              <a:t>che</a:t>
            </a:r>
            <a:r>
              <a:rPr lang="en-US" altLang="it-IT" b="1" dirty="0" smtClean="0"/>
              <a:t> </a:t>
            </a:r>
            <a:r>
              <a:rPr lang="en-US" altLang="it-IT" b="1" dirty="0" err="1" smtClean="0"/>
              <a:t>aumentare</a:t>
            </a:r>
            <a:r>
              <a:rPr lang="en-US" altLang="it-IT" b="1" dirty="0" smtClean="0"/>
              <a:t> </a:t>
            </a:r>
            <a:r>
              <a:rPr lang="en-US" altLang="it-IT" b="1" dirty="0" err="1" smtClean="0"/>
              <a:t>il</a:t>
            </a:r>
            <a:r>
              <a:rPr lang="en-US" altLang="it-IT" b="1" dirty="0" smtClean="0"/>
              <a:t> </a:t>
            </a:r>
            <a:r>
              <a:rPr lang="en-US" altLang="it-IT" b="1" dirty="0" err="1" smtClean="0"/>
              <a:t>livello</a:t>
            </a:r>
            <a:r>
              <a:rPr lang="en-US" altLang="it-IT" b="1" dirty="0" smtClean="0"/>
              <a:t> </a:t>
            </a:r>
            <a:r>
              <a:rPr lang="en-US" altLang="it-IT" b="1" dirty="0" err="1" smtClean="0"/>
              <a:t>di</a:t>
            </a:r>
            <a:r>
              <a:rPr lang="en-US" altLang="it-IT" b="1" dirty="0" smtClean="0"/>
              <a:t> </a:t>
            </a:r>
            <a:r>
              <a:rPr lang="en-US" altLang="it-IT" b="1" dirty="0" err="1" smtClean="0"/>
              <a:t>capitale</a:t>
            </a:r>
            <a:r>
              <a:rPr lang="en-US" altLang="it-IT" b="1" dirty="0" smtClean="0"/>
              <a:t> </a:t>
            </a:r>
            <a:r>
              <a:rPr lang="en-US" altLang="it-IT" b="1" dirty="0" err="1" smtClean="0"/>
              <a:t>delle</a:t>
            </a:r>
            <a:r>
              <a:rPr lang="en-US" altLang="it-IT" b="1" dirty="0" smtClean="0"/>
              <a:t> </a:t>
            </a:r>
            <a:r>
              <a:rPr lang="en-US" altLang="it-IT" b="1" dirty="0" err="1" smtClean="0"/>
              <a:t>imprese</a:t>
            </a:r>
            <a:r>
              <a:rPr lang="en-US" altLang="it-IT" b="1" dirty="0" smtClean="0"/>
              <a:t>.</a:t>
            </a:r>
            <a:endParaRPr lang="en-US" altLang="it-IT" b="1" dirty="0"/>
          </a:p>
        </p:txBody>
      </p:sp>
    </p:spTree>
    <p:extLst>
      <p:ext uri="{BB962C8B-B14F-4D97-AF65-F5344CB8AC3E}">
        <p14:creationId xmlns:p14="http://schemas.microsoft.com/office/powerpoint/2010/main" xmlns="" val="4277806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1048</TotalTime>
  <Words>762</Words>
  <Application>Microsoft Office PowerPoint</Application>
  <PresentationFormat>Presentazione su schermo (4:3)</PresentationFormat>
  <Paragraphs>214</Paragraphs>
  <Slides>9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9</vt:i4>
      </vt:variant>
    </vt:vector>
  </HeadingPairs>
  <TitlesOfParts>
    <vt:vector size="10" baseType="lpstr">
      <vt:lpstr>Tema di Office</vt:lpstr>
      <vt:lpstr>PROMETEA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Rigo</dc:creator>
  <cp:lastModifiedBy>Asus</cp:lastModifiedBy>
  <cp:revision>76</cp:revision>
  <dcterms:created xsi:type="dcterms:W3CDTF">2016-03-04T10:12:56Z</dcterms:created>
  <dcterms:modified xsi:type="dcterms:W3CDTF">2018-11-28T09:57:41Z</dcterms:modified>
</cp:coreProperties>
</file>