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92" r:id="rId3"/>
    <p:sldId id="265" r:id="rId4"/>
    <p:sldId id="288" r:id="rId5"/>
    <p:sldId id="312" r:id="rId6"/>
    <p:sldId id="263" r:id="rId7"/>
    <p:sldId id="340" r:id="rId8"/>
    <p:sldId id="303" r:id="rId9"/>
    <p:sldId id="307" r:id="rId10"/>
    <p:sldId id="273" r:id="rId11"/>
    <p:sldId id="336" r:id="rId12"/>
    <p:sldId id="334" r:id="rId13"/>
    <p:sldId id="335" r:id="rId14"/>
    <p:sldId id="337" r:id="rId15"/>
    <p:sldId id="308" r:id="rId16"/>
    <p:sldId id="277" r:id="rId17"/>
    <p:sldId id="338" r:id="rId18"/>
    <p:sldId id="310" r:id="rId19"/>
    <p:sldId id="309" r:id="rId20"/>
    <p:sldId id="274" r:id="rId21"/>
    <p:sldId id="278" r:id="rId22"/>
    <p:sldId id="267" r:id="rId23"/>
    <p:sldId id="301" r:id="rId24"/>
    <p:sldId id="271" r:id="rId25"/>
    <p:sldId id="319" r:id="rId2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91" autoAdjust="0"/>
    <p:restoredTop sz="94776" autoAdjust="0"/>
  </p:normalViewPr>
  <p:slideViewPr>
    <p:cSldViewPr>
      <p:cViewPr varScale="1">
        <p:scale>
          <a:sx n="66" d="100"/>
          <a:sy n="66" d="100"/>
        </p:scale>
        <p:origin x="10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FE728E-5228-2248-91CF-8E055CB28068}" type="doc">
      <dgm:prSet loTypeId="urn:microsoft.com/office/officeart/2005/8/layout/radial4" loCatId="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1F115A77-4871-6E49-B144-2F1105ABC719}">
      <dgm:prSet custT="1"/>
      <dgm:spPr/>
      <dgm:t>
        <a:bodyPr/>
        <a:lstStyle/>
        <a:p>
          <a:pPr algn="ctr" rtl="0"/>
          <a:r>
            <a:rPr lang="en-US" sz="2000" b="1" dirty="0" err="1" smtClean="0">
              <a:latin typeface="Cambria"/>
              <a:cs typeface="Cambria"/>
            </a:rPr>
            <a:t>Innovazione</a:t>
          </a:r>
          <a:r>
            <a:rPr lang="en-US" sz="2000" b="1" dirty="0" smtClean="0">
              <a:latin typeface="Cambria"/>
              <a:cs typeface="Cambria"/>
            </a:rPr>
            <a:t> </a:t>
          </a:r>
          <a:r>
            <a:rPr lang="en-US" sz="2000" b="1" dirty="0" err="1" smtClean="0">
              <a:latin typeface="Cambria"/>
              <a:cs typeface="Cambria"/>
            </a:rPr>
            <a:t>Sociale</a:t>
          </a:r>
          <a:endParaRPr lang="en-US" sz="2000" b="1" dirty="0" smtClean="0">
            <a:latin typeface="Cambria"/>
            <a:cs typeface="Cambria"/>
          </a:endParaRPr>
        </a:p>
        <a:p>
          <a:pPr algn="l" rtl="0"/>
          <a:r>
            <a:rPr lang="it-IT" sz="1500" b="1" dirty="0" smtClean="0">
              <a:latin typeface="Cambria"/>
            </a:rPr>
            <a:t>profondo sforzo di integrazione delle politiche ed una modifica culturale negli attori coinvolti: agricoltori, abitanti, consumatori, operatori</a:t>
          </a:r>
        </a:p>
        <a:p>
          <a:pPr algn="ctr" rtl="0"/>
          <a:endParaRPr lang="it-IT" sz="1500" b="0" dirty="0">
            <a:latin typeface="Cambria"/>
            <a:cs typeface="Cambria"/>
          </a:endParaRPr>
        </a:p>
      </dgm:t>
    </dgm:pt>
    <dgm:pt modelId="{DA8E4216-18C1-1C48-8468-CFDBF673FFAD}" type="parTrans" cxnId="{69EE572F-F1A6-5F4F-98FC-5FD0D285FCD7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90D11540-7AC9-6C40-B098-3E7716A1B14E}" type="sibTrans" cxnId="{69EE572F-F1A6-5F4F-98FC-5FD0D285FCD7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3E87DECE-4A1C-2448-A0F8-81A27711B2E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dirty="0" err="1" smtClean="0">
              <a:latin typeface="Cambria"/>
              <a:cs typeface="Cambria"/>
            </a:rPr>
            <a:t>Sviluppo</a:t>
          </a:r>
          <a:r>
            <a:rPr lang="en-US" sz="1800" b="1" dirty="0" smtClean="0">
              <a:latin typeface="Cambria"/>
              <a:cs typeface="Cambria"/>
            </a:rPr>
            <a:t> </a:t>
          </a:r>
          <a:r>
            <a:rPr lang="en-US" sz="1800" b="1" dirty="0" err="1" smtClean="0">
              <a:latin typeface="Cambria"/>
              <a:cs typeface="Cambria"/>
            </a:rPr>
            <a:t>Sociale</a:t>
          </a:r>
          <a:endParaRPr lang="it-IT" sz="1800" dirty="0">
            <a:latin typeface="Cambria"/>
            <a:cs typeface="Cambria"/>
          </a:endParaRPr>
        </a:p>
      </dgm:t>
    </dgm:pt>
    <dgm:pt modelId="{40BE1882-FC36-514D-A4C2-B7E244F71458}" type="parTrans" cxnId="{420B5C24-F8C7-D345-B6B2-DFA53C588EDC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F75CE603-C57D-9645-8514-186E3AA0F774}" type="sibTrans" cxnId="{420B5C24-F8C7-D345-B6B2-DFA53C588EDC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7B7ADE7F-DAE1-684D-B8BC-E64B15F2B56E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dirty="0" err="1" smtClean="0">
              <a:latin typeface="Cambria"/>
              <a:cs typeface="Cambria"/>
            </a:rPr>
            <a:t>Miglioramento</a:t>
          </a:r>
          <a:r>
            <a:rPr lang="en-US" sz="1500" dirty="0" smtClean="0">
              <a:latin typeface="Cambria"/>
              <a:cs typeface="Cambria"/>
            </a:rPr>
            <a:t> </a:t>
          </a:r>
          <a:r>
            <a:rPr lang="en-US" sz="1500" dirty="0" err="1" smtClean="0">
              <a:latin typeface="Cambria"/>
              <a:cs typeface="Cambria"/>
            </a:rPr>
            <a:t>qualità</a:t>
          </a:r>
          <a:r>
            <a:rPr lang="en-US" sz="1500" dirty="0" smtClean="0">
              <a:latin typeface="Cambria"/>
              <a:cs typeface="Cambria"/>
            </a:rPr>
            <a:t> </a:t>
          </a:r>
          <a:r>
            <a:rPr lang="en-US" sz="1500" dirty="0" err="1" smtClean="0">
              <a:latin typeface="Cambria"/>
              <a:cs typeface="Cambria"/>
            </a:rPr>
            <a:t>della</a:t>
          </a:r>
          <a:r>
            <a:rPr lang="en-US" sz="1500" dirty="0" smtClean="0">
              <a:latin typeface="Cambria"/>
              <a:cs typeface="Cambria"/>
            </a:rPr>
            <a:t> vita non solo in termini </a:t>
          </a:r>
          <a:r>
            <a:rPr lang="en-US" sz="1500" dirty="0" err="1" smtClean="0">
              <a:latin typeface="Cambria"/>
              <a:cs typeface="Cambria"/>
            </a:rPr>
            <a:t>economici</a:t>
          </a:r>
          <a:endParaRPr lang="en-US" sz="1500" dirty="0">
            <a:latin typeface="Cambria"/>
            <a:cs typeface="Cambria"/>
          </a:endParaRPr>
        </a:p>
      </dgm:t>
    </dgm:pt>
    <dgm:pt modelId="{BA721AAE-B966-B540-B398-8DA48AE37DC8}" type="parTrans" cxnId="{4A90B1D6-BCC7-1745-AFCB-CEE2E87609DC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02E7E119-37EF-714E-ACFB-A4655B21C118}" type="sibTrans" cxnId="{4A90B1D6-BCC7-1745-AFCB-CEE2E87609DC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743B05D0-60F5-624D-924F-DAA32417DD63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it-IT" sz="1800" b="1" dirty="0" smtClean="0">
              <a:latin typeface="Cambria"/>
              <a:cs typeface="Cambria"/>
            </a:rPr>
            <a:t>Sviluppo rurale</a:t>
          </a:r>
          <a:endParaRPr lang="it-IT" sz="1800" b="1" dirty="0">
            <a:latin typeface="Cambria"/>
            <a:cs typeface="Cambria"/>
          </a:endParaRPr>
        </a:p>
      </dgm:t>
    </dgm:pt>
    <dgm:pt modelId="{86FD6B97-4719-A54F-83C1-B67DC4C606C2}" type="parTrans" cxnId="{3BEF82BF-FA99-1346-8F9E-762001BC5FBC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EB6192B5-4E55-6948-8D2F-EDB8602D02CA}" type="sibTrans" cxnId="{3BEF82BF-FA99-1346-8F9E-762001BC5FBC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D92D02B7-7220-B04E-9491-F100198B8313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500" dirty="0" smtClean="0">
              <a:latin typeface="Cambria"/>
              <a:cs typeface="Cambria"/>
            </a:rPr>
            <a:t>Ci </a:t>
          </a:r>
          <a:r>
            <a:rPr lang="en-GB" sz="1500" dirty="0" err="1" smtClean="0">
              <a:latin typeface="Cambria"/>
              <a:cs typeface="Cambria"/>
            </a:rPr>
            <a:t>sono</a:t>
          </a:r>
          <a:r>
            <a:rPr lang="en-GB" sz="1500" dirty="0" smtClean="0">
              <a:latin typeface="Cambria"/>
              <a:cs typeface="Cambria"/>
            </a:rPr>
            <a:t> </a:t>
          </a:r>
          <a:r>
            <a:rPr lang="en-GB" sz="1500" dirty="0" err="1" smtClean="0">
              <a:latin typeface="Cambria"/>
              <a:cs typeface="Cambria"/>
            </a:rPr>
            <a:t>strade</a:t>
          </a:r>
          <a:r>
            <a:rPr lang="en-GB" sz="1500" dirty="0" smtClean="0">
              <a:latin typeface="Cambria"/>
              <a:cs typeface="Cambria"/>
            </a:rPr>
            <a:t> per  </a:t>
          </a:r>
          <a:r>
            <a:rPr lang="en-GB" sz="1500" dirty="0" err="1" smtClean="0">
              <a:latin typeface="Cambria"/>
              <a:cs typeface="Cambria"/>
            </a:rPr>
            <a:t>una</a:t>
          </a:r>
          <a:r>
            <a:rPr lang="en-GB" sz="1500" dirty="0" smtClean="0">
              <a:latin typeface="Cambria"/>
              <a:cs typeface="Cambria"/>
            </a:rPr>
            <a:t> </a:t>
          </a:r>
          <a:r>
            <a:rPr lang="en-GB" sz="1500" dirty="0" err="1" smtClean="0">
              <a:latin typeface="Cambria"/>
              <a:cs typeface="Cambria"/>
            </a:rPr>
            <a:t>evoluzione</a:t>
          </a:r>
          <a:r>
            <a:rPr lang="en-GB" sz="1500" dirty="0" smtClean="0">
              <a:latin typeface="Cambria"/>
              <a:cs typeface="Cambria"/>
            </a:rPr>
            <a:t> </a:t>
          </a:r>
          <a:r>
            <a:rPr lang="en-GB" sz="1500" dirty="0" err="1" smtClean="0">
              <a:latin typeface="Cambria"/>
              <a:cs typeface="Cambria"/>
            </a:rPr>
            <a:t>positiva</a:t>
          </a:r>
          <a:r>
            <a:rPr lang="en-GB" sz="1500" dirty="0" smtClean="0">
              <a:latin typeface="Cambria"/>
              <a:cs typeface="Cambria"/>
            </a:rPr>
            <a:t> in termini </a:t>
          </a:r>
          <a:r>
            <a:rPr lang="en-GB" sz="1500" dirty="0" err="1" smtClean="0">
              <a:latin typeface="Cambria"/>
              <a:cs typeface="Cambria"/>
            </a:rPr>
            <a:t>Economici</a:t>
          </a:r>
          <a:r>
            <a:rPr lang="en-GB" sz="1500" dirty="0" smtClean="0">
              <a:latin typeface="Cambria"/>
              <a:cs typeface="Cambria"/>
            </a:rPr>
            <a:t> </a:t>
          </a:r>
          <a:r>
            <a:rPr lang="en-GB" sz="1500" dirty="0" err="1" smtClean="0">
              <a:latin typeface="Cambria"/>
              <a:cs typeface="Cambria"/>
            </a:rPr>
            <a:t>sociali</a:t>
          </a:r>
          <a:r>
            <a:rPr lang="en-GB" sz="1500" dirty="0" smtClean="0">
              <a:latin typeface="Cambria"/>
              <a:cs typeface="Cambria"/>
            </a:rPr>
            <a:t> </a:t>
          </a:r>
          <a:r>
            <a:rPr lang="en-GB" sz="1500" dirty="0" err="1" smtClean="0">
              <a:latin typeface="Cambria"/>
              <a:cs typeface="Cambria"/>
            </a:rPr>
            <a:t>ambientali</a:t>
          </a:r>
          <a:r>
            <a:rPr lang="en-GB" sz="1500" dirty="0" smtClean="0">
              <a:latin typeface="Cambria"/>
              <a:cs typeface="Cambria"/>
            </a:rPr>
            <a:t>?</a:t>
          </a:r>
        </a:p>
      </dgm:t>
    </dgm:pt>
    <dgm:pt modelId="{B8EB80D8-41B7-2F4C-972D-151750BEC061}" type="sibTrans" cxnId="{954FEE67-0E5F-5F4D-AD5D-FA40650A397E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4674B858-1433-F54E-94E9-BD10B6E5DF1B}" type="parTrans" cxnId="{954FEE67-0E5F-5F4D-AD5D-FA40650A397E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57B0876F-3131-FB46-983C-26D17D52E237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1500" dirty="0" smtClean="0">
              <a:latin typeface="Cambria"/>
              <a:cs typeface="Cambria"/>
            </a:rPr>
            <a:t>Non solo produzione economica bensì identità, tradizioni, comunità, cultura</a:t>
          </a:r>
          <a:endParaRPr lang="en-GB" sz="1500" dirty="0" smtClean="0">
            <a:latin typeface="Cambria"/>
            <a:cs typeface="Cambria"/>
          </a:endParaRPr>
        </a:p>
      </dgm:t>
    </dgm:pt>
    <dgm:pt modelId="{A7BF0DD5-F151-AC40-928A-A06CF6EAE0B1}" type="sibTrans" cxnId="{529F70C0-09BB-984A-B460-A475C2056E24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0C3B2F4B-E573-4748-8241-069D3D92771D}" type="parTrans" cxnId="{529F70C0-09BB-984A-B460-A475C2056E24}">
      <dgm:prSet/>
      <dgm:spPr/>
      <dgm:t>
        <a:bodyPr/>
        <a:lstStyle/>
        <a:p>
          <a:endParaRPr lang="it-IT">
            <a:latin typeface="Cambria"/>
            <a:cs typeface="Cambria"/>
          </a:endParaRPr>
        </a:p>
      </dgm:t>
    </dgm:pt>
    <dgm:pt modelId="{949D8C1F-B91E-0F4F-8B07-645D79AD3B1F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dirty="0" smtClean="0">
              <a:latin typeface="Cambria"/>
              <a:cs typeface="Cambria"/>
            </a:rPr>
            <a:t>Le </a:t>
          </a:r>
          <a:r>
            <a:rPr lang="en-US" sz="1500" dirty="0" err="1" smtClean="0">
              <a:latin typeface="Cambria"/>
              <a:cs typeface="Cambria"/>
            </a:rPr>
            <a:t>aree</a:t>
          </a:r>
          <a:r>
            <a:rPr lang="en-US" sz="1500" dirty="0" smtClean="0">
              <a:latin typeface="Cambria"/>
              <a:cs typeface="Cambria"/>
            </a:rPr>
            <a:t> </a:t>
          </a:r>
          <a:r>
            <a:rPr lang="en-US" sz="1500" dirty="0" err="1" smtClean="0">
              <a:latin typeface="Cambria"/>
              <a:cs typeface="Cambria"/>
            </a:rPr>
            <a:t>rurali</a:t>
          </a:r>
          <a:r>
            <a:rPr lang="en-US" sz="1500" dirty="0" smtClean="0">
              <a:latin typeface="Cambria"/>
              <a:cs typeface="Cambria"/>
            </a:rPr>
            <a:t> </a:t>
          </a:r>
          <a:r>
            <a:rPr lang="en-US" sz="1500" dirty="0" err="1" smtClean="0">
              <a:latin typeface="Cambria"/>
              <a:cs typeface="Cambria"/>
            </a:rPr>
            <a:t>hanno</a:t>
          </a:r>
          <a:r>
            <a:rPr lang="en-US" sz="1500" dirty="0" smtClean="0">
              <a:latin typeface="Cambria"/>
              <a:cs typeface="Cambria"/>
            </a:rPr>
            <a:t> </a:t>
          </a:r>
          <a:r>
            <a:rPr lang="en-US" sz="1500" dirty="0" err="1" smtClean="0">
              <a:latin typeface="Cambria"/>
              <a:cs typeface="Cambria"/>
            </a:rPr>
            <a:t>specifici</a:t>
          </a:r>
          <a:r>
            <a:rPr lang="en-US" sz="1500" dirty="0" smtClean="0">
              <a:latin typeface="Cambria"/>
              <a:cs typeface="Cambria"/>
            </a:rPr>
            <a:t> </a:t>
          </a:r>
          <a:r>
            <a:rPr lang="en-US" sz="1500" dirty="0" err="1" smtClean="0">
              <a:latin typeface="Cambria"/>
              <a:cs typeface="Cambria"/>
            </a:rPr>
            <a:t>bisogni</a:t>
          </a:r>
          <a:endParaRPr lang="en-US" sz="1500" dirty="0">
            <a:latin typeface="Cambria"/>
            <a:cs typeface="Cambria"/>
          </a:endParaRPr>
        </a:p>
      </dgm:t>
    </dgm:pt>
    <dgm:pt modelId="{3F0ED9A5-1545-554F-9740-B1D1A0BF13AD}" type="parTrans" cxnId="{867CFE95-27A5-D649-8F71-F301D7C99D86}">
      <dgm:prSet/>
      <dgm:spPr/>
      <dgm:t>
        <a:bodyPr/>
        <a:lstStyle/>
        <a:p>
          <a:endParaRPr lang="it-IT"/>
        </a:p>
      </dgm:t>
    </dgm:pt>
    <dgm:pt modelId="{17A36446-A353-A147-A97C-BD72ACF2DD1A}" type="sibTrans" cxnId="{867CFE95-27A5-D649-8F71-F301D7C99D86}">
      <dgm:prSet/>
      <dgm:spPr/>
      <dgm:t>
        <a:bodyPr/>
        <a:lstStyle/>
        <a:p>
          <a:endParaRPr lang="it-IT"/>
        </a:p>
      </dgm:t>
    </dgm:pt>
    <dgm:pt modelId="{C86C2A90-DED0-438E-BC09-E2C026687A0A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dirty="0" err="1" smtClean="0">
              <a:latin typeface="Cambria"/>
              <a:cs typeface="Cambria"/>
            </a:rPr>
            <a:t>Servizi</a:t>
          </a:r>
          <a:r>
            <a:rPr lang="en-US" sz="1500" dirty="0" smtClean="0">
              <a:latin typeface="Cambria"/>
              <a:cs typeface="Cambria"/>
            </a:rPr>
            <a:t> </a:t>
          </a:r>
          <a:r>
            <a:rPr lang="en-US" sz="1500" dirty="0" err="1" smtClean="0">
              <a:latin typeface="Cambria"/>
              <a:cs typeface="Cambria"/>
            </a:rPr>
            <a:t>nelle</a:t>
          </a:r>
          <a:r>
            <a:rPr lang="en-US" sz="1500" dirty="0" smtClean="0">
              <a:latin typeface="Cambria"/>
              <a:cs typeface="Cambria"/>
            </a:rPr>
            <a:t> </a:t>
          </a:r>
          <a:r>
            <a:rPr lang="en-US" sz="1500" dirty="0" err="1" smtClean="0">
              <a:latin typeface="Cambria"/>
              <a:cs typeface="Cambria"/>
            </a:rPr>
            <a:t>aree</a:t>
          </a:r>
          <a:r>
            <a:rPr lang="en-US" sz="1500" dirty="0" smtClean="0">
              <a:latin typeface="Cambria"/>
              <a:cs typeface="Cambria"/>
            </a:rPr>
            <a:t> </a:t>
          </a:r>
          <a:r>
            <a:rPr lang="en-US" sz="1500" dirty="0" err="1" smtClean="0">
              <a:latin typeface="Cambria"/>
              <a:cs typeface="Cambria"/>
            </a:rPr>
            <a:t>rurali</a:t>
          </a:r>
          <a:r>
            <a:rPr lang="en-US" sz="1500" dirty="0" smtClean="0">
              <a:latin typeface="Cambria"/>
              <a:cs typeface="Cambria"/>
            </a:rPr>
            <a:t> </a:t>
          </a:r>
          <a:r>
            <a:rPr lang="en-US" sz="1500" dirty="0" err="1" smtClean="0">
              <a:latin typeface="Cambria"/>
              <a:cs typeface="Cambria"/>
            </a:rPr>
            <a:t>sono</a:t>
          </a:r>
          <a:r>
            <a:rPr lang="en-US" sz="1500" dirty="0" smtClean="0">
              <a:latin typeface="Cambria"/>
              <a:cs typeface="Cambria"/>
            </a:rPr>
            <a:t> la </a:t>
          </a:r>
          <a:r>
            <a:rPr lang="en-US" sz="1500" dirty="0" err="1" smtClean="0">
              <a:latin typeface="Cambria"/>
              <a:cs typeface="Cambria"/>
            </a:rPr>
            <a:t>chiave</a:t>
          </a:r>
          <a:r>
            <a:rPr lang="en-US" sz="1500" dirty="0" smtClean="0">
              <a:latin typeface="Cambria"/>
              <a:cs typeface="Cambria"/>
            </a:rPr>
            <a:t> </a:t>
          </a:r>
          <a:r>
            <a:rPr lang="en-US" sz="1500" dirty="0" err="1" smtClean="0">
              <a:latin typeface="Cambria"/>
              <a:cs typeface="Cambria"/>
            </a:rPr>
            <a:t>dello</a:t>
          </a:r>
          <a:r>
            <a:rPr lang="en-US" sz="1500" dirty="0" smtClean="0">
              <a:latin typeface="Cambria"/>
              <a:cs typeface="Cambria"/>
            </a:rPr>
            <a:t> SR</a:t>
          </a:r>
          <a:endParaRPr lang="en-US" sz="1500" dirty="0">
            <a:latin typeface="Cambria"/>
            <a:cs typeface="Cambria"/>
          </a:endParaRPr>
        </a:p>
      </dgm:t>
    </dgm:pt>
    <dgm:pt modelId="{F3AAA589-8C77-40E1-8356-FC807AE20489}" type="parTrans" cxnId="{48015D88-7E14-4510-A5C4-F4CC39B0FA5D}">
      <dgm:prSet/>
      <dgm:spPr/>
      <dgm:t>
        <a:bodyPr/>
        <a:lstStyle/>
        <a:p>
          <a:endParaRPr lang="it-IT"/>
        </a:p>
      </dgm:t>
    </dgm:pt>
    <dgm:pt modelId="{EB361132-E035-4D51-AAC6-29E77BCFD90C}" type="sibTrans" cxnId="{48015D88-7E14-4510-A5C4-F4CC39B0FA5D}">
      <dgm:prSet/>
      <dgm:spPr/>
      <dgm:t>
        <a:bodyPr/>
        <a:lstStyle/>
        <a:p>
          <a:endParaRPr lang="it-IT"/>
        </a:p>
      </dgm:t>
    </dgm:pt>
    <dgm:pt modelId="{9F51B0EA-5C4F-4FBF-926C-82F934EF28CA}">
      <dgm:prSet custScaleY="105618" custRadScaleRad="104719" custRadScaleInc="392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it-IT"/>
        </a:p>
      </dgm:t>
    </dgm:pt>
    <dgm:pt modelId="{5F983167-8A15-45FB-9227-DF6863D02A9E}" type="parTrans" cxnId="{6EB07FD0-7935-499C-98E1-9407FA0EB473}">
      <dgm:prSet custLinFactNeighborX="6571" custLinFactNeighborY="10190" custRadScaleRad="200031" custRadScaleInc="-2147483648"/>
      <dgm:spPr/>
      <dgm:t>
        <a:bodyPr/>
        <a:lstStyle/>
        <a:p>
          <a:endParaRPr lang="it-IT"/>
        </a:p>
      </dgm:t>
    </dgm:pt>
    <dgm:pt modelId="{91B0A3FF-81E0-4D9A-94C3-C8DAE59722DF}" type="sibTrans" cxnId="{6EB07FD0-7935-499C-98E1-9407FA0EB473}">
      <dgm:prSet/>
      <dgm:spPr/>
      <dgm:t>
        <a:bodyPr/>
        <a:lstStyle/>
        <a:p>
          <a:endParaRPr lang="it-IT"/>
        </a:p>
      </dgm:t>
    </dgm:pt>
    <dgm:pt modelId="{BDD6EC26-FA85-42E5-B99E-24DEDE080588}">
      <dgm:prSet custScaleY="105618" custRadScaleRad="104719" custRadScaleInc="392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it-IT"/>
        </a:p>
      </dgm:t>
    </dgm:pt>
    <dgm:pt modelId="{1123F1C8-2105-43E1-BF97-ADB03A8CDADC}" type="parTrans" cxnId="{8A17DBEB-895C-4DCD-9BD8-A7B24CCAE3A2}">
      <dgm:prSet/>
      <dgm:spPr/>
      <dgm:t>
        <a:bodyPr/>
        <a:lstStyle/>
        <a:p>
          <a:endParaRPr lang="it-IT"/>
        </a:p>
      </dgm:t>
    </dgm:pt>
    <dgm:pt modelId="{15FB2DE3-344F-461C-8A4F-5567A5EB345E}" type="sibTrans" cxnId="{8A17DBEB-895C-4DCD-9BD8-A7B24CCAE3A2}">
      <dgm:prSet/>
      <dgm:spPr/>
      <dgm:t>
        <a:bodyPr/>
        <a:lstStyle/>
        <a:p>
          <a:endParaRPr lang="it-IT"/>
        </a:p>
      </dgm:t>
    </dgm:pt>
    <dgm:pt modelId="{BAA93F37-A6CE-448E-8FE6-E4F87A122385}">
      <dgm:prSet custScaleY="105618" custRadScaleRad="104719" custRadScaleInc="392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it-IT"/>
        </a:p>
      </dgm:t>
    </dgm:pt>
    <dgm:pt modelId="{CE74EA43-BA69-484F-B7C7-DCD0A3B65758}" type="parTrans" cxnId="{D8AD67E7-CC9C-4E72-AA3B-7E65A00D23F7}">
      <dgm:prSet/>
      <dgm:spPr/>
      <dgm:t>
        <a:bodyPr/>
        <a:lstStyle/>
        <a:p>
          <a:endParaRPr lang="it-IT"/>
        </a:p>
      </dgm:t>
    </dgm:pt>
    <dgm:pt modelId="{2DA1A5BA-4BAA-42E5-8DDC-EED77B30949D}" type="sibTrans" cxnId="{D8AD67E7-CC9C-4E72-AA3B-7E65A00D23F7}">
      <dgm:prSet/>
      <dgm:spPr/>
      <dgm:t>
        <a:bodyPr/>
        <a:lstStyle/>
        <a:p>
          <a:endParaRPr lang="it-IT"/>
        </a:p>
      </dgm:t>
    </dgm:pt>
    <dgm:pt modelId="{55ABBC82-C06A-4842-AD8F-8B8A9CDF27F8}">
      <dgm:prSet custScaleY="105618" custRadScaleRad="104719" custRadScaleInc="392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it-IT"/>
        </a:p>
      </dgm:t>
    </dgm:pt>
    <dgm:pt modelId="{05EE7740-7DFC-424A-A72C-2A22A8280132}" type="parTrans" cxnId="{E8840458-45EB-4AFB-A0DC-C0AAE6ABC842}">
      <dgm:prSet custLinFactNeighborX="6571" custLinFactNeighborY="10190" custRadScaleRad="200031" custRadScaleInc="-2147483648"/>
      <dgm:spPr/>
      <dgm:t>
        <a:bodyPr/>
        <a:lstStyle/>
        <a:p>
          <a:endParaRPr lang="it-IT"/>
        </a:p>
      </dgm:t>
    </dgm:pt>
    <dgm:pt modelId="{79A71133-280C-438D-836E-352161C7B903}" type="sibTrans" cxnId="{E8840458-45EB-4AFB-A0DC-C0AAE6ABC842}">
      <dgm:prSet/>
      <dgm:spPr/>
      <dgm:t>
        <a:bodyPr/>
        <a:lstStyle/>
        <a:p>
          <a:endParaRPr lang="it-IT"/>
        </a:p>
      </dgm:t>
    </dgm:pt>
    <dgm:pt modelId="{BD7D943D-3566-46B6-BF1B-624913D5F82D}">
      <dgm:prSet custScaleY="105618" custRadScaleRad="104719" custRadScaleInc="392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it-IT"/>
        </a:p>
      </dgm:t>
    </dgm:pt>
    <dgm:pt modelId="{0A9D03ED-5C49-44AC-8308-3C6E3B20CA76}" type="parTrans" cxnId="{C17784EF-6CA0-47A5-8E5E-F878A6339C2F}">
      <dgm:prSet/>
      <dgm:spPr/>
      <dgm:t>
        <a:bodyPr/>
        <a:lstStyle/>
        <a:p>
          <a:endParaRPr lang="it-IT"/>
        </a:p>
      </dgm:t>
    </dgm:pt>
    <dgm:pt modelId="{623F5C62-0E10-4142-9035-997266C05466}" type="sibTrans" cxnId="{C17784EF-6CA0-47A5-8E5E-F878A6339C2F}">
      <dgm:prSet/>
      <dgm:spPr/>
      <dgm:t>
        <a:bodyPr/>
        <a:lstStyle/>
        <a:p>
          <a:endParaRPr lang="it-IT"/>
        </a:p>
      </dgm:t>
    </dgm:pt>
    <dgm:pt modelId="{D5D4976C-88B0-42D0-9C8D-22A3CED36CB4}">
      <dgm:prSet custScaleY="105618" custRadScaleRad="104719" custRadScaleInc="392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it-IT"/>
        </a:p>
      </dgm:t>
    </dgm:pt>
    <dgm:pt modelId="{D646EC7A-91D1-4C32-8C80-788D82FDC76A}" type="parTrans" cxnId="{99D68E0D-09B0-499F-BD0C-4E729BE369DB}">
      <dgm:prSet/>
      <dgm:spPr/>
      <dgm:t>
        <a:bodyPr/>
        <a:lstStyle/>
        <a:p>
          <a:endParaRPr lang="it-IT"/>
        </a:p>
      </dgm:t>
    </dgm:pt>
    <dgm:pt modelId="{A7B6D6E1-7864-4DFE-98B7-9895E2A4C25C}" type="sibTrans" cxnId="{99D68E0D-09B0-499F-BD0C-4E729BE369DB}">
      <dgm:prSet/>
      <dgm:spPr/>
      <dgm:t>
        <a:bodyPr/>
        <a:lstStyle/>
        <a:p>
          <a:endParaRPr lang="it-IT"/>
        </a:p>
      </dgm:t>
    </dgm:pt>
    <dgm:pt modelId="{1BE9B299-FD80-2D44-BF56-217627C91D4F}" type="pres">
      <dgm:prSet presAssocID="{A6FE728E-5228-2248-91CF-8E055CB2806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F595B2F-449F-0946-AE1D-C0D02ABA1B43}" type="pres">
      <dgm:prSet presAssocID="{1F115A77-4871-6E49-B144-2F1105ABC719}" presName="centerShape" presStyleLbl="node0" presStyleIdx="0" presStyleCnt="1" custScaleX="109161" custLinFactNeighborY="4281"/>
      <dgm:spPr/>
      <dgm:t>
        <a:bodyPr/>
        <a:lstStyle/>
        <a:p>
          <a:endParaRPr lang="it-IT"/>
        </a:p>
      </dgm:t>
    </dgm:pt>
    <dgm:pt modelId="{A9F7F1BC-05AB-BF40-A40A-2160F866B2A1}" type="pres">
      <dgm:prSet presAssocID="{86FD6B97-4719-A54F-83C1-B67DC4C606C2}" presName="parTrans" presStyleLbl="bgSibTrans2D1" presStyleIdx="0" presStyleCnt="2" custLinFactNeighborX="6571" custLinFactNeighborY="10190" custRadScaleRad="200031" custRadScaleInc="-2147483648"/>
      <dgm:spPr/>
      <dgm:t>
        <a:bodyPr/>
        <a:lstStyle/>
        <a:p>
          <a:endParaRPr lang="it-IT"/>
        </a:p>
      </dgm:t>
    </dgm:pt>
    <dgm:pt modelId="{ADF31E04-65B6-EC46-8D72-E72477C7291E}" type="pres">
      <dgm:prSet presAssocID="{743B05D0-60F5-624D-924F-DAA32417DD63}" presName="node" presStyleLbl="node1" presStyleIdx="0" presStyleCnt="2" custScaleY="105618" custRadScaleRad="104719" custRadScaleInc="39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58E2BD-162D-1B4A-BDD2-FCA2C66A24D3}" type="pres">
      <dgm:prSet presAssocID="{40BE1882-FC36-514D-A4C2-B7E244F71458}" presName="parTrans" presStyleLbl="bgSibTrans2D1" presStyleIdx="1" presStyleCnt="2" custLinFactNeighborX="-10654" custLinFactNeighborY="12237"/>
      <dgm:spPr/>
      <dgm:t>
        <a:bodyPr/>
        <a:lstStyle/>
        <a:p>
          <a:endParaRPr lang="it-IT"/>
        </a:p>
      </dgm:t>
    </dgm:pt>
    <dgm:pt modelId="{CD414B2C-D431-064B-99F3-068EDB8DBBF1}" type="pres">
      <dgm:prSet presAssocID="{3E87DECE-4A1C-2448-A0F8-81A27711B2EB}" presName="node" presStyleLbl="node1" presStyleIdx="1" presStyleCnt="2" custScaleY="115202" custRadScaleRad="103543" custRadScaleInc="-30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9D68E0D-09B0-499F-BD0C-4E729BE369DB}" srcId="{55ABBC82-C06A-4842-AD8F-8B8A9CDF27F8}" destId="{D5D4976C-88B0-42D0-9C8D-22A3CED36CB4}" srcOrd="1" destOrd="0" parTransId="{D646EC7A-91D1-4C32-8C80-788D82FDC76A}" sibTransId="{A7B6D6E1-7864-4DFE-98B7-9895E2A4C25C}"/>
    <dgm:cxn modelId="{A4FC60F7-EE55-4BA3-A45A-604D56158B8E}" type="presOf" srcId="{743B05D0-60F5-624D-924F-DAA32417DD63}" destId="{ADF31E04-65B6-EC46-8D72-E72477C7291E}" srcOrd="0" destOrd="0" presId="urn:microsoft.com/office/officeart/2005/8/layout/radial4"/>
    <dgm:cxn modelId="{221ACD1E-2992-474E-925E-6C7F12B71B3F}" type="presOf" srcId="{A6FE728E-5228-2248-91CF-8E055CB28068}" destId="{1BE9B299-FD80-2D44-BF56-217627C91D4F}" srcOrd="0" destOrd="0" presId="urn:microsoft.com/office/officeart/2005/8/layout/radial4"/>
    <dgm:cxn modelId="{867CFE95-27A5-D649-8F71-F301D7C99D86}" srcId="{3E87DECE-4A1C-2448-A0F8-81A27711B2EB}" destId="{949D8C1F-B91E-0F4F-8B07-645D79AD3B1F}" srcOrd="1" destOrd="0" parTransId="{3F0ED9A5-1545-554F-9740-B1D1A0BF13AD}" sibTransId="{17A36446-A353-A147-A97C-BD72ACF2DD1A}"/>
    <dgm:cxn modelId="{420B5C24-F8C7-D345-B6B2-DFA53C588EDC}" srcId="{1F115A77-4871-6E49-B144-2F1105ABC719}" destId="{3E87DECE-4A1C-2448-A0F8-81A27711B2EB}" srcOrd="1" destOrd="0" parTransId="{40BE1882-FC36-514D-A4C2-B7E244F71458}" sibTransId="{F75CE603-C57D-9645-8514-186E3AA0F774}"/>
    <dgm:cxn modelId="{4A90B1D6-BCC7-1745-AFCB-CEE2E87609DC}" srcId="{3E87DECE-4A1C-2448-A0F8-81A27711B2EB}" destId="{7B7ADE7F-DAE1-684D-B8BC-E64B15F2B56E}" srcOrd="0" destOrd="0" parTransId="{BA721AAE-B966-B540-B398-8DA48AE37DC8}" sibTransId="{02E7E119-37EF-714E-ACFB-A4655B21C118}"/>
    <dgm:cxn modelId="{EE29D4CB-BBC9-4644-ABC4-FB2846325BFF}" type="presOf" srcId="{40BE1882-FC36-514D-A4C2-B7E244F71458}" destId="{D058E2BD-162D-1B4A-BDD2-FCA2C66A24D3}" srcOrd="0" destOrd="0" presId="urn:microsoft.com/office/officeart/2005/8/layout/radial4"/>
    <dgm:cxn modelId="{D8AD67E7-CC9C-4E72-AA3B-7E65A00D23F7}" srcId="{9F51B0EA-5C4F-4FBF-926C-82F934EF28CA}" destId="{BAA93F37-A6CE-448E-8FE6-E4F87A122385}" srcOrd="1" destOrd="0" parTransId="{CE74EA43-BA69-484F-B7C7-DCD0A3B65758}" sibTransId="{2DA1A5BA-4BAA-42E5-8DDC-EED77B30949D}"/>
    <dgm:cxn modelId="{04400A4C-4AC7-46E6-A672-DF0C5D5A0995}" type="presOf" srcId="{86FD6B97-4719-A54F-83C1-B67DC4C606C2}" destId="{A9F7F1BC-05AB-BF40-A40A-2160F866B2A1}" srcOrd="0" destOrd="0" presId="urn:microsoft.com/office/officeart/2005/8/layout/radial4"/>
    <dgm:cxn modelId="{B5DE2AED-D688-4567-BC39-64C97DC3A219}" type="presOf" srcId="{D92D02B7-7220-B04E-9491-F100198B8313}" destId="{ADF31E04-65B6-EC46-8D72-E72477C7291E}" srcOrd="0" destOrd="2" presId="urn:microsoft.com/office/officeart/2005/8/layout/radial4"/>
    <dgm:cxn modelId="{ADD5AAA4-9220-4E95-8607-9D7779B93816}" type="presOf" srcId="{7B7ADE7F-DAE1-684D-B8BC-E64B15F2B56E}" destId="{CD414B2C-D431-064B-99F3-068EDB8DBBF1}" srcOrd="0" destOrd="1" presId="urn:microsoft.com/office/officeart/2005/8/layout/radial4"/>
    <dgm:cxn modelId="{0AE9F9B9-EFC5-4681-8CC8-ED27F8CF0887}" type="presOf" srcId="{1F115A77-4871-6E49-B144-2F1105ABC719}" destId="{8F595B2F-449F-0946-AE1D-C0D02ABA1B43}" srcOrd="0" destOrd="0" presId="urn:microsoft.com/office/officeart/2005/8/layout/radial4"/>
    <dgm:cxn modelId="{48015D88-7E14-4510-A5C4-F4CC39B0FA5D}" srcId="{3E87DECE-4A1C-2448-A0F8-81A27711B2EB}" destId="{C86C2A90-DED0-438E-BC09-E2C026687A0A}" srcOrd="2" destOrd="0" parTransId="{F3AAA589-8C77-40E1-8356-FC807AE20489}" sibTransId="{EB361132-E035-4D51-AAC6-29E77BCFD90C}"/>
    <dgm:cxn modelId="{C17784EF-6CA0-47A5-8E5E-F878A6339C2F}" srcId="{55ABBC82-C06A-4842-AD8F-8B8A9CDF27F8}" destId="{BD7D943D-3566-46B6-BF1B-624913D5F82D}" srcOrd="0" destOrd="0" parTransId="{0A9D03ED-5C49-44AC-8308-3C6E3B20CA76}" sibTransId="{623F5C62-0E10-4142-9035-997266C05466}"/>
    <dgm:cxn modelId="{69EE572F-F1A6-5F4F-98FC-5FD0D285FCD7}" srcId="{A6FE728E-5228-2248-91CF-8E055CB28068}" destId="{1F115A77-4871-6E49-B144-2F1105ABC719}" srcOrd="0" destOrd="0" parTransId="{DA8E4216-18C1-1C48-8468-CFDBF673FFAD}" sibTransId="{90D11540-7AC9-6C40-B098-3E7716A1B14E}"/>
    <dgm:cxn modelId="{3BEF82BF-FA99-1346-8F9E-762001BC5FBC}" srcId="{1F115A77-4871-6E49-B144-2F1105ABC719}" destId="{743B05D0-60F5-624D-924F-DAA32417DD63}" srcOrd="0" destOrd="0" parTransId="{86FD6B97-4719-A54F-83C1-B67DC4C606C2}" sibTransId="{EB6192B5-4E55-6948-8D2F-EDB8602D02CA}"/>
    <dgm:cxn modelId="{8F62FED6-A078-44C5-8C70-C04D8ED7FE41}" type="presOf" srcId="{C86C2A90-DED0-438E-BC09-E2C026687A0A}" destId="{CD414B2C-D431-064B-99F3-068EDB8DBBF1}" srcOrd="0" destOrd="3" presId="urn:microsoft.com/office/officeart/2005/8/layout/radial4"/>
    <dgm:cxn modelId="{8A17DBEB-895C-4DCD-9BD8-A7B24CCAE3A2}" srcId="{9F51B0EA-5C4F-4FBF-926C-82F934EF28CA}" destId="{BDD6EC26-FA85-42E5-B99E-24DEDE080588}" srcOrd="0" destOrd="0" parTransId="{1123F1C8-2105-43E1-BF97-ADB03A8CDADC}" sibTransId="{15FB2DE3-344F-461C-8A4F-5567A5EB345E}"/>
    <dgm:cxn modelId="{4A15FBE2-6308-4149-A416-C2D0880C9B1A}" type="presOf" srcId="{57B0876F-3131-FB46-983C-26D17D52E237}" destId="{ADF31E04-65B6-EC46-8D72-E72477C7291E}" srcOrd="0" destOrd="1" presId="urn:microsoft.com/office/officeart/2005/8/layout/radial4"/>
    <dgm:cxn modelId="{529F70C0-09BB-984A-B460-A475C2056E24}" srcId="{743B05D0-60F5-624D-924F-DAA32417DD63}" destId="{57B0876F-3131-FB46-983C-26D17D52E237}" srcOrd="0" destOrd="0" parTransId="{0C3B2F4B-E573-4748-8241-069D3D92771D}" sibTransId="{A7BF0DD5-F151-AC40-928A-A06CF6EAE0B1}"/>
    <dgm:cxn modelId="{4AF14592-1AB4-4137-8645-B2192B1492A0}" type="presOf" srcId="{3E87DECE-4A1C-2448-A0F8-81A27711B2EB}" destId="{CD414B2C-D431-064B-99F3-068EDB8DBBF1}" srcOrd="0" destOrd="0" presId="urn:microsoft.com/office/officeart/2005/8/layout/radial4"/>
    <dgm:cxn modelId="{6EB07FD0-7935-499C-98E1-9407FA0EB473}" srcId="{A6FE728E-5228-2248-91CF-8E055CB28068}" destId="{9F51B0EA-5C4F-4FBF-926C-82F934EF28CA}" srcOrd="1" destOrd="0" parTransId="{5F983167-8A15-45FB-9227-DF6863D02A9E}" sibTransId="{91B0A3FF-81E0-4D9A-94C3-C8DAE59722DF}"/>
    <dgm:cxn modelId="{07476C9A-9ED6-48AA-8DD4-B7ABFE476D5F}" type="presOf" srcId="{949D8C1F-B91E-0F4F-8B07-645D79AD3B1F}" destId="{CD414B2C-D431-064B-99F3-068EDB8DBBF1}" srcOrd="0" destOrd="2" presId="urn:microsoft.com/office/officeart/2005/8/layout/radial4"/>
    <dgm:cxn modelId="{954FEE67-0E5F-5F4D-AD5D-FA40650A397E}" srcId="{743B05D0-60F5-624D-924F-DAA32417DD63}" destId="{D92D02B7-7220-B04E-9491-F100198B8313}" srcOrd="1" destOrd="0" parTransId="{4674B858-1433-F54E-94E9-BD10B6E5DF1B}" sibTransId="{B8EB80D8-41B7-2F4C-972D-151750BEC061}"/>
    <dgm:cxn modelId="{E8840458-45EB-4AFB-A0DC-C0AAE6ABC842}" srcId="{A6FE728E-5228-2248-91CF-8E055CB28068}" destId="{55ABBC82-C06A-4842-AD8F-8B8A9CDF27F8}" srcOrd="2" destOrd="0" parTransId="{05EE7740-7DFC-424A-A72C-2A22A8280132}" sibTransId="{79A71133-280C-438D-836E-352161C7B903}"/>
    <dgm:cxn modelId="{215D2624-F57F-4C13-9C19-27B0582A894E}" type="presParOf" srcId="{1BE9B299-FD80-2D44-BF56-217627C91D4F}" destId="{8F595B2F-449F-0946-AE1D-C0D02ABA1B43}" srcOrd="0" destOrd="0" presId="urn:microsoft.com/office/officeart/2005/8/layout/radial4"/>
    <dgm:cxn modelId="{39BB9E1A-7999-4099-963E-3F0C584F60FF}" type="presParOf" srcId="{1BE9B299-FD80-2D44-BF56-217627C91D4F}" destId="{A9F7F1BC-05AB-BF40-A40A-2160F866B2A1}" srcOrd="1" destOrd="0" presId="urn:microsoft.com/office/officeart/2005/8/layout/radial4"/>
    <dgm:cxn modelId="{EF88345B-80B7-4EA1-80F3-798AEFF6E28A}" type="presParOf" srcId="{1BE9B299-FD80-2D44-BF56-217627C91D4F}" destId="{ADF31E04-65B6-EC46-8D72-E72477C7291E}" srcOrd="2" destOrd="0" presId="urn:microsoft.com/office/officeart/2005/8/layout/radial4"/>
    <dgm:cxn modelId="{0446ECE3-EE7D-43C1-9C3C-74F4D99B13AC}" type="presParOf" srcId="{1BE9B299-FD80-2D44-BF56-217627C91D4F}" destId="{D058E2BD-162D-1B4A-BDD2-FCA2C66A24D3}" srcOrd="3" destOrd="0" presId="urn:microsoft.com/office/officeart/2005/8/layout/radial4"/>
    <dgm:cxn modelId="{27B47BAE-D860-4837-9C2B-866D855A5DBC}" type="presParOf" srcId="{1BE9B299-FD80-2D44-BF56-217627C91D4F}" destId="{CD414B2C-D431-064B-99F3-068EDB8DBBF1}" srcOrd="4" destOrd="0" presId="urn:microsoft.com/office/officeart/2005/8/layout/radial4"/>
  </dgm:cxnLst>
  <dgm:bg>
    <a:solidFill>
      <a:schemeClr val="accent3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E8A6E9-A1C2-CD49-AFFD-FFE8F7E9F5DB}" type="doc">
      <dgm:prSet loTypeId="urn:microsoft.com/office/officeart/2005/8/layout/vList4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4BDB68A5-EFAF-C246-BFDC-548AFF03D7B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CA" sz="1800" noProof="0" dirty="0" smtClean="0">
              <a:latin typeface="Arial "/>
              <a:cs typeface="Rockwell"/>
            </a:rPr>
            <a:t>SUSTAINABLE</a:t>
          </a:r>
          <a:endParaRPr lang="en-CA" sz="1200" noProof="0" dirty="0">
            <a:latin typeface="Arial "/>
            <a:cs typeface="Rockwell"/>
          </a:endParaRPr>
        </a:p>
      </dgm:t>
    </dgm:pt>
    <dgm:pt modelId="{D327D821-6B8E-4D42-929D-471CD5319A80}" type="parTrans" cxnId="{E4148DAA-5F83-674F-AE6A-E66B4AC0A031}">
      <dgm:prSet/>
      <dgm:spPr/>
      <dgm:t>
        <a:bodyPr/>
        <a:lstStyle/>
        <a:p>
          <a:endParaRPr lang="en-CA" noProof="0"/>
        </a:p>
      </dgm:t>
    </dgm:pt>
    <dgm:pt modelId="{0F8D0050-BB31-A841-A33E-18FD36315687}" type="sibTrans" cxnId="{E4148DAA-5F83-674F-AE6A-E66B4AC0A031}">
      <dgm:prSet/>
      <dgm:spPr/>
      <dgm:t>
        <a:bodyPr/>
        <a:lstStyle/>
        <a:p>
          <a:endParaRPr lang="en-CA" noProof="0"/>
        </a:p>
      </dgm:t>
    </dgm:pt>
    <dgm:pt modelId="{577EA7D0-E097-004F-AF93-1F198191233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CA" sz="1800" noProof="0" dirty="0" smtClean="0">
              <a:latin typeface="Arial "/>
              <a:cs typeface="Rockwell"/>
            </a:rPr>
            <a:t>INCLUSIVE</a:t>
          </a:r>
          <a:endParaRPr lang="en-CA" sz="1600" noProof="0" dirty="0">
            <a:latin typeface="Arial "/>
            <a:cs typeface="Rockwell"/>
          </a:endParaRPr>
        </a:p>
      </dgm:t>
    </dgm:pt>
    <dgm:pt modelId="{656C93A1-4E1E-5A47-A6FA-6E4A8D4CAFFB}" type="parTrans" cxnId="{4396B3D2-3A3E-C342-930F-8C2ED8649A1D}">
      <dgm:prSet/>
      <dgm:spPr/>
      <dgm:t>
        <a:bodyPr/>
        <a:lstStyle/>
        <a:p>
          <a:endParaRPr lang="en-CA" noProof="0"/>
        </a:p>
      </dgm:t>
    </dgm:pt>
    <dgm:pt modelId="{89B57CDC-C742-C04E-A94D-A98A7AC24FAF}" type="sibTrans" cxnId="{4396B3D2-3A3E-C342-930F-8C2ED8649A1D}">
      <dgm:prSet/>
      <dgm:spPr/>
      <dgm:t>
        <a:bodyPr/>
        <a:lstStyle/>
        <a:p>
          <a:endParaRPr lang="en-CA" noProof="0"/>
        </a:p>
      </dgm:t>
    </dgm:pt>
    <dgm:pt modelId="{215FFFC4-029A-9548-8FE9-82F3D44C566A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it-IT" sz="18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Diversi </a:t>
          </a:r>
          <a:r>
            <a:rPr lang="it-IT" sz="1800" b="1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bisogni</a:t>
          </a:r>
          <a:r>
            <a:rPr lang="it-IT" sz="18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per soggetti a bassa contrattualità (bambini,  minori in difficoltà, anziani, </a:t>
          </a:r>
          <a:r>
            <a:rPr lang="it-IT" sz="18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bourn</a:t>
          </a:r>
          <a:r>
            <a:rPr lang="it-IT" sz="18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out, disabilità fisica, mentale e psichiatrica, legati a dipendenze, detenuti (ex), disoccupati di lunga durata, pazienti terminali)</a:t>
          </a:r>
          <a:endParaRPr lang="en-CA" sz="1800" noProof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6A7119-BA5F-4143-881B-80BB4B89C348}" type="parTrans" cxnId="{5F96E08E-51F8-2146-8535-AAA58F89EE2E}">
      <dgm:prSet/>
      <dgm:spPr/>
      <dgm:t>
        <a:bodyPr/>
        <a:lstStyle/>
        <a:p>
          <a:endParaRPr lang="en-CA" noProof="0"/>
        </a:p>
      </dgm:t>
    </dgm:pt>
    <dgm:pt modelId="{1D906B52-3A81-204D-98D8-E3975C937B04}" type="sibTrans" cxnId="{5F96E08E-51F8-2146-8535-AAA58F89EE2E}">
      <dgm:prSet/>
      <dgm:spPr/>
      <dgm:t>
        <a:bodyPr/>
        <a:lstStyle/>
        <a:p>
          <a:endParaRPr lang="en-CA" noProof="0"/>
        </a:p>
      </dgm:t>
    </dgm:pt>
    <dgm:pt modelId="{14FF536A-F46B-1B4B-BF2E-BEE18B10B29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E</a:t>
          </a:r>
          <a:r>
            <a:rPr lang="it-IT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’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radicata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in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luoghi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ed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attività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dove 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piccoli</a:t>
          </a:r>
          <a:r>
            <a:rPr lang="en-AU" altLang="it-IT" sz="1800" b="1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gruppi</a:t>
          </a:r>
          <a:r>
            <a:rPr lang="en-AU" altLang="it-IT" sz="1800" b="1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di 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persone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possono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stare e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lavorare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insieme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con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agricoltori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e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operatori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sociali</a:t>
          </a:r>
          <a:endParaRPr lang="en-CA" sz="1800" noProof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B6DF17-0C23-BD45-9EB4-B891DC5289E1}" type="parTrans" cxnId="{0863253D-78B6-3546-9E05-DFEE1D0ADCC0}">
      <dgm:prSet/>
      <dgm:spPr/>
      <dgm:t>
        <a:bodyPr/>
        <a:lstStyle/>
        <a:p>
          <a:endParaRPr lang="en-CA" noProof="0"/>
        </a:p>
      </dgm:t>
    </dgm:pt>
    <dgm:pt modelId="{B3F4E369-8F33-C346-902A-C629976485FB}" type="sibTrans" cxnId="{0863253D-78B6-3546-9E05-DFEE1D0ADCC0}">
      <dgm:prSet/>
      <dgm:spPr/>
      <dgm:t>
        <a:bodyPr/>
        <a:lstStyle/>
        <a:p>
          <a:endParaRPr lang="en-CA" noProof="0"/>
        </a:p>
      </dgm:t>
    </dgm:pt>
    <dgm:pt modelId="{F8AA5314-D667-8941-B754-B5E9C2ED79C1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CA" sz="1800" noProof="0" dirty="0" smtClean="0">
              <a:latin typeface="Arial "/>
              <a:cs typeface="Rockwell"/>
            </a:rPr>
            <a:t>SMART</a:t>
          </a:r>
          <a:endParaRPr lang="en-CA" sz="1800" noProof="0" dirty="0">
            <a:latin typeface="Arial "/>
            <a:cs typeface="Rockwell"/>
          </a:endParaRPr>
        </a:p>
      </dgm:t>
    </dgm:pt>
    <dgm:pt modelId="{36345F8B-0EDE-9B47-924C-7C9EA293446B}" type="parTrans" cxnId="{56BEB28B-5FFA-2244-A207-0500C550560B}">
      <dgm:prSet/>
      <dgm:spPr/>
      <dgm:t>
        <a:bodyPr/>
        <a:lstStyle/>
        <a:p>
          <a:endParaRPr lang="it-IT"/>
        </a:p>
      </dgm:t>
    </dgm:pt>
    <dgm:pt modelId="{4C7F8606-B007-0849-8BA4-93F9F7574C55}" type="sibTrans" cxnId="{56BEB28B-5FFA-2244-A207-0500C550560B}">
      <dgm:prSet/>
      <dgm:spPr/>
      <dgm:t>
        <a:bodyPr/>
        <a:lstStyle/>
        <a:p>
          <a:endParaRPr lang="it-IT"/>
        </a:p>
      </dgm:t>
    </dgm:pt>
    <dgm:pt modelId="{D0460FCC-B879-754D-AAF4-1C0E7E6FB2E1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CA" sz="18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Mobilita</a:t>
          </a:r>
          <a:r>
            <a:rPr lang="en-CA" sz="18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CA" sz="18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risorse</a:t>
          </a:r>
          <a:r>
            <a:rPr lang="en-CA" sz="18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CA" sz="18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locali</a:t>
          </a:r>
          <a:endParaRPr lang="en-CA" sz="1800" noProof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7D729E-4A28-8946-A1F3-39B7F49B9497}" type="parTrans" cxnId="{1ACC16E0-3222-FC46-A3CF-BFC4D9C912C1}">
      <dgm:prSet/>
      <dgm:spPr/>
      <dgm:t>
        <a:bodyPr/>
        <a:lstStyle/>
        <a:p>
          <a:endParaRPr lang="it-IT"/>
        </a:p>
      </dgm:t>
    </dgm:pt>
    <dgm:pt modelId="{521B7297-B300-D142-86D4-E610F329D8B4}" type="sibTrans" cxnId="{1ACC16E0-3222-FC46-A3CF-BFC4D9C912C1}">
      <dgm:prSet/>
      <dgm:spPr/>
      <dgm:t>
        <a:bodyPr/>
        <a:lstStyle/>
        <a:p>
          <a:endParaRPr lang="it-IT"/>
        </a:p>
      </dgm:t>
    </dgm:pt>
    <dgm:pt modelId="{AE38EE24-10B5-3444-A66B-AB8BAACC2D7E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CA" sz="18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Retro </a:t>
          </a:r>
          <a:r>
            <a:rPr lang="en-CA" sz="18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innovazione</a:t>
          </a:r>
          <a:r>
            <a:rPr lang="en-CA" sz="18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CA" sz="18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dell’agricoltura</a:t>
          </a:r>
          <a:endParaRPr lang="en-CA" sz="1800" noProof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C3F6A1-E5F6-4E4D-B262-AA639EC75851}" type="parTrans" cxnId="{C4BF4BE8-FFC3-6149-A942-374285C9790F}">
      <dgm:prSet/>
      <dgm:spPr/>
      <dgm:t>
        <a:bodyPr/>
        <a:lstStyle/>
        <a:p>
          <a:endParaRPr lang="it-IT"/>
        </a:p>
      </dgm:t>
    </dgm:pt>
    <dgm:pt modelId="{9D487203-BFEA-0749-A436-50F92329C94A}" type="sibTrans" cxnId="{C4BF4BE8-FFC3-6149-A942-374285C9790F}">
      <dgm:prSet/>
      <dgm:spPr/>
      <dgm:t>
        <a:bodyPr/>
        <a:lstStyle/>
        <a:p>
          <a:endParaRPr lang="it-IT"/>
        </a:p>
      </dgm:t>
    </dgm:pt>
    <dgm:pt modelId="{D4E5D7B2-2CD1-C44E-B55F-6D023B4C54EC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it-IT" sz="18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Attua a "livello di base" di agricoltori, terzo settore, enti pubblici, consumatori</a:t>
          </a:r>
          <a:endParaRPr lang="en-CA" sz="1800" noProof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FD22C7-3D15-8943-9E19-B592230F9755}" type="parTrans" cxnId="{617E81C3-8710-9D47-9C5D-073D22F57D47}">
      <dgm:prSet/>
      <dgm:spPr/>
      <dgm:t>
        <a:bodyPr/>
        <a:lstStyle/>
        <a:p>
          <a:endParaRPr lang="it-IT"/>
        </a:p>
      </dgm:t>
    </dgm:pt>
    <dgm:pt modelId="{2FE5B03A-79C8-D646-A805-AF3FE909BD5A}" type="sibTrans" cxnId="{617E81C3-8710-9D47-9C5D-073D22F57D47}">
      <dgm:prSet/>
      <dgm:spPr/>
      <dgm:t>
        <a:bodyPr/>
        <a:lstStyle/>
        <a:p>
          <a:endParaRPr lang="it-IT"/>
        </a:p>
      </dgm:t>
    </dgm:pt>
    <dgm:pt modelId="{E214BAF2-4E3D-45FB-B3E6-4E46277E8BC9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attività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che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fanno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uso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delle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risorse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agricole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,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piante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ed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animali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, per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promuovere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(o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generare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) co-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terapia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, 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riabilitazione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, 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inclusione</a:t>
          </a:r>
          <a:r>
            <a:rPr lang="en-AU" altLang="it-IT" sz="1800" b="1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sociale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, 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educazione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e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servizi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sociali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nelle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aree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rurali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e peri-urbane</a:t>
          </a:r>
          <a:endParaRPr lang="en-CA" sz="1800" noProof="0" dirty="0">
            <a:latin typeface="Rockwell"/>
            <a:cs typeface="Rockwell"/>
          </a:endParaRPr>
        </a:p>
      </dgm:t>
    </dgm:pt>
    <dgm:pt modelId="{A87D8E03-CD89-4040-A5DB-61B44FA32EE3}" type="parTrans" cxnId="{0E9B68CD-426F-4DE9-B956-730DB5224202}">
      <dgm:prSet/>
      <dgm:spPr/>
      <dgm:t>
        <a:bodyPr/>
        <a:lstStyle/>
        <a:p>
          <a:endParaRPr lang="it-IT"/>
        </a:p>
      </dgm:t>
    </dgm:pt>
    <dgm:pt modelId="{7ABB1919-391D-4BBB-ACA0-92D65D86E416}" type="sibTrans" cxnId="{0E9B68CD-426F-4DE9-B956-730DB5224202}">
      <dgm:prSet/>
      <dgm:spPr/>
      <dgm:t>
        <a:bodyPr/>
        <a:lstStyle/>
        <a:p>
          <a:endParaRPr lang="it-IT"/>
        </a:p>
      </dgm:t>
    </dgm:pt>
    <dgm:pt modelId="{CB14DDDA-63AC-4EB6-8A18-6AB0B176CDCA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Lega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in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modo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nuovo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reti</a:t>
          </a:r>
          <a:r>
            <a:rPr lang="en-AU" altLang="it-IT" sz="1800" b="1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formali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di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servizio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e 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reti</a:t>
          </a:r>
          <a:r>
            <a:rPr lang="en-AU" altLang="it-IT" sz="1800" b="1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b="1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informali</a:t>
          </a:r>
          <a:r>
            <a:rPr lang="en-AU" altLang="it-IT" sz="18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di </a:t>
          </a:r>
          <a:r>
            <a:rPr lang="en-AU" altLang="it-IT" sz="18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comunità</a:t>
          </a:r>
          <a:endParaRPr lang="en-CA" sz="1800" noProof="0" dirty="0">
            <a:solidFill>
              <a:srgbClr val="002060"/>
            </a:solidFill>
            <a:latin typeface="Rockwell"/>
            <a:cs typeface="Rockwell"/>
          </a:endParaRPr>
        </a:p>
      </dgm:t>
    </dgm:pt>
    <dgm:pt modelId="{A991E093-3D91-403D-BDAF-D6EF969839E0}" type="parTrans" cxnId="{7CC4FFF8-8795-4C65-AA54-53DC0627EECC}">
      <dgm:prSet/>
      <dgm:spPr/>
      <dgm:t>
        <a:bodyPr/>
        <a:lstStyle/>
        <a:p>
          <a:endParaRPr lang="it-IT"/>
        </a:p>
      </dgm:t>
    </dgm:pt>
    <dgm:pt modelId="{EBCDD8D3-18F3-4AAB-ADF2-428D0C0E0DE8}" type="sibTrans" cxnId="{7CC4FFF8-8795-4C65-AA54-53DC0627EECC}">
      <dgm:prSet/>
      <dgm:spPr/>
      <dgm:t>
        <a:bodyPr/>
        <a:lstStyle/>
        <a:p>
          <a:endParaRPr lang="it-IT"/>
        </a:p>
      </dgm:t>
    </dgm:pt>
    <dgm:pt modelId="{0775E0FF-F810-4AFD-95F7-7AA470DABDA5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it-IT" sz="1800" noProof="0" dirty="0">
            <a:latin typeface="Rockwell"/>
          </a:endParaRPr>
        </a:p>
      </dgm:t>
    </dgm:pt>
    <dgm:pt modelId="{5E2F6545-D29D-4E1C-B1E6-B2096B86D1BC}" type="parTrans" cxnId="{B5454308-9792-4039-8B98-027F80D92C59}">
      <dgm:prSet/>
      <dgm:spPr/>
      <dgm:t>
        <a:bodyPr/>
        <a:lstStyle/>
        <a:p>
          <a:endParaRPr lang="it-IT"/>
        </a:p>
      </dgm:t>
    </dgm:pt>
    <dgm:pt modelId="{BF4DD21B-9F90-4E25-9EB8-AE97E1E108A2}" type="sibTrans" cxnId="{B5454308-9792-4039-8B98-027F80D92C59}">
      <dgm:prSet/>
      <dgm:spPr/>
      <dgm:t>
        <a:bodyPr/>
        <a:lstStyle/>
        <a:p>
          <a:endParaRPr lang="it-IT"/>
        </a:p>
      </dgm:t>
    </dgm:pt>
    <dgm:pt modelId="{E900CD1D-2A7C-D248-94B0-2D88F3286E6F}" type="pres">
      <dgm:prSet presAssocID="{28E8A6E9-A1C2-CD49-AFFD-FFE8F7E9F5D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4CD0996-D4A7-404A-8572-AD988BCF427B}" type="pres">
      <dgm:prSet presAssocID="{4BDB68A5-EFAF-C246-BFDC-548AFF03D7B2}" presName="comp" presStyleCnt="0"/>
      <dgm:spPr/>
    </dgm:pt>
    <dgm:pt modelId="{A2BAF95F-990B-7B4A-9A70-A423CBB3217A}" type="pres">
      <dgm:prSet presAssocID="{4BDB68A5-EFAF-C246-BFDC-548AFF03D7B2}" presName="box" presStyleLbl="node1" presStyleIdx="0" presStyleCnt="3" custScaleY="80858"/>
      <dgm:spPr/>
      <dgm:t>
        <a:bodyPr/>
        <a:lstStyle/>
        <a:p>
          <a:endParaRPr lang="it-IT"/>
        </a:p>
      </dgm:t>
    </dgm:pt>
    <dgm:pt modelId="{46EB6C1D-08DF-D448-9B57-17BC3537FBB3}" type="pres">
      <dgm:prSet presAssocID="{4BDB68A5-EFAF-C246-BFDC-548AFF03D7B2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38DF46CF-BF18-B94C-B6FD-0A2FF5EAEE91}" type="pres">
      <dgm:prSet presAssocID="{4BDB68A5-EFAF-C246-BFDC-548AFF03D7B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3A7E92D-1526-C043-AD83-B018CF25175D}" type="pres">
      <dgm:prSet presAssocID="{0F8D0050-BB31-A841-A33E-18FD36315687}" presName="spacer" presStyleCnt="0"/>
      <dgm:spPr/>
    </dgm:pt>
    <dgm:pt modelId="{7B6DFFE0-4F54-FA42-AB01-F64387576CB3}" type="pres">
      <dgm:prSet presAssocID="{577EA7D0-E097-004F-AF93-1F1981912332}" presName="comp" presStyleCnt="0"/>
      <dgm:spPr/>
    </dgm:pt>
    <dgm:pt modelId="{0EC8F187-29D0-FD4F-A8C7-1B832790E9A5}" type="pres">
      <dgm:prSet presAssocID="{577EA7D0-E097-004F-AF93-1F1981912332}" presName="box" presStyleLbl="node1" presStyleIdx="1" presStyleCnt="3" custScaleY="118979"/>
      <dgm:spPr/>
      <dgm:t>
        <a:bodyPr/>
        <a:lstStyle/>
        <a:p>
          <a:endParaRPr lang="it-IT"/>
        </a:p>
      </dgm:t>
    </dgm:pt>
    <dgm:pt modelId="{933E938C-3DF5-8443-BCBA-E1F9C1EF4EA0}" type="pres">
      <dgm:prSet presAssocID="{577EA7D0-E097-004F-AF93-1F1981912332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BF75A48D-27A0-A44C-A4A7-4BA6DD9BAC5A}" type="pres">
      <dgm:prSet presAssocID="{577EA7D0-E097-004F-AF93-1F198191233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78FDD78-9F7C-D741-BE88-5CB696765DF4}" type="pres">
      <dgm:prSet presAssocID="{89B57CDC-C742-C04E-A94D-A98A7AC24FAF}" presName="spacer" presStyleCnt="0"/>
      <dgm:spPr/>
    </dgm:pt>
    <dgm:pt modelId="{F7CE0F89-9501-5A4E-AEE6-7864C919F294}" type="pres">
      <dgm:prSet presAssocID="{F8AA5314-D667-8941-B754-B5E9C2ED79C1}" presName="comp" presStyleCnt="0"/>
      <dgm:spPr/>
    </dgm:pt>
    <dgm:pt modelId="{5C5D4C8D-D8F7-554D-9FEA-122BAD0C1070}" type="pres">
      <dgm:prSet presAssocID="{F8AA5314-D667-8941-B754-B5E9C2ED79C1}" presName="box" presStyleLbl="node1" presStyleIdx="2" presStyleCnt="3"/>
      <dgm:spPr/>
      <dgm:t>
        <a:bodyPr/>
        <a:lstStyle/>
        <a:p>
          <a:endParaRPr lang="it-IT"/>
        </a:p>
      </dgm:t>
    </dgm:pt>
    <dgm:pt modelId="{E2E99C8C-0530-EE49-9DED-A310B5B21138}" type="pres">
      <dgm:prSet presAssocID="{F8AA5314-D667-8941-B754-B5E9C2ED79C1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75203650-22F6-034C-9DC5-FD96A0B27543}" type="pres">
      <dgm:prSet presAssocID="{F8AA5314-D667-8941-B754-B5E9C2ED79C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77D6159-39D8-4433-8872-38877A6ADB53}" type="presOf" srcId="{F8AA5314-D667-8941-B754-B5E9C2ED79C1}" destId="{5C5D4C8D-D8F7-554D-9FEA-122BAD0C1070}" srcOrd="0" destOrd="0" presId="urn:microsoft.com/office/officeart/2005/8/layout/vList4"/>
    <dgm:cxn modelId="{A96508CC-91C7-4F13-9B64-BB725A74F8B9}" type="presOf" srcId="{CB14DDDA-63AC-4EB6-8A18-6AB0B176CDCA}" destId="{5C5D4C8D-D8F7-554D-9FEA-122BAD0C1070}" srcOrd="0" destOrd="1" presId="urn:microsoft.com/office/officeart/2005/8/layout/vList4"/>
    <dgm:cxn modelId="{56BEB28B-5FFA-2244-A207-0500C550560B}" srcId="{28E8A6E9-A1C2-CD49-AFFD-FFE8F7E9F5DB}" destId="{F8AA5314-D667-8941-B754-B5E9C2ED79C1}" srcOrd="2" destOrd="0" parTransId="{36345F8B-0EDE-9B47-924C-7C9EA293446B}" sibTransId="{4C7F8606-B007-0849-8BA4-93F9F7574C55}"/>
    <dgm:cxn modelId="{5F61374A-5822-4F1A-A282-F3F518EFF274}" type="presOf" srcId="{D0460FCC-B879-754D-AAF4-1C0E7E6FB2E1}" destId="{75203650-22F6-034C-9DC5-FD96A0B27543}" srcOrd="1" destOrd="2" presId="urn:microsoft.com/office/officeart/2005/8/layout/vList4"/>
    <dgm:cxn modelId="{00EFE708-9B94-43B2-884B-790BEBDF177D}" type="presOf" srcId="{577EA7D0-E097-004F-AF93-1F1981912332}" destId="{0EC8F187-29D0-FD4F-A8C7-1B832790E9A5}" srcOrd="0" destOrd="0" presId="urn:microsoft.com/office/officeart/2005/8/layout/vList4"/>
    <dgm:cxn modelId="{C3BEA6A2-63D6-4A15-A2D7-61AFA9C7844D}" type="presOf" srcId="{14FF536A-F46B-1B4B-BF2E-BEE18B10B292}" destId="{BF75A48D-27A0-A44C-A4A7-4BA6DD9BAC5A}" srcOrd="1" destOrd="1" presId="urn:microsoft.com/office/officeart/2005/8/layout/vList4"/>
    <dgm:cxn modelId="{119085BB-64F3-46B1-A507-34FC99346399}" type="presOf" srcId="{D4E5D7B2-2CD1-C44E-B55F-6D023B4C54EC}" destId="{5C5D4C8D-D8F7-554D-9FEA-122BAD0C1070}" srcOrd="0" destOrd="4" presId="urn:microsoft.com/office/officeart/2005/8/layout/vList4"/>
    <dgm:cxn modelId="{394C449F-A9A0-4666-B9C8-DFD5B6767B90}" type="presOf" srcId="{4BDB68A5-EFAF-C246-BFDC-548AFF03D7B2}" destId="{A2BAF95F-990B-7B4A-9A70-A423CBB3217A}" srcOrd="0" destOrd="0" presId="urn:microsoft.com/office/officeart/2005/8/layout/vList4"/>
    <dgm:cxn modelId="{59D4B2C2-9F17-4CD3-BFC2-ED4B24563E97}" type="presOf" srcId="{14FF536A-F46B-1B4B-BF2E-BEE18B10B292}" destId="{0EC8F187-29D0-FD4F-A8C7-1B832790E9A5}" srcOrd="0" destOrd="1" presId="urn:microsoft.com/office/officeart/2005/8/layout/vList4"/>
    <dgm:cxn modelId="{D7B23FCF-81C2-4F15-9D66-41FA9DFF76CF}" type="presOf" srcId="{215FFFC4-029A-9548-8FE9-82F3D44C566A}" destId="{0EC8F187-29D0-FD4F-A8C7-1B832790E9A5}" srcOrd="0" destOrd="2" presId="urn:microsoft.com/office/officeart/2005/8/layout/vList4"/>
    <dgm:cxn modelId="{4BF4CB7C-175D-45CA-99A4-4859FA29EC01}" type="presOf" srcId="{577EA7D0-E097-004F-AF93-1F1981912332}" destId="{BF75A48D-27A0-A44C-A4A7-4BA6DD9BAC5A}" srcOrd="1" destOrd="0" presId="urn:microsoft.com/office/officeart/2005/8/layout/vList4"/>
    <dgm:cxn modelId="{424B8221-023A-474E-ABBA-3CD7C009076C}" type="presOf" srcId="{CB14DDDA-63AC-4EB6-8A18-6AB0B176CDCA}" destId="{75203650-22F6-034C-9DC5-FD96A0B27543}" srcOrd="1" destOrd="1" presId="urn:microsoft.com/office/officeart/2005/8/layout/vList4"/>
    <dgm:cxn modelId="{11D79B22-6131-4C25-85FE-1D9C9A0710EF}" type="presOf" srcId="{D0460FCC-B879-754D-AAF4-1C0E7E6FB2E1}" destId="{5C5D4C8D-D8F7-554D-9FEA-122BAD0C1070}" srcOrd="0" destOrd="2" presId="urn:microsoft.com/office/officeart/2005/8/layout/vList4"/>
    <dgm:cxn modelId="{1ACC16E0-3222-FC46-A3CF-BFC4D9C912C1}" srcId="{F8AA5314-D667-8941-B754-B5E9C2ED79C1}" destId="{D0460FCC-B879-754D-AAF4-1C0E7E6FB2E1}" srcOrd="1" destOrd="0" parTransId="{657D729E-4A28-8946-A1F3-39B7F49B9497}" sibTransId="{521B7297-B300-D142-86D4-E610F329D8B4}"/>
    <dgm:cxn modelId="{0F7C94A3-FC4F-4D48-A717-BCD5C064EF6C}" type="presOf" srcId="{E214BAF2-4E3D-45FB-B3E6-4E46277E8BC9}" destId="{A2BAF95F-990B-7B4A-9A70-A423CBB3217A}" srcOrd="0" destOrd="1" presId="urn:microsoft.com/office/officeart/2005/8/layout/vList4"/>
    <dgm:cxn modelId="{4396B3D2-3A3E-C342-930F-8C2ED8649A1D}" srcId="{28E8A6E9-A1C2-CD49-AFFD-FFE8F7E9F5DB}" destId="{577EA7D0-E097-004F-AF93-1F1981912332}" srcOrd="1" destOrd="0" parTransId="{656C93A1-4E1E-5A47-A6FA-6E4A8D4CAFFB}" sibTransId="{89B57CDC-C742-C04E-A94D-A98A7AC24FAF}"/>
    <dgm:cxn modelId="{617E81C3-8710-9D47-9C5D-073D22F57D47}" srcId="{F8AA5314-D667-8941-B754-B5E9C2ED79C1}" destId="{D4E5D7B2-2CD1-C44E-B55F-6D023B4C54EC}" srcOrd="3" destOrd="0" parTransId="{BBFD22C7-3D15-8943-9E19-B592230F9755}" sibTransId="{2FE5B03A-79C8-D646-A805-AF3FE909BD5A}"/>
    <dgm:cxn modelId="{B5454308-9792-4039-8B98-027F80D92C59}" srcId="{577EA7D0-E097-004F-AF93-1F1981912332}" destId="{0775E0FF-F810-4AFD-95F7-7AA470DABDA5}" srcOrd="2" destOrd="0" parTransId="{5E2F6545-D29D-4E1C-B1E6-B2096B86D1BC}" sibTransId="{BF4DD21B-9F90-4E25-9EB8-AE97E1E108A2}"/>
    <dgm:cxn modelId="{27B4CCB0-B97F-4953-BF9B-066C38AA16D1}" type="presOf" srcId="{215FFFC4-029A-9548-8FE9-82F3D44C566A}" destId="{BF75A48D-27A0-A44C-A4A7-4BA6DD9BAC5A}" srcOrd="1" destOrd="2" presId="urn:microsoft.com/office/officeart/2005/8/layout/vList4"/>
    <dgm:cxn modelId="{1B6C4669-335B-47EA-A3EC-DAEF46C6CCE6}" type="presOf" srcId="{AE38EE24-10B5-3444-A66B-AB8BAACC2D7E}" destId="{5C5D4C8D-D8F7-554D-9FEA-122BAD0C1070}" srcOrd="0" destOrd="3" presId="urn:microsoft.com/office/officeart/2005/8/layout/vList4"/>
    <dgm:cxn modelId="{7CC4FFF8-8795-4C65-AA54-53DC0627EECC}" srcId="{F8AA5314-D667-8941-B754-B5E9C2ED79C1}" destId="{CB14DDDA-63AC-4EB6-8A18-6AB0B176CDCA}" srcOrd="0" destOrd="0" parTransId="{A991E093-3D91-403D-BDAF-D6EF969839E0}" sibTransId="{EBCDD8D3-18F3-4AAB-ADF2-428D0C0E0DE8}"/>
    <dgm:cxn modelId="{42C52040-6FA5-4638-9BC8-0A4CFAFAFF9D}" type="presOf" srcId="{F8AA5314-D667-8941-B754-B5E9C2ED79C1}" destId="{75203650-22F6-034C-9DC5-FD96A0B27543}" srcOrd="1" destOrd="0" presId="urn:microsoft.com/office/officeart/2005/8/layout/vList4"/>
    <dgm:cxn modelId="{0A19C7C5-3423-4D02-8425-979093AECA39}" type="presOf" srcId="{D4E5D7B2-2CD1-C44E-B55F-6D023B4C54EC}" destId="{75203650-22F6-034C-9DC5-FD96A0B27543}" srcOrd="1" destOrd="4" presId="urn:microsoft.com/office/officeart/2005/8/layout/vList4"/>
    <dgm:cxn modelId="{CD0817CB-ADF0-4D89-A771-22047880CA36}" type="presOf" srcId="{0775E0FF-F810-4AFD-95F7-7AA470DABDA5}" destId="{0EC8F187-29D0-FD4F-A8C7-1B832790E9A5}" srcOrd="0" destOrd="3" presId="urn:microsoft.com/office/officeart/2005/8/layout/vList4"/>
    <dgm:cxn modelId="{5F96E08E-51F8-2146-8535-AAA58F89EE2E}" srcId="{577EA7D0-E097-004F-AF93-1F1981912332}" destId="{215FFFC4-029A-9548-8FE9-82F3D44C566A}" srcOrd="1" destOrd="0" parTransId="{7E6A7119-BA5F-4143-881B-80BB4B89C348}" sibTransId="{1D906B52-3A81-204D-98D8-E3975C937B04}"/>
    <dgm:cxn modelId="{68B21026-BBB9-483D-A499-93CA589C87AA}" type="presOf" srcId="{E214BAF2-4E3D-45FB-B3E6-4E46277E8BC9}" destId="{38DF46CF-BF18-B94C-B6FD-0A2FF5EAEE91}" srcOrd="1" destOrd="1" presId="urn:microsoft.com/office/officeart/2005/8/layout/vList4"/>
    <dgm:cxn modelId="{DFB699E9-D611-4B9A-ACF3-2F807753A9AD}" type="presOf" srcId="{28E8A6E9-A1C2-CD49-AFFD-FFE8F7E9F5DB}" destId="{E900CD1D-2A7C-D248-94B0-2D88F3286E6F}" srcOrd="0" destOrd="0" presId="urn:microsoft.com/office/officeart/2005/8/layout/vList4"/>
    <dgm:cxn modelId="{458570D6-76F1-47AA-9F69-C7C07F75629C}" type="presOf" srcId="{0775E0FF-F810-4AFD-95F7-7AA470DABDA5}" destId="{BF75A48D-27A0-A44C-A4A7-4BA6DD9BAC5A}" srcOrd="1" destOrd="3" presId="urn:microsoft.com/office/officeart/2005/8/layout/vList4"/>
    <dgm:cxn modelId="{0E9B68CD-426F-4DE9-B956-730DB5224202}" srcId="{4BDB68A5-EFAF-C246-BFDC-548AFF03D7B2}" destId="{E214BAF2-4E3D-45FB-B3E6-4E46277E8BC9}" srcOrd="0" destOrd="0" parTransId="{A87D8E03-CD89-4040-A5DB-61B44FA32EE3}" sibTransId="{7ABB1919-391D-4BBB-ACA0-92D65D86E416}"/>
    <dgm:cxn modelId="{C4BF4BE8-FFC3-6149-A942-374285C9790F}" srcId="{F8AA5314-D667-8941-B754-B5E9C2ED79C1}" destId="{AE38EE24-10B5-3444-A66B-AB8BAACC2D7E}" srcOrd="2" destOrd="0" parTransId="{BCC3F6A1-E5F6-4E4D-B262-AA639EC75851}" sibTransId="{9D487203-BFEA-0749-A436-50F92329C94A}"/>
    <dgm:cxn modelId="{E4148DAA-5F83-674F-AE6A-E66B4AC0A031}" srcId="{28E8A6E9-A1C2-CD49-AFFD-FFE8F7E9F5DB}" destId="{4BDB68A5-EFAF-C246-BFDC-548AFF03D7B2}" srcOrd="0" destOrd="0" parTransId="{D327D821-6B8E-4D42-929D-471CD5319A80}" sibTransId="{0F8D0050-BB31-A841-A33E-18FD36315687}"/>
    <dgm:cxn modelId="{D0F3383A-F95E-463F-B677-9A43153355CB}" type="presOf" srcId="{4BDB68A5-EFAF-C246-BFDC-548AFF03D7B2}" destId="{38DF46CF-BF18-B94C-B6FD-0A2FF5EAEE91}" srcOrd="1" destOrd="0" presId="urn:microsoft.com/office/officeart/2005/8/layout/vList4"/>
    <dgm:cxn modelId="{A29765D9-D250-47F9-B3FA-E03D2C336864}" type="presOf" srcId="{AE38EE24-10B5-3444-A66B-AB8BAACC2D7E}" destId="{75203650-22F6-034C-9DC5-FD96A0B27543}" srcOrd="1" destOrd="3" presId="urn:microsoft.com/office/officeart/2005/8/layout/vList4"/>
    <dgm:cxn modelId="{0863253D-78B6-3546-9E05-DFEE1D0ADCC0}" srcId="{577EA7D0-E097-004F-AF93-1F1981912332}" destId="{14FF536A-F46B-1B4B-BF2E-BEE18B10B292}" srcOrd="0" destOrd="0" parTransId="{7AB6DF17-0C23-BD45-9EB4-B891DC5289E1}" sibTransId="{B3F4E369-8F33-C346-902A-C629976485FB}"/>
    <dgm:cxn modelId="{12134AD2-3073-4F47-9856-18426F5D028E}" type="presParOf" srcId="{E900CD1D-2A7C-D248-94B0-2D88F3286E6F}" destId="{94CD0996-D4A7-404A-8572-AD988BCF427B}" srcOrd="0" destOrd="0" presId="urn:microsoft.com/office/officeart/2005/8/layout/vList4"/>
    <dgm:cxn modelId="{5B40511C-0903-407D-B90F-8138DA01539E}" type="presParOf" srcId="{94CD0996-D4A7-404A-8572-AD988BCF427B}" destId="{A2BAF95F-990B-7B4A-9A70-A423CBB3217A}" srcOrd="0" destOrd="0" presId="urn:microsoft.com/office/officeart/2005/8/layout/vList4"/>
    <dgm:cxn modelId="{F58886B3-B861-436A-94FB-658742C9C70D}" type="presParOf" srcId="{94CD0996-D4A7-404A-8572-AD988BCF427B}" destId="{46EB6C1D-08DF-D448-9B57-17BC3537FBB3}" srcOrd="1" destOrd="0" presId="urn:microsoft.com/office/officeart/2005/8/layout/vList4"/>
    <dgm:cxn modelId="{1E7CD916-B226-4990-9600-F45498B88A75}" type="presParOf" srcId="{94CD0996-D4A7-404A-8572-AD988BCF427B}" destId="{38DF46CF-BF18-B94C-B6FD-0A2FF5EAEE91}" srcOrd="2" destOrd="0" presId="urn:microsoft.com/office/officeart/2005/8/layout/vList4"/>
    <dgm:cxn modelId="{3D4658AD-04D6-4E01-82A6-3A09B20553A6}" type="presParOf" srcId="{E900CD1D-2A7C-D248-94B0-2D88F3286E6F}" destId="{53A7E92D-1526-C043-AD83-B018CF25175D}" srcOrd="1" destOrd="0" presId="urn:microsoft.com/office/officeart/2005/8/layout/vList4"/>
    <dgm:cxn modelId="{3C304827-1AF7-45DB-8E8E-6327049EFCE6}" type="presParOf" srcId="{E900CD1D-2A7C-D248-94B0-2D88F3286E6F}" destId="{7B6DFFE0-4F54-FA42-AB01-F64387576CB3}" srcOrd="2" destOrd="0" presId="urn:microsoft.com/office/officeart/2005/8/layout/vList4"/>
    <dgm:cxn modelId="{A5453921-F7A0-44D5-B8F0-94BA67DF45CC}" type="presParOf" srcId="{7B6DFFE0-4F54-FA42-AB01-F64387576CB3}" destId="{0EC8F187-29D0-FD4F-A8C7-1B832790E9A5}" srcOrd="0" destOrd="0" presId="urn:microsoft.com/office/officeart/2005/8/layout/vList4"/>
    <dgm:cxn modelId="{541567F8-CE4D-4FB4-81AC-974ADC45CCEC}" type="presParOf" srcId="{7B6DFFE0-4F54-FA42-AB01-F64387576CB3}" destId="{933E938C-3DF5-8443-BCBA-E1F9C1EF4EA0}" srcOrd="1" destOrd="0" presId="urn:microsoft.com/office/officeart/2005/8/layout/vList4"/>
    <dgm:cxn modelId="{482D5FC8-FC45-44C0-B4EE-5A8FAF963D1E}" type="presParOf" srcId="{7B6DFFE0-4F54-FA42-AB01-F64387576CB3}" destId="{BF75A48D-27A0-A44C-A4A7-4BA6DD9BAC5A}" srcOrd="2" destOrd="0" presId="urn:microsoft.com/office/officeart/2005/8/layout/vList4"/>
    <dgm:cxn modelId="{D7C09EE0-90E9-48D0-AAE6-44D3D6476DCE}" type="presParOf" srcId="{E900CD1D-2A7C-D248-94B0-2D88F3286E6F}" destId="{D78FDD78-9F7C-D741-BE88-5CB696765DF4}" srcOrd="3" destOrd="0" presId="urn:microsoft.com/office/officeart/2005/8/layout/vList4"/>
    <dgm:cxn modelId="{65194EE9-2FE6-485A-83B0-07E53D7E91CA}" type="presParOf" srcId="{E900CD1D-2A7C-D248-94B0-2D88F3286E6F}" destId="{F7CE0F89-9501-5A4E-AEE6-7864C919F294}" srcOrd="4" destOrd="0" presId="urn:microsoft.com/office/officeart/2005/8/layout/vList4"/>
    <dgm:cxn modelId="{8E71BDE7-EA67-4710-BEC4-4753729E7740}" type="presParOf" srcId="{F7CE0F89-9501-5A4E-AEE6-7864C919F294}" destId="{5C5D4C8D-D8F7-554D-9FEA-122BAD0C1070}" srcOrd="0" destOrd="0" presId="urn:microsoft.com/office/officeart/2005/8/layout/vList4"/>
    <dgm:cxn modelId="{E3D91D3D-B7E0-4605-B5A2-3FE048C6A55C}" type="presParOf" srcId="{F7CE0F89-9501-5A4E-AEE6-7864C919F294}" destId="{E2E99C8C-0530-EE49-9DED-A310B5B21138}" srcOrd="1" destOrd="0" presId="urn:microsoft.com/office/officeart/2005/8/layout/vList4"/>
    <dgm:cxn modelId="{421BA46F-6093-4455-BCC5-90B028FCF2C5}" type="presParOf" srcId="{F7CE0F89-9501-5A4E-AEE6-7864C919F294}" destId="{75203650-22F6-034C-9DC5-FD96A0B2754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5B7AEE-9075-C74C-BD36-A3B201FB916A}" type="doc">
      <dgm:prSet loTypeId="urn:microsoft.com/office/officeart/2005/8/layout/hProcess4" loCatId="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it-IT"/>
        </a:p>
      </dgm:t>
    </dgm:pt>
    <dgm:pt modelId="{333D6297-3676-BB45-990F-B5494DCABB5C}">
      <dgm:prSet phldrT="[Testo]"/>
      <dgm:spPr/>
      <dgm:t>
        <a:bodyPr/>
        <a:lstStyle/>
        <a:p>
          <a:r>
            <a:rPr lang="it-IT" dirty="0" smtClean="0">
              <a:latin typeface="Tahoma"/>
              <a:cs typeface="Tahoma"/>
            </a:rPr>
            <a:t>Sviluppare Conoscenza</a:t>
          </a:r>
          <a:endParaRPr lang="it-IT" dirty="0">
            <a:latin typeface="Tahoma"/>
            <a:cs typeface="Tahoma"/>
          </a:endParaRPr>
        </a:p>
      </dgm:t>
    </dgm:pt>
    <dgm:pt modelId="{5DE4DB51-56C2-6249-8919-3E38045E1729}" type="parTrans" cxnId="{5E2F5914-5557-864E-B405-3E29745BEC1F}">
      <dgm:prSet/>
      <dgm:spPr/>
      <dgm:t>
        <a:bodyPr/>
        <a:lstStyle/>
        <a:p>
          <a:endParaRPr lang="it-IT"/>
        </a:p>
      </dgm:t>
    </dgm:pt>
    <dgm:pt modelId="{56ECD409-3CA0-D84B-A1FE-C143AA31953E}" type="sibTrans" cxnId="{5E2F5914-5557-864E-B405-3E29745BEC1F}">
      <dgm:prSet/>
      <dgm:spPr/>
      <dgm:t>
        <a:bodyPr/>
        <a:lstStyle/>
        <a:p>
          <a:endParaRPr lang="it-IT"/>
        </a:p>
      </dgm:t>
    </dgm:pt>
    <dgm:pt modelId="{7B7707D7-80EC-9447-9750-82DA2007DAC1}">
      <dgm:prSet phldrT="[Testo]"/>
      <dgm:spPr/>
      <dgm:t>
        <a:bodyPr/>
        <a:lstStyle/>
        <a:p>
          <a:r>
            <a:rPr lang="it-IT" dirty="0" smtClean="0">
              <a:latin typeface="Tahoma"/>
              <a:cs typeface="Tahoma"/>
            </a:rPr>
            <a:t>Creare innovazione e soluzioni</a:t>
          </a:r>
        </a:p>
        <a:p>
          <a:r>
            <a:rPr lang="it-IT" dirty="0" smtClean="0">
              <a:latin typeface="Tahoma"/>
              <a:cs typeface="Tahoma"/>
            </a:rPr>
            <a:t>Nuovi concetti</a:t>
          </a:r>
        </a:p>
        <a:p>
          <a:r>
            <a:rPr lang="it-IT" dirty="0" smtClean="0">
              <a:latin typeface="Tahoma"/>
              <a:cs typeface="Tahoma"/>
            </a:rPr>
            <a:t>Costruire nuova conoscenza condivisa</a:t>
          </a:r>
        </a:p>
      </dgm:t>
    </dgm:pt>
    <dgm:pt modelId="{11006C40-3457-8E46-8FCC-778697E0DB1C}" type="parTrans" cxnId="{82BC88AB-9F28-854A-8FCC-E94A8829BDC0}">
      <dgm:prSet/>
      <dgm:spPr/>
      <dgm:t>
        <a:bodyPr/>
        <a:lstStyle/>
        <a:p>
          <a:endParaRPr lang="it-IT"/>
        </a:p>
      </dgm:t>
    </dgm:pt>
    <dgm:pt modelId="{927825E6-0F59-AD4D-AD88-0FA5E0DE2302}" type="sibTrans" cxnId="{82BC88AB-9F28-854A-8FCC-E94A8829BDC0}">
      <dgm:prSet/>
      <dgm:spPr/>
      <dgm:t>
        <a:bodyPr/>
        <a:lstStyle/>
        <a:p>
          <a:endParaRPr lang="it-IT"/>
        </a:p>
      </dgm:t>
    </dgm:pt>
    <dgm:pt modelId="{EEE199D2-DA7C-9A40-AEA5-B4F7D486AE21}">
      <dgm:prSet phldrT="[Testo]"/>
      <dgm:spPr/>
      <dgm:t>
        <a:bodyPr/>
        <a:lstStyle/>
        <a:p>
          <a:r>
            <a:rPr lang="it-IT" dirty="0" smtClean="0">
              <a:latin typeface="Tahoma"/>
              <a:cs typeface="Tahoma"/>
            </a:rPr>
            <a:t>Favorire organizzazione</a:t>
          </a:r>
          <a:endParaRPr lang="it-IT" dirty="0">
            <a:latin typeface="Tahoma"/>
            <a:cs typeface="Tahoma"/>
          </a:endParaRPr>
        </a:p>
      </dgm:t>
    </dgm:pt>
    <dgm:pt modelId="{F525E24B-8E9A-D84B-AAFE-9D7541420FC5}" type="parTrans" cxnId="{8A79F76B-0499-EA48-8B6D-281216AD2C6D}">
      <dgm:prSet/>
      <dgm:spPr/>
      <dgm:t>
        <a:bodyPr/>
        <a:lstStyle/>
        <a:p>
          <a:endParaRPr lang="it-IT"/>
        </a:p>
      </dgm:t>
    </dgm:pt>
    <dgm:pt modelId="{964FEAF6-828E-B34A-A8A5-5940DCBBFBF0}" type="sibTrans" cxnId="{8A79F76B-0499-EA48-8B6D-281216AD2C6D}">
      <dgm:prSet/>
      <dgm:spPr/>
      <dgm:t>
        <a:bodyPr/>
        <a:lstStyle/>
        <a:p>
          <a:endParaRPr lang="it-IT"/>
        </a:p>
      </dgm:t>
    </dgm:pt>
    <dgm:pt modelId="{DCF6BBE4-270E-4043-BAAB-4E493B856E7C}">
      <dgm:prSet phldrT="[Testo]"/>
      <dgm:spPr/>
      <dgm:t>
        <a:bodyPr/>
        <a:lstStyle/>
        <a:p>
          <a:r>
            <a:rPr lang="it-IT" dirty="0" smtClean="0">
              <a:latin typeface="Tahoma"/>
              <a:cs typeface="Tahoma"/>
            </a:rPr>
            <a:t>Definire modelli organizzativi</a:t>
          </a:r>
          <a:endParaRPr lang="it-IT" dirty="0">
            <a:latin typeface="Tahoma"/>
            <a:cs typeface="Tahoma"/>
          </a:endParaRPr>
        </a:p>
      </dgm:t>
    </dgm:pt>
    <dgm:pt modelId="{2AEFFDC5-EF51-7947-8339-F2960CCCD422}" type="parTrans" cxnId="{02E708E3-AC39-9046-ACEA-6355DB816199}">
      <dgm:prSet/>
      <dgm:spPr/>
      <dgm:t>
        <a:bodyPr/>
        <a:lstStyle/>
        <a:p>
          <a:endParaRPr lang="it-IT"/>
        </a:p>
      </dgm:t>
    </dgm:pt>
    <dgm:pt modelId="{1EE05947-8C8D-E64A-AA39-0C23988EFF90}" type="sibTrans" cxnId="{02E708E3-AC39-9046-ACEA-6355DB816199}">
      <dgm:prSet/>
      <dgm:spPr/>
      <dgm:t>
        <a:bodyPr/>
        <a:lstStyle/>
        <a:p>
          <a:endParaRPr lang="it-IT"/>
        </a:p>
      </dgm:t>
    </dgm:pt>
    <dgm:pt modelId="{BFFA2C62-C225-894C-B057-E979E88D8787}">
      <dgm:prSet phldrT="[Testo]"/>
      <dgm:spPr/>
      <dgm:t>
        <a:bodyPr/>
        <a:lstStyle/>
        <a:p>
          <a:r>
            <a:rPr lang="it-IT" dirty="0" smtClean="0">
              <a:latin typeface="Tahoma"/>
              <a:cs typeface="Tahoma"/>
            </a:rPr>
            <a:t>Creare senso comune</a:t>
          </a:r>
          <a:endParaRPr lang="it-IT" dirty="0">
            <a:latin typeface="Tahoma"/>
            <a:cs typeface="Tahoma"/>
          </a:endParaRPr>
        </a:p>
      </dgm:t>
    </dgm:pt>
    <dgm:pt modelId="{EAD422A0-2328-0B4D-AE23-0AD0993D4CF7}" type="parTrans" cxnId="{3E61F453-D97D-704E-9FA2-985DA4484BCE}">
      <dgm:prSet/>
      <dgm:spPr/>
      <dgm:t>
        <a:bodyPr/>
        <a:lstStyle/>
        <a:p>
          <a:endParaRPr lang="it-IT"/>
        </a:p>
      </dgm:t>
    </dgm:pt>
    <dgm:pt modelId="{A9C2856C-DB64-AF40-B090-00C6A541AE1E}" type="sibTrans" cxnId="{3E61F453-D97D-704E-9FA2-985DA4484BCE}">
      <dgm:prSet/>
      <dgm:spPr/>
      <dgm:t>
        <a:bodyPr/>
        <a:lstStyle/>
        <a:p>
          <a:endParaRPr lang="it-IT"/>
        </a:p>
      </dgm:t>
    </dgm:pt>
    <dgm:pt modelId="{519D3C2C-654C-7D46-9658-66D3FA2C17DB}">
      <dgm:prSet phldrT="[Testo]"/>
      <dgm:spPr/>
      <dgm:t>
        <a:bodyPr/>
        <a:lstStyle/>
        <a:p>
          <a:r>
            <a:rPr lang="it-IT" dirty="0" smtClean="0">
              <a:latin typeface="Tahoma"/>
              <a:cs typeface="Tahoma"/>
            </a:rPr>
            <a:t>Diffondere nuovi modi di operare e nuove attitudini diffuse</a:t>
          </a:r>
          <a:endParaRPr lang="it-IT" dirty="0">
            <a:latin typeface="Tahoma"/>
            <a:cs typeface="Tahoma"/>
          </a:endParaRPr>
        </a:p>
      </dgm:t>
    </dgm:pt>
    <dgm:pt modelId="{4009AA94-7EB6-6E4F-B24F-9FDFA5215347}" type="parTrans" cxnId="{20E25450-EC68-764E-8753-EC31EFD0648A}">
      <dgm:prSet/>
      <dgm:spPr/>
      <dgm:t>
        <a:bodyPr/>
        <a:lstStyle/>
        <a:p>
          <a:endParaRPr lang="it-IT"/>
        </a:p>
      </dgm:t>
    </dgm:pt>
    <dgm:pt modelId="{8B9BA321-50CE-FB4E-B8B6-3F526640D24C}" type="sibTrans" cxnId="{20E25450-EC68-764E-8753-EC31EFD0648A}">
      <dgm:prSet/>
      <dgm:spPr/>
      <dgm:t>
        <a:bodyPr/>
        <a:lstStyle/>
        <a:p>
          <a:endParaRPr lang="it-IT"/>
        </a:p>
      </dgm:t>
    </dgm:pt>
    <dgm:pt modelId="{6A728106-A147-4CCB-AE07-9CD0E6FC6E2A}">
      <dgm:prSet phldrT="[Testo]"/>
      <dgm:spPr/>
      <dgm:t>
        <a:bodyPr/>
        <a:lstStyle/>
        <a:p>
          <a:r>
            <a:rPr lang="it-IT" dirty="0" smtClean="0">
              <a:latin typeface="Tahoma"/>
              <a:cs typeface="Tahoma"/>
            </a:rPr>
            <a:t>Soluzioni ed esperimenti applicabili</a:t>
          </a:r>
        </a:p>
        <a:p>
          <a:r>
            <a:rPr lang="it-IT" dirty="0" smtClean="0">
              <a:latin typeface="Tahoma"/>
              <a:cs typeface="Tahoma"/>
            </a:rPr>
            <a:t>Precisare nuove regole e strumenti di supporto</a:t>
          </a:r>
          <a:endParaRPr lang="it-IT" dirty="0">
            <a:latin typeface="Tahoma"/>
            <a:cs typeface="Tahoma"/>
          </a:endParaRPr>
        </a:p>
      </dgm:t>
    </dgm:pt>
    <dgm:pt modelId="{30C1496F-AC2A-46F5-BBC2-D9C8A9257184}" type="parTrans" cxnId="{CD755692-4F13-4DD9-9EFB-E66B23BD8C81}">
      <dgm:prSet/>
      <dgm:spPr/>
      <dgm:t>
        <a:bodyPr/>
        <a:lstStyle/>
        <a:p>
          <a:endParaRPr lang="it-IT"/>
        </a:p>
      </dgm:t>
    </dgm:pt>
    <dgm:pt modelId="{8A0C6742-020E-4AB4-8FF4-DA9BFA0BB9F3}" type="sibTrans" cxnId="{CD755692-4F13-4DD9-9EFB-E66B23BD8C81}">
      <dgm:prSet/>
      <dgm:spPr/>
      <dgm:t>
        <a:bodyPr/>
        <a:lstStyle/>
        <a:p>
          <a:endParaRPr lang="it-IT"/>
        </a:p>
      </dgm:t>
    </dgm:pt>
    <dgm:pt modelId="{FE40D189-BE59-8D4A-BDC9-33F5CE1AC93E}" type="pres">
      <dgm:prSet presAssocID="{555B7AEE-9075-C74C-BD36-A3B201FB91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46D6CFC-385C-9D40-82D6-78CA6E66A6F9}" type="pres">
      <dgm:prSet presAssocID="{555B7AEE-9075-C74C-BD36-A3B201FB916A}" presName="tSp" presStyleCnt="0"/>
      <dgm:spPr/>
    </dgm:pt>
    <dgm:pt modelId="{4533C384-3FD9-7442-9BFA-AFA4E904FB21}" type="pres">
      <dgm:prSet presAssocID="{555B7AEE-9075-C74C-BD36-A3B201FB916A}" presName="bSp" presStyleCnt="0"/>
      <dgm:spPr/>
    </dgm:pt>
    <dgm:pt modelId="{0BEA14C7-C15A-274B-9507-213D4D19119C}" type="pres">
      <dgm:prSet presAssocID="{555B7AEE-9075-C74C-BD36-A3B201FB916A}" presName="process" presStyleCnt="0"/>
      <dgm:spPr/>
    </dgm:pt>
    <dgm:pt modelId="{15A0D152-2B46-0F4D-9324-4570C92F540B}" type="pres">
      <dgm:prSet presAssocID="{333D6297-3676-BB45-990F-B5494DCABB5C}" presName="composite1" presStyleCnt="0"/>
      <dgm:spPr/>
    </dgm:pt>
    <dgm:pt modelId="{51F819C0-C0C4-4447-8BE8-A203F8912B0D}" type="pres">
      <dgm:prSet presAssocID="{333D6297-3676-BB45-990F-B5494DCABB5C}" presName="dummyNode1" presStyleLbl="node1" presStyleIdx="0" presStyleCnt="3"/>
      <dgm:spPr/>
    </dgm:pt>
    <dgm:pt modelId="{5DBD9B63-38DB-9C4D-A5F7-54445BC71AB2}" type="pres">
      <dgm:prSet presAssocID="{333D6297-3676-BB45-990F-B5494DCABB5C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957FF07-350F-AA4D-99D3-7BE20895CFCA}" type="pres">
      <dgm:prSet presAssocID="{333D6297-3676-BB45-990F-B5494DCABB5C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F3C4730-BCEA-3345-BA72-86329436A1FB}" type="pres">
      <dgm:prSet presAssocID="{333D6297-3676-BB45-990F-B5494DCABB5C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0B454C5-1983-0E47-8C2E-64D2EE88DEBA}" type="pres">
      <dgm:prSet presAssocID="{333D6297-3676-BB45-990F-B5494DCABB5C}" presName="connSite1" presStyleCnt="0"/>
      <dgm:spPr/>
    </dgm:pt>
    <dgm:pt modelId="{64C8E68B-E39E-0C47-983C-5FB5F23D90F7}" type="pres">
      <dgm:prSet presAssocID="{56ECD409-3CA0-D84B-A1FE-C143AA31953E}" presName="Name9" presStyleLbl="sibTrans2D1" presStyleIdx="0" presStyleCnt="2"/>
      <dgm:spPr/>
      <dgm:t>
        <a:bodyPr/>
        <a:lstStyle/>
        <a:p>
          <a:endParaRPr lang="it-IT"/>
        </a:p>
      </dgm:t>
    </dgm:pt>
    <dgm:pt modelId="{A93B2939-7334-2A45-9043-0A74F47193FC}" type="pres">
      <dgm:prSet presAssocID="{EEE199D2-DA7C-9A40-AEA5-B4F7D486AE21}" presName="composite2" presStyleCnt="0"/>
      <dgm:spPr/>
    </dgm:pt>
    <dgm:pt modelId="{B979E654-34A8-4E46-A1F0-5953AAA7947E}" type="pres">
      <dgm:prSet presAssocID="{EEE199D2-DA7C-9A40-AEA5-B4F7D486AE21}" presName="dummyNode2" presStyleLbl="node1" presStyleIdx="0" presStyleCnt="3"/>
      <dgm:spPr/>
    </dgm:pt>
    <dgm:pt modelId="{766D8ED2-0B26-CD4C-BFE1-0D6995777E1C}" type="pres">
      <dgm:prSet presAssocID="{EEE199D2-DA7C-9A40-AEA5-B4F7D486AE21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F4D73C0-5BE2-0A48-B697-7B2896DF7A5A}" type="pres">
      <dgm:prSet presAssocID="{EEE199D2-DA7C-9A40-AEA5-B4F7D486AE21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3C197AF-D6A7-1844-9099-C93F775425B4}" type="pres">
      <dgm:prSet presAssocID="{EEE199D2-DA7C-9A40-AEA5-B4F7D486AE21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4267E37-E628-F94A-A569-D90483AEE8BC}" type="pres">
      <dgm:prSet presAssocID="{EEE199D2-DA7C-9A40-AEA5-B4F7D486AE21}" presName="connSite2" presStyleCnt="0"/>
      <dgm:spPr/>
    </dgm:pt>
    <dgm:pt modelId="{5DFC5A82-25EC-A443-9B55-3B8EEDE2318F}" type="pres">
      <dgm:prSet presAssocID="{964FEAF6-828E-B34A-A8A5-5940DCBBFBF0}" presName="Name18" presStyleLbl="sibTrans2D1" presStyleIdx="1" presStyleCnt="2" custLinFactNeighborX="20181" custLinFactNeighborY="8874"/>
      <dgm:spPr/>
      <dgm:t>
        <a:bodyPr/>
        <a:lstStyle/>
        <a:p>
          <a:endParaRPr lang="it-IT"/>
        </a:p>
      </dgm:t>
    </dgm:pt>
    <dgm:pt modelId="{BEA3CE14-0F83-2F46-A6F8-6BA43BDBF6A8}" type="pres">
      <dgm:prSet presAssocID="{BFFA2C62-C225-894C-B057-E979E88D8787}" presName="composite1" presStyleCnt="0"/>
      <dgm:spPr/>
    </dgm:pt>
    <dgm:pt modelId="{0AAAE0A2-8217-A94A-8EBA-BD0A740B9D57}" type="pres">
      <dgm:prSet presAssocID="{BFFA2C62-C225-894C-B057-E979E88D8787}" presName="dummyNode1" presStyleLbl="node1" presStyleIdx="1" presStyleCnt="3"/>
      <dgm:spPr/>
    </dgm:pt>
    <dgm:pt modelId="{140D99C0-6F05-2541-BF6E-6A398BCC6B16}" type="pres">
      <dgm:prSet presAssocID="{BFFA2C62-C225-894C-B057-E979E88D8787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6327B81-5C0B-304C-B75F-E46A570A1DF9}" type="pres">
      <dgm:prSet presAssocID="{BFFA2C62-C225-894C-B057-E979E88D8787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B3AFCF5-FFF1-8B49-840A-2FEDB1883653}" type="pres">
      <dgm:prSet presAssocID="{BFFA2C62-C225-894C-B057-E979E88D8787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B67614-FE50-AF45-B447-AE9F5008D8D8}" type="pres">
      <dgm:prSet presAssocID="{BFFA2C62-C225-894C-B057-E979E88D8787}" presName="connSite1" presStyleCnt="0"/>
      <dgm:spPr/>
    </dgm:pt>
  </dgm:ptLst>
  <dgm:cxnLst>
    <dgm:cxn modelId="{F5E6DCE9-571D-4BDE-A43F-E85D7DAEF2D9}" type="presOf" srcId="{DCF6BBE4-270E-4043-BAAB-4E493B856E7C}" destId="{CF4D73C0-5BE2-0A48-B697-7B2896DF7A5A}" srcOrd="1" destOrd="0" presId="urn:microsoft.com/office/officeart/2005/8/layout/hProcess4"/>
    <dgm:cxn modelId="{20E25450-EC68-764E-8753-EC31EFD0648A}" srcId="{BFFA2C62-C225-894C-B057-E979E88D8787}" destId="{519D3C2C-654C-7D46-9658-66D3FA2C17DB}" srcOrd="0" destOrd="0" parTransId="{4009AA94-7EB6-6E4F-B24F-9FDFA5215347}" sibTransId="{8B9BA321-50CE-FB4E-B8B6-3F526640D24C}"/>
    <dgm:cxn modelId="{02E708E3-AC39-9046-ACEA-6355DB816199}" srcId="{EEE199D2-DA7C-9A40-AEA5-B4F7D486AE21}" destId="{DCF6BBE4-270E-4043-BAAB-4E493B856E7C}" srcOrd="0" destOrd="0" parTransId="{2AEFFDC5-EF51-7947-8339-F2960CCCD422}" sibTransId="{1EE05947-8C8D-E64A-AA39-0C23988EFF90}"/>
    <dgm:cxn modelId="{3E61F453-D97D-704E-9FA2-985DA4484BCE}" srcId="{555B7AEE-9075-C74C-BD36-A3B201FB916A}" destId="{BFFA2C62-C225-894C-B057-E979E88D8787}" srcOrd="2" destOrd="0" parTransId="{EAD422A0-2328-0B4D-AE23-0AD0993D4CF7}" sibTransId="{A9C2856C-DB64-AF40-B090-00C6A541AE1E}"/>
    <dgm:cxn modelId="{CD755692-4F13-4DD9-9EFB-E66B23BD8C81}" srcId="{EEE199D2-DA7C-9A40-AEA5-B4F7D486AE21}" destId="{6A728106-A147-4CCB-AE07-9CD0E6FC6E2A}" srcOrd="1" destOrd="0" parTransId="{30C1496F-AC2A-46F5-BBC2-D9C8A9257184}" sibTransId="{8A0C6742-020E-4AB4-8FF4-DA9BFA0BB9F3}"/>
    <dgm:cxn modelId="{7F5595D1-C49A-44FD-ACF7-31634D88151E}" type="presOf" srcId="{6A728106-A147-4CCB-AE07-9CD0E6FC6E2A}" destId="{766D8ED2-0B26-CD4C-BFE1-0D6995777E1C}" srcOrd="0" destOrd="1" presId="urn:microsoft.com/office/officeart/2005/8/layout/hProcess4"/>
    <dgm:cxn modelId="{5E2F5914-5557-864E-B405-3E29745BEC1F}" srcId="{555B7AEE-9075-C74C-BD36-A3B201FB916A}" destId="{333D6297-3676-BB45-990F-B5494DCABB5C}" srcOrd="0" destOrd="0" parTransId="{5DE4DB51-56C2-6249-8919-3E38045E1729}" sibTransId="{56ECD409-3CA0-D84B-A1FE-C143AA31953E}"/>
    <dgm:cxn modelId="{4707C9B3-F192-4DD4-8D8F-A90C1E47885B}" type="presOf" srcId="{7B7707D7-80EC-9447-9750-82DA2007DAC1}" destId="{5DBD9B63-38DB-9C4D-A5F7-54445BC71AB2}" srcOrd="0" destOrd="0" presId="urn:microsoft.com/office/officeart/2005/8/layout/hProcess4"/>
    <dgm:cxn modelId="{81559085-FBB9-4B2F-9275-7D0F47EA5A83}" type="presOf" srcId="{7B7707D7-80EC-9447-9750-82DA2007DAC1}" destId="{1957FF07-350F-AA4D-99D3-7BE20895CFCA}" srcOrd="1" destOrd="0" presId="urn:microsoft.com/office/officeart/2005/8/layout/hProcess4"/>
    <dgm:cxn modelId="{C05E6E12-FCC1-4BEB-B046-8F7BAB8E70F1}" type="presOf" srcId="{DCF6BBE4-270E-4043-BAAB-4E493B856E7C}" destId="{766D8ED2-0B26-CD4C-BFE1-0D6995777E1C}" srcOrd="0" destOrd="0" presId="urn:microsoft.com/office/officeart/2005/8/layout/hProcess4"/>
    <dgm:cxn modelId="{3D0EB2CC-5860-4451-9E8F-E0724001224B}" type="presOf" srcId="{519D3C2C-654C-7D46-9658-66D3FA2C17DB}" destId="{46327B81-5C0B-304C-B75F-E46A570A1DF9}" srcOrd="1" destOrd="0" presId="urn:microsoft.com/office/officeart/2005/8/layout/hProcess4"/>
    <dgm:cxn modelId="{3D3C168A-7816-4C0B-BE7C-79537520EF12}" type="presOf" srcId="{6A728106-A147-4CCB-AE07-9CD0E6FC6E2A}" destId="{CF4D73C0-5BE2-0A48-B697-7B2896DF7A5A}" srcOrd="1" destOrd="1" presId="urn:microsoft.com/office/officeart/2005/8/layout/hProcess4"/>
    <dgm:cxn modelId="{79525184-EB33-4DDE-8539-2DB20FF5AF62}" type="presOf" srcId="{333D6297-3676-BB45-990F-B5494DCABB5C}" destId="{9F3C4730-BCEA-3345-BA72-86329436A1FB}" srcOrd="0" destOrd="0" presId="urn:microsoft.com/office/officeart/2005/8/layout/hProcess4"/>
    <dgm:cxn modelId="{BD1472DB-2E81-4E3E-BC1B-EDFB1299FEAE}" type="presOf" srcId="{555B7AEE-9075-C74C-BD36-A3B201FB916A}" destId="{FE40D189-BE59-8D4A-BDC9-33F5CE1AC93E}" srcOrd="0" destOrd="0" presId="urn:microsoft.com/office/officeart/2005/8/layout/hProcess4"/>
    <dgm:cxn modelId="{8A79F76B-0499-EA48-8B6D-281216AD2C6D}" srcId="{555B7AEE-9075-C74C-BD36-A3B201FB916A}" destId="{EEE199D2-DA7C-9A40-AEA5-B4F7D486AE21}" srcOrd="1" destOrd="0" parTransId="{F525E24B-8E9A-D84B-AAFE-9D7541420FC5}" sibTransId="{964FEAF6-828E-B34A-A8A5-5940DCBBFBF0}"/>
    <dgm:cxn modelId="{BB926F55-E1BF-4C91-93B8-378941E5847B}" type="presOf" srcId="{BFFA2C62-C225-894C-B057-E979E88D8787}" destId="{FB3AFCF5-FFF1-8B49-840A-2FEDB1883653}" srcOrd="0" destOrd="0" presId="urn:microsoft.com/office/officeart/2005/8/layout/hProcess4"/>
    <dgm:cxn modelId="{75123102-58FC-4237-B64A-080ADAC44E33}" type="presOf" srcId="{964FEAF6-828E-B34A-A8A5-5940DCBBFBF0}" destId="{5DFC5A82-25EC-A443-9B55-3B8EEDE2318F}" srcOrd="0" destOrd="0" presId="urn:microsoft.com/office/officeart/2005/8/layout/hProcess4"/>
    <dgm:cxn modelId="{DE660BB0-6E8D-495D-9F60-4F3C3025456B}" type="presOf" srcId="{519D3C2C-654C-7D46-9658-66D3FA2C17DB}" destId="{140D99C0-6F05-2541-BF6E-6A398BCC6B16}" srcOrd="0" destOrd="0" presId="urn:microsoft.com/office/officeart/2005/8/layout/hProcess4"/>
    <dgm:cxn modelId="{CF91F32F-D485-48A1-9C63-671A29AAF463}" type="presOf" srcId="{56ECD409-3CA0-D84B-A1FE-C143AA31953E}" destId="{64C8E68B-E39E-0C47-983C-5FB5F23D90F7}" srcOrd="0" destOrd="0" presId="urn:microsoft.com/office/officeart/2005/8/layout/hProcess4"/>
    <dgm:cxn modelId="{89E0ED9C-3E68-4FF7-ABD2-A658CA03E07F}" type="presOf" srcId="{EEE199D2-DA7C-9A40-AEA5-B4F7D486AE21}" destId="{F3C197AF-D6A7-1844-9099-C93F775425B4}" srcOrd="0" destOrd="0" presId="urn:microsoft.com/office/officeart/2005/8/layout/hProcess4"/>
    <dgm:cxn modelId="{82BC88AB-9F28-854A-8FCC-E94A8829BDC0}" srcId="{333D6297-3676-BB45-990F-B5494DCABB5C}" destId="{7B7707D7-80EC-9447-9750-82DA2007DAC1}" srcOrd="0" destOrd="0" parTransId="{11006C40-3457-8E46-8FCC-778697E0DB1C}" sibTransId="{927825E6-0F59-AD4D-AD88-0FA5E0DE2302}"/>
    <dgm:cxn modelId="{79E432F8-1CC2-49CF-BD93-1B091B50F1D5}" type="presParOf" srcId="{FE40D189-BE59-8D4A-BDC9-33F5CE1AC93E}" destId="{E46D6CFC-385C-9D40-82D6-78CA6E66A6F9}" srcOrd="0" destOrd="0" presId="urn:microsoft.com/office/officeart/2005/8/layout/hProcess4"/>
    <dgm:cxn modelId="{854B1B53-094E-4294-A6B5-1AF00F562604}" type="presParOf" srcId="{FE40D189-BE59-8D4A-BDC9-33F5CE1AC93E}" destId="{4533C384-3FD9-7442-9BFA-AFA4E904FB21}" srcOrd="1" destOrd="0" presId="urn:microsoft.com/office/officeart/2005/8/layout/hProcess4"/>
    <dgm:cxn modelId="{D48EF414-662F-43B3-B884-C26340CBBFF4}" type="presParOf" srcId="{FE40D189-BE59-8D4A-BDC9-33F5CE1AC93E}" destId="{0BEA14C7-C15A-274B-9507-213D4D19119C}" srcOrd="2" destOrd="0" presId="urn:microsoft.com/office/officeart/2005/8/layout/hProcess4"/>
    <dgm:cxn modelId="{E3F8446A-A73A-41BF-A5C9-ABE693B6A864}" type="presParOf" srcId="{0BEA14C7-C15A-274B-9507-213D4D19119C}" destId="{15A0D152-2B46-0F4D-9324-4570C92F540B}" srcOrd="0" destOrd="0" presId="urn:microsoft.com/office/officeart/2005/8/layout/hProcess4"/>
    <dgm:cxn modelId="{CA1CEA1A-AC9A-4779-9FAC-763D602775A0}" type="presParOf" srcId="{15A0D152-2B46-0F4D-9324-4570C92F540B}" destId="{51F819C0-C0C4-4447-8BE8-A203F8912B0D}" srcOrd="0" destOrd="0" presId="urn:microsoft.com/office/officeart/2005/8/layout/hProcess4"/>
    <dgm:cxn modelId="{FDD01B72-D9E7-4E40-8167-03E703D8A796}" type="presParOf" srcId="{15A0D152-2B46-0F4D-9324-4570C92F540B}" destId="{5DBD9B63-38DB-9C4D-A5F7-54445BC71AB2}" srcOrd="1" destOrd="0" presId="urn:microsoft.com/office/officeart/2005/8/layout/hProcess4"/>
    <dgm:cxn modelId="{F6645BED-D62A-432A-ADEF-67249FAD10F6}" type="presParOf" srcId="{15A0D152-2B46-0F4D-9324-4570C92F540B}" destId="{1957FF07-350F-AA4D-99D3-7BE20895CFCA}" srcOrd="2" destOrd="0" presId="urn:microsoft.com/office/officeart/2005/8/layout/hProcess4"/>
    <dgm:cxn modelId="{C8941C25-2D04-447B-BA46-CF58DE595563}" type="presParOf" srcId="{15A0D152-2B46-0F4D-9324-4570C92F540B}" destId="{9F3C4730-BCEA-3345-BA72-86329436A1FB}" srcOrd="3" destOrd="0" presId="urn:microsoft.com/office/officeart/2005/8/layout/hProcess4"/>
    <dgm:cxn modelId="{719681A3-31CE-4CB0-A89C-E69178D3A366}" type="presParOf" srcId="{15A0D152-2B46-0F4D-9324-4570C92F540B}" destId="{20B454C5-1983-0E47-8C2E-64D2EE88DEBA}" srcOrd="4" destOrd="0" presId="urn:microsoft.com/office/officeart/2005/8/layout/hProcess4"/>
    <dgm:cxn modelId="{38F8E52B-90E9-4B6E-8257-874BADDF7A42}" type="presParOf" srcId="{0BEA14C7-C15A-274B-9507-213D4D19119C}" destId="{64C8E68B-E39E-0C47-983C-5FB5F23D90F7}" srcOrd="1" destOrd="0" presId="urn:microsoft.com/office/officeart/2005/8/layout/hProcess4"/>
    <dgm:cxn modelId="{D1B5B1DD-74DB-4462-BCBE-F6C3896279DF}" type="presParOf" srcId="{0BEA14C7-C15A-274B-9507-213D4D19119C}" destId="{A93B2939-7334-2A45-9043-0A74F47193FC}" srcOrd="2" destOrd="0" presId="urn:microsoft.com/office/officeart/2005/8/layout/hProcess4"/>
    <dgm:cxn modelId="{1A69E22F-5BCB-41CB-8F09-EFD2D307BF25}" type="presParOf" srcId="{A93B2939-7334-2A45-9043-0A74F47193FC}" destId="{B979E654-34A8-4E46-A1F0-5953AAA7947E}" srcOrd="0" destOrd="0" presId="urn:microsoft.com/office/officeart/2005/8/layout/hProcess4"/>
    <dgm:cxn modelId="{9354598E-9A72-4E38-B9AD-CCA641F8C026}" type="presParOf" srcId="{A93B2939-7334-2A45-9043-0A74F47193FC}" destId="{766D8ED2-0B26-CD4C-BFE1-0D6995777E1C}" srcOrd="1" destOrd="0" presId="urn:microsoft.com/office/officeart/2005/8/layout/hProcess4"/>
    <dgm:cxn modelId="{30C823E5-21AD-4B10-9E3F-1E6A8ADA8626}" type="presParOf" srcId="{A93B2939-7334-2A45-9043-0A74F47193FC}" destId="{CF4D73C0-5BE2-0A48-B697-7B2896DF7A5A}" srcOrd="2" destOrd="0" presId="urn:microsoft.com/office/officeart/2005/8/layout/hProcess4"/>
    <dgm:cxn modelId="{3EEFF291-BC1A-4FB7-954C-C084959B35B4}" type="presParOf" srcId="{A93B2939-7334-2A45-9043-0A74F47193FC}" destId="{F3C197AF-D6A7-1844-9099-C93F775425B4}" srcOrd="3" destOrd="0" presId="urn:microsoft.com/office/officeart/2005/8/layout/hProcess4"/>
    <dgm:cxn modelId="{F6880DA4-C78D-4233-BEBF-1A86C1A2F67D}" type="presParOf" srcId="{A93B2939-7334-2A45-9043-0A74F47193FC}" destId="{24267E37-E628-F94A-A569-D90483AEE8BC}" srcOrd="4" destOrd="0" presId="urn:microsoft.com/office/officeart/2005/8/layout/hProcess4"/>
    <dgm:cxn modelId="{7831EF1C-8D5C-45D6-99A9-EDDE9D7725D0}" type="presParOf" srcId="{0BEA14C7-C15A-274B-9507-213D4D19119C}" destId="{5DFC5A82-25EC-A443-9B55-3B8EEDE2318F}" srcOrd="3" destOrd="0" presId="urn:microsoft.com/office/officeart/2005/8/layout/hProcess4"/>
    <dgm:cxn modelId="{43B00414-6B52-45CE-ADAC-EDFF51842E93}" type="presParOf" srcId="{0BEA14C7-C15A-274B-9507-213D4D19119C}" destId="{BEA3CE14-0F83-2F46-A6F8-6BA43BDBF6A8}" srcOrd="4" destOrd="0" presId="urn:microsoft.com/office/officeart/2005/8/layout/hProcess4"/>
    <dgm:cxn modelId="{7E36E7C1-BED9-43CA-B026-725A2099AE8D}" type="presParOf" srcId="{BEA3CE14-0F83-2F46-A6F8-6BA43BDBF6A8}" destId="{0AAAE0A2-8217-A94A-8EBA-BD0A740B9D57}" srcOrd="0" destOrd="0" presId="urn:microsoft.com/office/officeart/2005/8/layout/hProcess4"/>
    <dgm:cxn modelId="{60473822-A950-4C18-A612-495B8B290A91}" type="presParOf" srcId="{BEA3CE14-0F83-2F46-A6F8-6BA43BDBF6A8}" destId="{140D99C0-6F05-2541-BF6E-6A398BCC6B16}" srcOrd="1" destOrd="0" presId="urn:microsoft.com/office/officeart/2005/8/layout/hProcess4"/>
    <dgm:cxn modelId="{A941538B-1330-439B-9734-0D48FB29FD9D}" type="presParOf" srcId="{BEA3CE14-0F83-2F46-A6F8-6BA43BDBF6A8}" destId="{46327B81-5C0B-304C-B75F-E46A570A1DF9}" srcOrd="2" destOrd="0" presId="urn:microsoft.com/office/officeart/2005/8/layout/hProcess4"/>
    <dgm:cxn modelId="{C3FD007E-01CB-4D55-ADE3-BE6418FD93F6}" type="presParOf" srcId="{BEA3CE14-0F83-2F46-A6F8-6BA43BDBF6A8}" destId="{FB3AFCF5-FFF1-8B49-840A-2FEDB1883653}" srcOrd="3" destOrd="0" presId="urn:microsoft.com/office/officeart/2005/8/layout/hProcess4"/>
    <dgm:cxn modelId="{66852EC9-3148-4043-920B-C4F81E480025}" type="presParOf" srcId="{BEA3CE14-0F83-2F46-A6F8-6BA43BDBF6A8}" destId="{BBB67614-FE50-AF45-B447-AE9F5008D8D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5EC60E-0384-4E2F-8AFC-CEF208710A1C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430FACAD-B3E1-4DA1-9CF0-43348A080C19}">
      <dgm:prSet phldrT="[Testo]" custT="1"/>
      <dgm:spPr/>
      <dgm:t>
        <a:bodyPr/>
        <a:lstStyle/>
        <a:p>
          <a:r>
            <a:rPr lang="fr-FR" sz="1800" dirty="0" err="1" smtClean="0"/>
            <a:t>Unione</a:t>
          </a:r>
          <a:r>
            <a:rPr lang="fr-FR" sz="1800" dirty="0" smtClean="0"/>
            <a:t> di </a:t>
          </a:r>
          <a:r>
            <a:rPr lang="fr-FR" sz="1800" dirty="0" err="1" smtClean="0"/>
            <a:t>Comuni</a:t>
          </a:r>
          <a:r>
            <a:rPr lang="fr-FR" sz="1800" dirty="0" smtClean="0"/>
            <a:t>, </a:t>
          </a:r>
          <a:r>
            <a:rPr lang="fr-FR" sz="1800" dirty="0" err="1" smtClean="0"/>
            <a:t>Comuni</a:t>
          </a:r>
          <a:r>
            <a:rPr lang="fr-FR" sz="1800" dirty="0" smtClean="0"/>
            <a:t>. </a:t>
          </a:r>
          <a:r>
            <a:rPr lang="fr-FR" sz="1800" dirty="0" err="1" smtClean="0"/>
            <a:t>SdS</a:t>
          </a:r>
          <a:r>
            <a:rPr lang="fr-FR" sz="1800" dirty="0" smtClean="0"/>
            <a:t>, RSA</a:t>
          </a:r>
          <a:endParaRPr lang="it-IT" sz="1800" dirty="0"/>
        </a:p>
      </dgm:t>
    </dgm:pt>
    <dgm:pt modelId="{2A39ECD9-F5FB-4409-83B0-B1896482EE40}" type="parTrans" cxnId="{D3FE7F99-C3BB-48E2-B8C3-BE2543428006}">
      <dgm:prSet/>
      <dgm:spPr/>
      <dgm:t>
        <a:bodyPr/>
        <a:lstStyle/>
        <a:p>
          <a:endParaRPr lang="it-IT"/>
        </a:p>
      </dgm:t>
    </dgm:pt>
    <dgm:pt modelId="{F7A1FBA1-EF7C-4579-A009-A98E918E8CB6}" type="sibTrans" cxnId="{D3FE7F99-C3BB-48E2-B8C3-BE2543428006}">
      <dgm:prSet/>
      <dgm:spPr/>
      <dgm:t>
        <a:bodyPr/>
        <a:lstStyle/>
        <a:p>
          <a:endParaRPr lang="it-IT"/>
        </a:p>
      </dgm:t>
    </dgm:pt>
    <dgm:pt modelId="{F11F5A90-0D79-44AA-B398-888A66E18B21}">
      <dgm:prSet phldrT="[Testo]" custT="1"/>
      <dgm:spPr/>
      <dgm:t>
        <a:bodyPr/>
        <a:lstStyle/>
        <a:p>
          <a:r>
            <a:rPr lang="fr-FR" sz="1300" dirty="0" err="1" smtClean="0"/>
            <a:t>Nuove</a:t>
          </a:r>
          <a:r>
            <a:rPr lang="fr-FR" sz="1300" dirty="0" smtClean="0"/>
            <a:t> </a:t>
          </a:r>
          <a:r>
            <a:rPr lang="fr-FR" sz="1300" dirty="0" err="1" smtClean="0"/>
            <a:t>imprese</a:t>
          </a:r>
          <a:r>
            <a:rPr lang="fr-FR" sz="1300" dirty="0" smtClean="0"/>
            <a:t> agricole, </a:t>
          </a:r>
          <a:r>
            <a:rPr lang="it-IT" sz="1300" dirty="0" smtClean="0"/>
            <a:t>Strada del Vino </a:t>
          </a:r>
          <a:r>
            <a:rPr lang="it-IT" sz="1300" dirty="0" err="1" smtClean="0"/>
            <a:t>Montecucco</a:t>
          </a:r>
          <a:r>
            <a:rPr lang="it-IT" sz="1300" dirty="0" smtClean="0"/>
            <a:t> e dei Sapori d’Amiata</a:t>
          </a:r>
        </a:p>
        <a:p>
          <a:r>
            <a:rPr lang="it-IT" sz="1300" dirty="0" smtClean="0"/>
            <a:t>Associazione per la valorizzazione della Castagna del Monte Amiata IGP</a:t>
          </a:r>
        </a:p>
        <a:p>
          <a:r>
            <a:rPr lang="it-IT" sz="1300" dirty="0" smtClean="0"/>
            <a:t>Consorzio dell’Olio Extravergine di Oliva Seggiano DOP</a:t>
          </a:r>
          <a:endParaRPr lang="it-IT" sz="1300" dirty="0"/>
        </a:p>
      </dgm:t>
    </dgm:pt>
    <dgm:pt modelId="{A8FAB1C1-2AF4-4710-81E3-6F12B28C3AA9}" type="parTrans" cxnId="{02505F8D-80C8-4C44-85BE-E60821D49C57}">
      <dgm:prSet/>
      <dgm:spPr/>
      <dgm:t>
        <a:bodyPr/>
        <a:lstStyle/>
        <a:p>
          <a:endParaRPr lang="it-IT"/>
        </a:p>
      </dgm:t>
    </dgm:pt>
    <dgm:pt modelId="{16AABBF4-4E70-44BB-A8B7-C2DD79A66196}" type="sibTrans" cxnId="{02505F8D-80C8-4C44-85BE-E60821D49C57}">
      <dgm:prSet/>
      <dgm:spPr/>
      <dgm:t>
        <a:bodyPr/>
        <a:lstStyle/>
        <a:p>
          <a:endParaRPr lang="it-IT"/>
        </a:p>
      </dgm:t>
    </dgm:pt>
    <dgm:pt modelId="{49D2A4BE-EDC4-40A7-84E3-9E3E5058E2A9}">
      <dgm:prSet phldrT="[Testo]"/>
      <dgm:spPr/>
      <dgm:t>
        <a:bodyPr/>
        <a:lstStyle/>
        <a:p>
          <a:r>
            <a:rPr lang="it-IT" dirty="0" smtClean="0"/>
            <a:t>cooperative sociali, associazioni agricole, Università, Pro Loco</a:t>
          </a:r>
          <a:endParaRPr lang="it-IT" dirty="0"/>
        </a:p>
      </dgm:t>
    </dgm:pt>
    <dgm:pt modelId="{1D5CCB26-0EB5-411F-85B6-8CAB49920ACA}" type="parTrans" cxnId="{3D0B1845-60C3-43DD-9A4E-E9CB8144F0B5}">
      <dgm:prSet/>
      <dgm:spPr/>
      <dgm:t>
        <a:bodyPr/>
        <a:lstStyle/>
        <a:p>
          <a:endParaRPr lang="it-IT"/>
        </a:p>
      </dgm:t>
    </dgm:pt>
    <dgm:pt modelId="{95D99CE9-AA4D-4FAB-BF0B-E45518881E48}" type="sibTrans" cxnId="{3D0B1845-60C3-43DD-9A4E-E9CB8144F0B5}">
      <dgm:prSet/>
      <dgm:spPr/>
      <dgm:t>
        <a:bodyPr/>
        <a:lstStyle/>
        <a:p>
          <a:endParaRPr lang="it-IT"/>
        </a:p>
      </dgm:t>
    </dgm:pt>
    <dgm:pt modelId="{7F8A7E4D-6851-4D8C-91F7-6571775CBFBB}" type="pres">
      <dgm:prSet presAssocID="{8F5EC60E-0384-4E2F-8AFC-CEF208710A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6A26656-CC9B-4773-B626-B9AB4F59288F}" type="pres">
      <dgm:prSet presAssocID="{8F5EC60E-0384-4E2F-8AFC-CEF208710A1C}" presName="fgShape" presStyleLbl="fgShp" presStyleIdx="0" presStyleCnt="1" custLinFactNeighborX="-498" custLinFactNeighborY="44086"/>
      <dgm:spPr/>
    </dgm:pt>
    <dgm:pt modelId="{891CE9BD-278B-4EAF-A20D-EA52A2A76FA6}" type="pres">
      <dgm:prSet presAssocID="{8F5EC60E-0384-4E2F-8AFC-CEF208710A1C}" presName="linComp" presStyleCnt="0"/>
      <dgm:spPr/>
    </dgm:pt>
    <dgm:pt modelId="{E3944E78-2D47-4CF8-A316-0444EAEC5E5C}" type="pres">
      <dgm:prSet presAssocID="{430FACAD-B3E1-4DA1-9CF0-43348A080C19}" presName="compNode" presStyleCnt="0"/>
      <dgm:spPr/>
    </dgm:pt>
    <dgm:pt modelId="{ED3B24F1-2574-4EA3-8CC9-B297DBD4F8B3}" type="pres">
      <dgm:prSet presAssocID="{430FACAD-B3E1-4DA1-9CF0-43348A080C19}" presName="bkgdShape" presStyleLbl="node1" presStyleIdx="0" presStyleCnt="3"/>
      <dgm:spPr/>
      <dgm:t>
        <a:bodyPr/>
        <a:lstStyle/>
        <a:p>
          <a:endParaRPr lang="it-IT"/>
        </a:p>
      </dgm:t>
    </dgm:pt>
    <dgm:pt modelId="{D2216343-41B4-46CD-A63E-62E26D759974}" type="pres">
      <dgm:prSet presAssocID="{430FACAD-B3E1-4DA1-9CF0-43348A080C1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85054E4-960E-49AF-9954-51DD19F9548D}" type="pres">
      <dgm:prSet presAssocID="{430FACAD-B3E1-4DA1-9CF0-43348A080C19}" presName="invisiNode" presStyleLbl="node1" presStyleIdx="0" presStyleCnt="3"/>
      <dgm:spPr/>
    </dgm:pt>
    <dgm:pt modelId="{21A653E6-987B-4C41-A8C1-E8C43528DC38}" type="pres">
      <dgm:prSet presAssocID="{430FACAD-B3E1-4DA1-9CF0-43348A080C19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0BBB704-5D0C-4723-B19C-2F81A90843A4}" type="pres">
      <dgm:prSet presAssocID="{F7A1FBA1-EF7C-4579-A009-A98E918E8CB6}" presName="sibTrans" presStyleLbl="sibTrans2D1" presStyleIdx="0" presStyleCnt="0"/>
      <dgm:spPr/>
      <dgm:t>
        <a:bodyPr/>
        <a:lstStyle/>
        <a:p>
          <a:endParaRPr lang="it-IT"/>
        </a:p>
      </dgm:t>
    </dgm:pt>
    <dgm:pt modelId="{07605BFF-7A13-4E22-B9A2-ADB5F74AA723}" type="pres">
      <dgm:prSet presAssocID="{F11F5A90-0D79-44AA-B398-888A66E18B21}" presName="compNode" presStyleCnt="0"/>
      <dgm:spPr/>
    </dgm:pt>
    <dgm:pt modelId="{F22DAA1C-B417-4251-B0C1-33965203ABA8}" type="pres">
      <dgm:prSet presAssocID="{F11F5A90-0D79-44AA-B398-888A66E18B21}" presName="bkgdShape" presStyleLbl="node1" presStyleIdx="1" presStyleCnt="3" custLinFactNeighborX="-938" custLinFactNeighborY="-873"/>
      <dgm:spPr/>
      <dgm:t>
        <a:bodyPr/>
        <a:lstStyle/>
        <a:p>
          <a:endParaRPr lang="it-IT"/>
        </a:p>
      </dgm:t>
    </dgm:pt>
    <dgm:pt modelId="{4C67AADC-BFA4-453D-AD44-915A7141F413}" type="pres">
      <dgm:prSet presAssocID="{F11F5A90-0D79-44AA-B398-888A66E18B2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214D75E-A81C-4F43-AEDB-232299D719BE}" type="pres">
      <dgm:prSet presAssocID="{F11F5A90-0D79-44AA-B398-888A66E18B21}" presName="invisiNode" presStyleLbl="node1" presStyleIdx="1" presStyleCnt="3"/>
      <dgm:spPr/>
    </dgm:pt>
    <dgm:pt modelId="{E2560DD2-C729-43EB-8DF1-E27357CC0ABE}" type="pres">
      <dgm:prSet presAssocID="{F11F5A90-0D79-44AA-B398-888A66E18B21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5731F32-B1C8-4A2E-85CF-83125ECD9161}" type="pres">
      <dgm:prSet presAssocID="{16AABBF4-4E70-44BB-A8B7-C2DD79A66196}" presName="sibTrans" presStyleLbl="sibTrans2D1" presStyleIdx="0" presStyleCnt="0"/>
      <dgm:spPr/>
      <dgm:t>
        <a:bodyPr/>
        <a:lstStyle/>
        <a:p>
          <a:endParaRPr lang="it-IT"/>
        </a:p>
      </dgm:t>
    </dgm:pt>
    <dgm:pt modelId="{D204804C-C5FC-4570-8692-6BCB805CCA38}" type="pres">
      <dgm:prSet presAssocID="{49D2A4BE-EDC4-40A7-84E3-9E3E5058E2A9}" presName="compNode" presStyleCnt="0"/>
      <dgm:spPr/>
    </dgm:pt>
    <dgm:pt modelId="{C8060F72-2B8A-4CA9-B226-85E427DE2460}" type="pres">
      <dgm:prSet presAssocID="{49D2A4BE-EDC4-40A7-84E3-9E3E5058E2A9}" presName="bkgdShape" presStyleLbl="node1" presStyleIdx="2" presStyleCnt="3" custLinFactNeighborX="-1102"/>
      <dgm:spPr/>
      <dgm:t>
        <a:bodyPr/>
        <a:lstStyle/>
        <a:p>
          <a:endParaRPr lang="it-IT"/>
        </a:p>
      </dgm:t>
    </dgm:pt>
    <dgm:pt modelId="{8EC6AEC0-1134-4400-A339-18CAE2801C10}" type="pres">
      <dgm:prSet presAssocID="{49D2A4BE-EDC4-40A7-84E3-9E3E5058E2A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4572C83-7015-4CBC-A0F3-373AFC01E1C4}" type="pres">
      <dgm:prSet presAssocID="{49D2A4BE-EDC4-40A7-84E3-9E3E5058E2A9}" presName="invisiNode" presStyleLbl="node1" presStyleIdx="2" presStyleCnt="3"/>
      <dgm:spPr/>
    </dgm:pt>
    <dgm:pt modelId="{B3AA12EB-A10D-44DA-9DB3-A0D3AB245054}" type="pres">
      <dgm:prSet presAssocID="{49D2A4BE-EDC4-40A7-84E3-9E3E5058E2A9}" presName="imagNode" presStyleLbl="fgImgPlace1" presStyleIdx="2" presStyleCnt="3" custScaleX="108548" custScaleY="11489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A89A7CB-C644-4C0D-8157-7035526B6DAE}" type="presOf" srcId="{49D2A4BE-EDC4-40A7-84E3-9E3E5058E2A9}" destId="{8EC6AEC0-1134-4400-A339-18CAE2801C10}" srcOrd="1" destOrd="0" presId="urn:microsoft.com/office/officeart/2005/8/layout/hList7"/>
    <dgm:cxn modelId="{D3FE7F99-C3BB-48E2-B8C3-BE2543428006}" srcId="{8F5EC60E-0384-4E2F-8AFC-CEF208710A1C}" destId="{430FACAD-B3E1-4DA1-9CF0-43348A080C19}" srcOrd="0" destOrd="0" parTransId="{2A39ECD9-F5FB-4409-83B0-B1896482EE40}" sibTransId="{F7A1FBA1-EF7C-4579-A009-A98E918E8CB6}"/>
    <dgm:cxn modelId="{5CA85E00-516F-43A2-978E-5B63D600CB57}" type="presOf" srcId="{F11F5A90-0D79-44AA-B398-888A66E18B21}" destId="{F22DAA1C-B417-4251-B0C1-33965203ABA8}" srcOrd="0" destOrd="0" presId="urn:microsoft.com/office/officeart/2005/8/layout/hList7"/>
    <dgm:cxn modelId="{3D0B1845-60C3-43DD-9A4E-E9CB8144F0B5}" srcId="{8F5EC60E-0384-4E2F-8AFC-CEF208710A1C}" destId="{49D2A4BE-EDC4-40A7-84E3-9E3E5058E2A9}" srcOrd="2" destOrd="0" parTransId="{1D5CCB26-0EB5-411F-85B6-8CAB49920ACA}" sibTransId="{95D99CE9-AA4D-4FAB-BF0B-E45518881E48}"/>
    <dgm:cxn modelId="{99423CC2-DF39-493A-84B9-732D9BE459D4}" type="presOf" srcId="{430FACAD-B3E1-4DA1-9CF0-43348A080C19}" destId="{ED3B24F1-2574-4EA3-8CC9-B297DBD4F8B3}" srcOrd="0" destOrd="0" presId="urn:microsoft.com/office/officeart/2005/8/layout/hList7"/>
    <dgm:cxn modelId="{39FC62B2-F726-4D3B-87CB-A029FEB4ED64}" type="presOf" srcId="{F11F5A90-0D79-44AA-B398-888A66E18B21}" destId="{4C67AADC-BFA4-453D-AD44-915A7141F413}" srcOrd="1" destOrd="0" presId="urn:microsoft.com/office/officeart/2005/8/layout/hList7"/>
    <dgm:cxn modelId="{79BA5343-694B-4792-990D-9D3604200434}" type="presOf" srcId="{8F5EC60E-0384-4E2F-8AFC-CEF208710A1C}" destId="{7F8A7E4D-6851-4D8C-91F7-6571775CBFBB}" srcOrd="0" destOrd="0" presId="urn:microsoft.com/office/officeart/2005/8/layout/hList7"/>
    <dgm:cxn modelId="{DCAD14E4-CD98-4A70-9B32-8177B8DD950E}" type="presOf" srcId="{430FACAD-B3E1-4DA1-9CF0-43348A080C19}" destId="{D2216343-41B4-46CD-A63E-62E26D759974}" srcOrd="1" destOrd="0" presId="urn:microsoft.com/office/officeart/2005/8/layout/hList7"/>
    <dgm:cxn modelId="{F6080A5A-6F5B-40F9-8A34-8F561359F94D}" type="presOf" srcId="{49D2A4BE-EDC4-40A7-84E3-9E3E5058E2A9}" destId="{C8060F72-2B8A-4CA9-B226-85E427DE2460}" srcOrd="0" destOrd="0" presId="urn:microsoft.com/office/officeart/2005/8/layout/hList7"/>
    <dgm:cxn modelId="{5F2F9048-E64E-4361-98FE-300472888F4B}" type="presOf" srcId="{16AABBF4-4E70-44BB-A8B7-C2DD79A66196}" destId="{15731F32-B1C8-4A2E-85CF-83125ECD9161}" srcOrd="0" destOrd="0" presId="urn:microsoft.com/office/officeart/2005/8/layout/hList7"/>
    <dgm:cxn modelId="{22D843DD-097B-49C4-9419-B7F2AA2037CC}" type="presOf" srcId="{F7A1FBA1-EF7C-4579-A009-A98E918E8CB6}" destId="{D0BBB704-5D0C-4723-B19C-2F81A90843A4}" srcOrd="0" destOrd="0" presId="urn:microsoft.com/office/officeart/2005/8/layout/hList7"/>
    <dgm:cxn modelId="{02505F8D-80C8-4C44-85BE-E60821D49C57}" srcId="{8F5EC60E-0384-4E2F-8AFC-CEF208710A1C}" destId="{F11F5A90-0D79-44AA-B398-888A66E18B21}" srcOrd="1" destOrd="0" parTransId="{A8FAB1C1-2AF4-4710-81E3-6F12B28C3AA9}" sibTransId="{16AABBF4-4E70-44BB-A8B7-C2DD79A66196}"/>
    <dgm:cxn modelId="{348D6B5D-5F10-4F15-82AE-06241E31C04A}" type="presParOf" srcId="{7F8A7E4D-6851-4D8C-91F7-6571775CBFBB}" destId="{C6A26656-CC9B-4773-B626-B9AB4F59288F}" srcOrd="0" destOrd="0" presId="urn:microsoft.com/office/officeart/2005/8/layout/hList7"/>
    <dgm:cxn modelId="{CC26B643-0E90-45DD-A53B-7F0582AF4753}" type="presParOf" srcId="{7F8A7E4D-6851-4D8C-91F7-6571775CBFBB}" destId="{891CE9BD-278B-4EAF-A20D-EA52A2A76FA6}" srcOrd="1" destOrd="0" presId="urn:microsoft.com/office/officeart/2005/8/layout/hList7"/>
    <dgm:cxn modelId="{5A99FD2B-F198-47BE-A2FB-9DD7E7B0709E}" type="presParOf" srcId="{891CE9BD-278B-4EAF-A20D-EA52A2A76FA6}" destId="{E3944E78-2D47-4CF8-A316-0444EAEC5E5C}" srcOrd="0" destOrd="0" presId="urn:microsoft.com/office/officeart/2005/8/layout/hList7"/>
    <dgm:cxn modelId="{763C4946-33E8-4989-9CDC-3D730936DDA3}" type="presParOf" srcId="{E3944E78-2D47-4CF8-A316-0444EAEC5E5C}" destId="{ED3B24F1-2574-4EA3-8CC9-B297DBD4F8B3}" srcOrd="0" destOrd="0" presId="urn:microsoft.com/office/officeart/2005/8/layout/hList7"/>
    <dgm:cxn modelId="{8BE0C322-BD00-4999-9378-8E49DEACEFE6}" type="presParOf" srcId="{E3944E78-2D47-4CF8-A316-0444EAEC5E5C}" destId="{D2216343-41B4-46CD-A63E-62E26D759974}" srcOrd="1" destOrd="0" presId="urn:microsoft.com/office/officeart/2005/8/layout/hList7"/>
    <dgm:cxn modelId="{93B0AA56-B924-4B03-9EE7-63A539551724}" type="presParOf" srcId="{E3944E78-2D47-4CF8-A316-0444EAEC5E5C}" destId="{685054E4-960E-49AF-9954-51DD19F9548D}" srcOrd="2" destOrd="0" presId="urn:microsoft.com/office/officeart/2005/8/layout/hList7"/>
    <dgm:cxn modelId="{443D7733-DB94-4E00-BFE7-7555A4DFABA5}" type="presParOf" srcId="{E3944E78-2D47-4CF8-A316-0444EAEC5E5C}" destId="{21A653E6-987B-4C41-A8C1-E8C43528DC38}" srcOrd="3" destOrd="0" presId="urn:microsoft.com/office/officeart/2005/8/layout/hList7"/>
    <dgm:cxn modelId="{BB13AF62-546A-4792-BA74-E65D6F4D1EA8}" type="presParOf" srcId="{891CE9BD-278B-4EAF-A20D-EA52A2A76FA6}" destId="{D0BBB704-5D0C-4723-B19C-2F81A90843A4}" srcOrd="1" destOrd="0" presId="urn:microsoft.com/office/officeart/2005/8/layout/hList7"/>
    <dgm:cxn modelId="{240E692B-9FAF-4D1C-B4F0-47B77B9F32F9}" type="presParOf" srcId="{891CE9BD-278B-4EAF-A20D-EA52A2A76FA6}" destId="{07605BFF-7A13-4E22-B9A2-ADB5F74AA723}" srcOrd="2" destOrd="0" presId="urn:microsoft.com/office/officeart/2005/8/layout/hList7"/>
    <dgm:cxn modelId="{BC9FC926-76F8-44FB-B2AE-398C3DE6C7AA}" type="presParOf" srcId="{07605BFF-7A13-4E22-B9A2-ADB5F74AA723}" destId="{F22DAA1C-B417-4251-B0C1-33965203ABA8}" srcOrd="0" destOrd="0" presId="urn:microsoft.com/office/officeart/2005/8/layout/hList7"/>
    <dgm:cxn modelId="{F7115387-BBC7-401F-A4B3-76F4AA29EC23}" type="presParOf" srcId="{07605BFF-7A13-4E22-B9A2-ADB5F74AA723}" destId="{4C67AADC-BFA4-453D-AD44-915A7141F413}" srcOrd="1" destOrd="0" presId="urn:microsoft.com/office/officeart/2005/8/layout/hList7"/>
    <dgm:cxn modelId="{88ADC83C-7A1F-4B3D-AD91-2781C9669A3B}" type="presParOf" srcId="{07605BFF-7A13-4E22-B9A2-ADB5F74AA723}" destId="{C214D75E-A81C-4F43-AEDB-232299D719BE}" srcOrd="2" destOrd="0" presId="urn:microsoft.com/office/officeart/2005/8/layout/hList7"/>
    <dgm:cxn modelId="{B4326079-BC73-45DD-86FD-80D55AF9B969}" type="presParOf" srcId="{07605BFF-7A13-4E22-B9A2-ADB5F74AA723}" destId="{E2560DD2-C729-43EB-8DF1-E27357CC0ABE}" srcOrd="3" destOrd="0" presId="urn:microsoft.com/office/officeart/2005/8/layout/hList7"/>
    <dgm:cxn modelId="{01AEEC1A-BC9B-46F6-9B4F-BA8F8C5E7FC9}" type="presParOf" srcId="{891CE9BD-278B-4EAF-A20D-EA52A2A76FA6}" destId="{15731F32-B1C8-4A2E-85CF-83125ECD9161}" srcOrd="3" destOrd="0" presId="urn:microsoft.com/office/officeart/2005/8/layout/hList7"/>
    <dgm:cxn modelId="{E49C3BB8-25CF-4210-844A-A84E4B257DD4}" type="presParOf" srcId="{891CE9BD-278B-4EAF-A20D-EA52A2A76FA6}" destId="{D204804C-C5FC-4570-8692-6BCB805CCA38}" srcOrd="4" destOrd="0" presId="urn:microsoft.com/office/officeart/2005/8/layout/hList7"/>
    <dgm:cxn modelId="{B3958D8A-8A3C-4288-AFF4-87E3C42D09A5}" type="presParOf" srcId="{D204804C-C5FC-4570-8692-6BCB805CCA38}" destId="{C8060F72-2B8A-4CA9-B226-85E427DE2460}" srcOrd="0" destOrd="0" presId="urn:microsoft.com/office/officeart/2005/8/layout/hList7"/>
    <dgm:cxn modelId="{7B6FCBD7-7FEA-4A3E-84C4-4B1B328B4F13}" type="presParOf" srcId="{D204804C-C5FC-4570-8692-6BCB805CCA38}" destId="{8EC6AEC0-1134-4400-A339-18CAE2801C10}" srcOrd="1" destOrd="0" presId="urn:microsoft.com/office/officeart/2005/8/layout/hList7"/>
    <dgm:cxn modelId="{B84E3C08-3EE4-4C4A-8732-A56888F26F07}" type="presParOf" srcId="{D204804C-C5FC-4570-8692-6BCB805CCA38}" destId="{14572C83-7015-4CBC-A0F3-373AFC01E1C4}" srcOrd="2" destOrd="0" presId="urn:microsoft.com/office/officeart/2005/8/layout/hList7"/>
    <dgm:cxn modelId="{5F7B83E6-1D93-48F2-8C90-E09B8A534087}" type="presParOf" srcId="{D204804C-C5FC-4570-8692-6BCB805CCA38}" destId="{B3AA12EB-A10D-44DA-9DB3-A0D3AB24505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EAAD5A-0E81-4832-BF31-3F110E9783D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64D8A93-412D-4ABE-8C2D-636D91D88AAC}">
      <dgm:prSet phldrT="[Testo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dirty="0" smtClean="0"/>
            <a:t>2011 bando Esprit POR FSE start up di cooperative sociali (terreni di un privato)</a:t>
          </a:r>
          <a:endParaRPr lang="it-IT" dirty="0"/>
        </a:p>
      </dgm:t>
    </dgm:pt>
    <dgm:pt modelId="{DB175EE2-AA16-4E3B-9601-C7EADDAF716F}" type="parTrans" cxnId="{A84979C4-0DAF-4882-AFE1-8F6BE757BD80}">
      <dgm:prSet/>
      <dgm:spPr/>
      <dgm:t>
        <a:bodyPr/>
        <a:lstStyle/>
        <a:p>
          <a:endParaRPr lang="it-IT"/>
        </a:p>
      </dgm:t>
    </dgm:pt>
    <dgm:pt modelId="{27F574F0-8FB0-44E3-93DC-A078B87A354C}" type="sibTrans" cxnId="{A84979C4-0DAF-4882-AFE1-8F6BE757BD80}">
      <dgm:prSet/>
      <dgm:spPr/>
      <dgm:t>
        <a:bodyPr/>
        <a:lstStyle/>
        <a:p>
          <a:endParaRPr lang="it-IT"/>
        </a:p>
      </dgm:t>
    </dgm:pt>
    <dgm:pt modelId="{97A70BFE-6ED1-47F4-A2F4-CA09303DA98B}">
      <dgm:prSet phldrT="[Tes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dirty="0" smtClean="0"/>
            <a:t>ATI con Caritas diocesana Consorzio </a:t>
          </a:r>
          <a:r>
            <a:rPr lang="it-IT" dirty="0" err="1" smtClean="0"/>
            <a:t>So&amp;Co</a:t>
          </a:r>
          <a:r>
            <a:rPr lang="it-IT" dirty="0" smtClean="0"/>
            <a:t>. Inclusione di 6 persone, 3 dipendenti</a:t>
          </a:r>
          <a:endParaRPr lang="it-IT" dirty="0"/>
        </a:p>
      </dgm:t>
    </dgm:pt>
    <dgm:pt modelId="{0620C025-BF38-4E94-AE21-883498952B0B}" type="parTrans" cxnId="{C897C233-F4E0-4915-83BE-F0398A4B6DCE}">
      <dgm:prSet/>
      <dgm:spPr/>
      <dgm:t>
        <a:bodyPr/>
        <a:lstStyle/>
        <a:p>
          <a:endParaRPr lang="it-IT"/>
        </a:p>
      </dgm:t>
    </dgm:pt>
    <dgm:pt modelId="{5ED9DDC5-2C45-4275-91F2-3ACA3DC78D24}" type="sibTrans" cxnId="{C897C233-F4E0-4915-83BE-F0398A4B6DCE}">
      <dgm:prSet/>
      <dgm:spPr/>
      <dgm:t>
        <a:bodyPr/>
        <a:lstStyle/>
        <a:p>
          <a:endParaRPr lang="it-IT"/>
        </a:p>
      </dgm:t>
    </dgm:pt>
    <dgm:pt modelId="{1E66A2DA-ED33-4C38-B896-9AFED4BDAAE1}">
      <dgm:prSet phldrT="[Testo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dirty="0" smtClean="0"/>
            <a:t>Tavolo Debole forza,  CIRAA, GAS Volontariato locale, UEPE, ARCI, Centro Impiego Lucca, </a:t>
          </a:r>
          <a:endParaRPr lang="it-IT" dirty="0"/>
        </a:p>
      </dgm:t>
    </dgm:pt>
    <dgm:pt modelId="{17ACA297-B2A7-4029-8D49-03B8C7FFEB3E}" type="parTrans" cxnId="{05E4EFBB-DBAA-47FF-BCCC-5E3BFBF334E9}">
      <dgm:prSet/>
      <dgm:spPr/>
      <dgm:t>
        <a:bodyPr/>
        <a:lstStyle/>
        <a:p>
          <a:endParaRPr lang="it-IT"/>
        </a:p>
      </dgm:t>
    </dgm:pt>
    <dgm:pt modelId="{6397B3E7-F49E-4232-87E6-2317E026ECFF}" type="sibTrans" cxnId="{05E4EFBB-DBAA-47FF-BCCC-5E3BFBF334E9}">
      <dgm:prSet/>
      <dgm:spPr/>
      <dgm:t>
        <a:bodyPr/>
        <a:lstStyle/>
        <a:p>
          <a:endParaRPr lang="it-IT"/>
        </a:p>
      </dgm:t>
    </dgm:pt>
    <dgm:pt modelId="{955CB964-6F81-430F-BC77-6306EDED16CE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it-IT"/>
        </a:p>
      </dgm:t>
    </dgm:pt>
    <dgm:pt modelId="{73E70672-F2C6-49B3-9FC0-C7C4D4788A8B}" type="parTrans" cxnId="{B611F2F7-3291-470F-B49D-B46DAC556A6E}">
      <dgm:prSet/>
      <dgm:spPr/>
      <dgm:t>
        <a:bodyPr/>
        <a:lstStyle/>
        <a:p>
          <a:endParaRPr lang="it-IT"/>
        </a:p>
      </dgm:t>
    </dgm:pt>
    <dgm:pt modelId="{BD004490-D841-45AF-9388-5184857EC68E}" type="sibTrans" cxnId="{B611F2F7-3291-470F-B49D-B46DAC556A6E}">
      <dgm:prSet/>
      <dgm:spPr/>
      <dgm:t>
        <a:bodyPr/>
        <a:lstStyle/>
        <a:p>
          <a:endParaRPr lang="it-IT"/>
        </a:p>
      </dgm:t>
    </dgm:pt>
    <dgm:pt modelId="{8FBB6AEE-60A6-4CAC-AD2C-8B964CCA74BB}" type="pres">
      <dgm:prSet presAssocID="{EDEAAD5A-0E81-4832-BF31-3F110E9783DD}" presName="CompostProcess" presStyleCnt="0">
        <dgm:presLayoutVars>
          <dgm:dir/>
          <dgm:resizeHandles val="exact"/>
        </dgm:presLayoutVars>
      </dgm:prSet>
      <dgm:spPr/>
    </dgm:pt>
    <dgm:pt modelId="{AD8D085C-85A6-4218-A2A1-B147EE3FB2FF}" type="pres">
      <dgm:prSet presAssocID="{EDEAAD5A-0E81-4832-BF31-3F110E9783DD}" presName="arrow" presStyleLbl="bgShp" presStyleIdx="0" presStyleCnt="1" custScaleX="117647" custScaleY="96197" custLinFactNeighborX="6969" custLinFactNeighborY="-2829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  <dgm:pt modelId="{EAE2903A-9A34-46C4-A7A1-22CDABE57AD9}" type="pres">
      <dgm:prSet presAssocID="{EDEAAD5A-0E81-4832-BF31-3F110E9783DD}" presName="linearProcess" presStyleCnt="0"/>
      <dgm:spPr/>
    </dgm:pt>
    <dgm:pt modelId="{E35F6208-310F-473D-AFAB-1F69E322BC6E}" type="pres">
      <dgm:prSet presAssocID="{064D8A93-412D-4ABE-8C2D-636D91D88AAC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94D6545-6C4B-4C20-B312-29DB1A1D0515}" type="pres">
      <dgm:prSet presAssocID="{27F574F0-8FB0-44E3-93DC-A078B87A354C}" presName="sibTrans" presStyleCnt="0"/>
      <dgm:spPr/>
    </dgm:pt>
    <dgm:pt modelId="{507B50B0-D3EE-4567-96EF-294043AD7798}" type="pres">
      <dgm:prSet presAssocID="{97A70BFE-6ED1-47F4-A2F4-CA09303DA98B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1A2C493-A860-4141-A9C9-E0801BA16765}" type="pres">
      <dgm:prSet presAssocID="{5ED9DDC5-2C45-4275-91F2-3ACA3DC78D24}" presName="sibTrans" presStyleCnt="0"/>
      <dgm:spPr/>
    </dgm:pt>
    <dgm:pt modelId="{2E016921-2611-4137-84CD-FBE4E2FFE82B}" type="pres">
      <dgm:prSet presAssocID="{1E66A2DA-ED33-4C38-B896-9AFED4BDAAE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6C413E2-EDA0-4D72-B9A9-733E3527D5CC}" type="pres">
      <dgm:prSet presAssocID="{6397B3E7-F49E-4232-87E6-2317E026ECFF}" presName="sibTrans" presStyleCnt="0"/>
      <dgm:spPr/>
    </dgm:pt>
    <dgm:pt modelId="{345CC387-D73F-45ED-92F6-EE1918B5E1E1}" type="pres">
      <dgm:prSet presAssocID="{955CB964-6F81-430F-BC77-6306EDED16CE}" presName="textNode" presStyleLbl="node1" presStyleIdx="3" presStyleCnt="4" custLinFactNeighborX="9095" custLinFactNeighborY="-315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897C233-F4E0-4915-83BE-F0398A4B6DCE}" srcId="{EDEAAD5A-0E81-4832-BF31-3F110E9783DD}" destId="{97A70BFE-6ED1-47F4-A2F4-CA09303DA98B}" srcOrd="1" destOrd="0" parTransId="{0620C025-BF38-4E94-AE21-883498952B0B}" sibTransId="{5ED9DDC5-2C45-4275-91F2-3ACA3DC78D24}"/>
    <dgm:cxn modelId="{9EA8D6F7-5BB4-46A2-96C2-8E0002904A07}" type="presOf" srcId="{064D8A93-412D-4ABE-8C2D-636D91D88AAC}" destId="{E35F6208-310F-473D-AFAB-1F69E322BC6E}" srcOrd="0" destOrd="0" presId="urn:microsoft.com/office/officeart/2005/8/layout/hProcess9"/>
    <dgm:cxn modelId="{B611F2F7-3291-470F-B49D-B46DAC556A6E}" srcId="{EDEAAD5A-0E81-4832-BF31-3F110E9783DD}" destId="{955CB964-6F81-430F-BC77-6306EDED16CE}" srcOrd="3" destOrd="0" parTransId="{73E70672-F2C6-49B3-9FC0-C7C4D4788A8B}" sibTransId="{BD004490-D841-45AF-9388-5184857EC68E}"/>
    <dgm:cxn modelId="{A7C75C0A-5567-4766-8CF5-3E62CC05B96A}" type="presOf" srcId="{EDEAAD5A-0E81-4832-BF31-3F110E9783DD}" destId="{8FBB6AEE-60A6-4CAC-AD2C-8B964CCA74BB}" srcOrd="0" destOrd="0" presId="urn:microsoft.com/office/officeart/2005/8/layout/hProcess9"/>
    <dgm:cxn modelId="{A84979C4-0DAF-4882-AFE1-8F6BE757BD80}" srcId="{EDEAAD5A-0E81-4832-BF31-3F110E9783DD}" destId="{064D8A93-412D-4ABE-8C2D-636D91D88AAC}" srcOrd="0" destOrd="0" parTransId="{DB175EE2-AA16-4E3B-9601-C7EADDAF716F}" sibTransId="{27F574F0-8FB0-44E3-93DC-A078B87A354C}"/>
    <dgm:cxn modelId="{05E4EFBB-DBAA-47FF-BCCC-5E3BFBF334E9}" srcId="{EDEAAD5A-0E81-4832-BF31-3F110E9783DD}" destId="{1E66A2DA-ED33-4C38-B896-9AFED4BDAAE1}" srcOrd="2" destOrd="0" parTransId="{17ACA297-B2A7-4029-8D49-03B8C7FFEB3E}" sibTransId="{6397B3E7-F49E-4232-87E6-2317E026ECFF}"/>
    <dgm:cxn modelId="{7EDEB199-8B15-4464-AB8A-D5D25F0D6196}" type="presOf" srcId="{97A70BFE-6ED1-47F4-A2F4-CA09303DA98B}" destId="{507B50B0-D3EE-4567-96EF-294043AD7798}" srcOrd="0" destOrd="0" presId="urn:microsoft.com/office/officeart/2005/8/layout/hProcess9"/>
    <dgm:cxn modelId="{9F67F0FA-D54A-4239-872F-CEBDE3E1AE36}" type="presOf" srcId="{1E66A2DA-ED33-4C38-B896-9AFED4BDAAE1}" destId="{2E016921-2611-4137-84CD-FBE4E2FFE82B}" srcOrd="0" destOrd="0" presId="urn:microsoft.com/office/officeart/2005/8/layout/hProcess9"/>
    <dgm:cxn modelId="{E817343B-10A6-4683-B944-2039E4CD0C14}" type="presOf" srcId="{955CB964-6F81-430F-BC77-6306EDED16CE}" destId="{345CC387-D73F-45ED-92F6-EE1918B5E1E1}" srcOrd="0" destOrd="0" presId="urn:microsoft.com/office/officeart/2005/8/layout/hProcess9"/>
    <dgm:cxn modelId="{AA519449-2206-4693-ADCE-A6716EDB3328}" type="presParOf" srcId="{8FBB6AEE-60A6-4CAC-AD2C-8B964CCA74BB}" destId="{AD8D085C-85A6-4218-A2A1-B147EE3FB2FF}" srcOrd="0" destOrd="0" presId="urn:microsoft.com/office/officeart/2005/8/layout/hProcess9"/>
    <dgm:cxn modelId="{F7657865-F0FD-40CD-87EB-CA6338594F28}" type="presParOf" srcId="{8FBB6AEE-60A6-4CAC-AD2C-8B964CCA74BB}" destId="{EAE2903A-9A34-46C4-A7A1-22CDABE57AD9}" srcOrd="1" destOrd="0" presId="urn:microsoft.com/office/officeart/2005/8/layout/hProcess9"/>
    <dgm:cxn modelId="{7ED4257F-129F-46FE-83D4-1A7730B00109}" type="presParOf" srcId="{EAE2903A-9A34-46C4-A7A1-22CDABE57AD9}" destId="{E35F6208-310F-473D-AFAB-1F69E322BC6E}" srcOrd="0" destOrd="0" presId="urn:microsoft.com/office/officeart/2005/8/layout/hProcess9"/>
    <dgm:cxn modelId="{10C479FA-C614-499A-A2F7-023154B53F41}" type="presParOf" srcId="{EAE2903A-9A34-46C4-A7A1-22CDABE57AD9}" destId="{B94D6545-6C4B-4C20-B312-29DB1A1D0515}" srcOrd="1" destOrd="0" presId="urn:microsoft.com/office/officeart/2005/8/layout/hProcess9"/>
    <dgm:cxn modelId="{5E1899A1-1D99-4916-A2A3-86C99150426B}" type="presParOf" srcId="{EAE2903A-9A34-46C4-A7A1-22CDABE57AD9}" destId="{507B50B0-D3EE-4567-96EF-294043AD7798}" srcOrd="2" destOrd="0" presId="urn:microsoft.com/office/officeart/2005/8/layout/hProcess9"/>
    <dgm:cxn modelId="{952A16FE-E890-4D84-A60A-484E5A43210A}" type="presParOf" srcId="{EAE2903A-9A34-46C4-A7A1-22CDABE57AD9}" destId="{51A2C493-A860-4141-A9C9-E0801BA16765}" srcOrd="3" destOrd="0" presId="urn:microsoft.com/office/officeart/2005/8/layout/hProcess9"/>
    <dgm:cxn modelId="{4A9962A4-3323-4C80-B077-9A18274B7DDB}" type="presParOf" srcId="{EAE2903A-9A34-46C4-A7A1-22CDABE57AD9}" destId="{2E016921-2611-4137-84CD-FBE4E2FFE82B}" srcOrd="4" destOrd="0" presId="urn:microsoft.com/office/officeart/2005/8/layout/hProcess9"/>
    <dgm:cxn modelId="{4875C33A-E56E-42B7-A873-0225D958F3CB}" type="presParOf" srcId="{EAE2903A-9A34-46C4-A7A1-22CDABE57AD9}" destId="{26C413E2-EDA0-4D72-B9A9-733E3527D5CC}" srcOrd="5" destOrd="0" presId="urn:microsoft.com/office/officeart/2005/8/layout/hProcess9"/>
    <dgm:cxn modelId="{09092B13-F3DC-4800-B8A7-ECDDACE3E704}" type="presParOf" srcId="{EAE2903A-9A34-46C4-A7A1-22CDABE57AD9}" destId="{345CC387-D73F-45ED-92F6-EE1918B5E1E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FCCE8F-9F25-4319-AE4A-65E24E0C4B1E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F6C67EA3-9B41-4B6F-A6E4-7A48D079FAD9}">
      <dgm:prSet phldrT="[Testo]" custT="1"/>
      <dgm:spPr/>
      <dgm:t>
        <a:bodyPr/>
        <a:lstStyle/>
        <a:p>
          <a:pPr marL="0" indent="0">
            <a:buFont typeface="Arial" panose="020B0604020202020204" pitchFamily="34" charset="0"/>
            <a:buNone/>
          </a:pPr>
          <a:r>
            <a:rPr lang="it-IT" sz="16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it-IT" sz="1700" dirty="0" smtClean="0">
              <a:latin typeface="Arial" panose="020B0604020202020204" pitchFamily="34" charset="0"/>
              <a:cs typeface="Arial" panose="020B0604020202020204" pitchFamily="34" charset="0"/>
            </a:rPr>
            <a:t>-  Nuova legge e decreti attuativi</a:t>
          </a:r>
        </a:p>
        <a:p>
          <a:pPr marL="285750" indent="-285750">
            <a:buFont typeface="Arial" panose="020B0604020202020204" pitchFamily="34" charset="0"/>
            <a:buChar char="•"/>
          </a:pPr>
          <a:r>
            <a:rPr lang="it-IT" sz="1700" dirty="0" smtClean="0">
              <a:latin typeface="Arial" panose="020B0604020202020204" pitchFamily="34" charset="0"/>
              <a:cs typeface="Arial" panose="020B0604020202020204" pitchFamily="34" charset="0"/>
            </a:rPr>
            <a:t>Organizzare la </a:t>
          </a:r>
          <a:r>
            <a:rPr lang="it-IT" sz="1700" dirty="0" err="1" smtClean="0">
              <a:latin typeface="Arial" panose="020B0604020202020204" pitchFamily="34" charset="0"/>
              <a:cs typeface="Arial" panose="020B0604020202020204" pitchFamily="34" charset="0"/>
            </a:rPr>
            <a:t>governance</a:t>
          </a:r>
          <a:r>
            <a:rPr lang="it-IT" sz="1700" dirty="0" smtClean="0">
              <a:latin typeface="Arial" panose="020B0604020202020204" pitchFamily="34" charset="0"/>
              <a:cs typeface="Arial" panose="020B0604020202020204" pitchFamily="34" charset="0"/>
            </a:rPr>
            <a:t> innovativa</a:t>
          </a:r>
        </a:p>
        <a:p>
          <a:pPr marL="285750" indent="-285750">
            <a:buFont typeface="Arial" panose="020B0604020202020204" pitchFamily="34" charset="0"/>
            <a:buChar char="•"/>
          </a:pPr>
          <a:r>
            <a:rPr lang="it-IT" sz="1700" dirty="0" smtClean="0">
              <a:latin typeface="Arial" panose="020B0604020202020204" pitchFamily="34" charset="0"/>
              <a:cs typeface="Arial" panose="020B0604020202020204" pitchFamily="34" charset="0"/>
            </a:rPr>
            <a:t>Allineamento </a:t>
          </a:r>
          <a:r>
            <a:rPr lang="it-IT" sz="1700" dirty="0" smtClean="0">
              <a:latin typeface="Arial" panose="020B0604020202020204" pitchFamily="34" charset="0"/>
              <a:cs typeface="Arial" panose="020B0604020202020204" pitchFamily="34" charset="0"/>
            </a:rPr>
            <a:t>del sistema a nuove logiche di lavoro </a:t>
          </a:r>
        </a:p>
        <a:p>
          <a:pPr marL="285750" indent="-285750">
            <a:buFont typeface="Arial" panose="020B0604020202020204" pitchFamily="34" charset="0"/>
            <a:buChar char="•"/>
          </a:pPr>
          <a:r>
            <a:rPr lang="it-IT" sz="1700" dirty="0" smtClean="0">
              <a:latin typeface="Arial" panose="020B0604020202020204" pitchFamily="34" charset="0"/>
              <a:cs typeface="Arial" panose="020B0604020202020204" pitchFamily="34" charset="0"/>
            </a:rPr>
            <a:t>Avviare iniziative pilota sistemiche</a:t>
          </a:r>
        </a:p>
        <a:p>
          <a:pPr marL="285750" indent="-285750">
            <a:buFont typeface="Arial" panose="020B0604020202020204" pitchFamily="34" charset="0"/>
            <a:buChar char="•"/>
          </a:pPr>
          <a:r>
            <a:rPr lang="it-IT" sz="1700" dirty="0" smtClean="0">
              <a:latin typeface="Arial" panose="020B0604020202020204" pitchFamily="34" charset="0"/>
              <a:cs typeface="Arial" panose="020B0604020202020204" pitchFamily="34" charset="0"/>
            </a:rPr>
            <a:t>Supporto tecnico informativo (formazione e informazione)</a:t>
          </a:r>
        </a:p>
        <a:p>
          <a:pPr marL="285750" indent="-285750">
            <a:buFont typeface="Arial" panose="020B0604020202020204" pitchFamily="34" charset="0"/>
            <a:buChar char="•"/>
          </a:pPr>
          <a:r>
            <a:rPr lang="it-IT" sz="1700" dirty="0" smtClean="0">
              <a:latin typeface="Arial" panose="020B0604020202020204" pitchFamily="34" charset="0"/>
              <a:cs typeface="Arial" panose="020B0604020202020204" pitchFamily="34" charset="0"/>
            </a:rPr>
            <a:t>Promozione dei prodotti</a:t>
          </a:r>
        </a:p>
        <a:p>
          <a:endParaRPr lang="it-IT" sz="1400" dirty="0"/>
        </a:p>
      </dgm:t>
    </dgm:pt>
    <dgm:pt modelId="{681B896A-AC96-4D0F-813F-4A37F80489E9}" type="sibTrans" cxnId="{5B5E3B4C-CFA0-4FD0-B27F-7511EA48A098}">
      <dgm:prSet/>
      <dgm:spPr/>
      <dgm:t>
        <a:bodyPr/>
        <a:lstStyle/>
        <a:p>
          <a:endParaRPr lang="it-IT"/>
        </a:p>
      </dgm:t>
    </dgm:pt>
    <dgm:pt modelId="{0A508546-21C9-446E-A321-107B797AC672}" type="parTrans" cxnId="{5B5E3B4C-CFA0-4FD0-B27F-7511EA48A098}">
      <dgm:prSet/>
      <dgm:spPr/>
      <dgm:t>
        <a:bodyPr/>
        <a:lstStyle/>
        <a:p>
          <a:endParaRPr lang="it-IT"/>
        </a:p>
      </dgm:t>
    </dgm:pt>
    <dgm:pt modelId="{A9B9F723-4DDA-4AF0-A866-8C15FFDE77B4}">
      <dgm:prSet phldrT="[Testo]" phldr="1"/>
      <dgm:spPr/>
      <dgm:t>
        <a:bodyPr/>
        <a:lstStyle/>
        <a:p>
          <a:pPr marL="57150" indent="0">
            <a:buNone/>
          </a:pPr>
          <a:endParaRPr lang="it-IT" sz="1100"/>
        </a:p>
      </dgm:t>
    </dgm:pt>
    <dgm:pt modelId="{6CEE0D1C-BA2A-4C1F-A1E5-906CC1CEF7C4}" type="sibTrans" cxnId="{7D477F3F-E356-4EF9-978D-86EF29325CEE}">
      <dgm:prSet/>
      <dgm:spPr/>
      <dgm:t>
        <a:bodyPr/>
        <a:lstStyle/>
        <a:p>
          <a:endParaRPr lang="it-IT"/>
        </a:p>
      </dgm:t>
    </dgm:pt>
    <dgm:pt modelId="{1EE34D2C-4A8B-4749-9301-DB5C812A5B29}" type="parTrans" cxnId="{7D477F3F-E356-4EF9-978D-86EF29325CEE}">
      <dgm:prSet/>
      <dgm:spPr/>
      <dgm:t>
        <a:bodyPr/>
        <a:lstStyle/>
        <a:p>
          <a:endParaRPr lang="it-IT"/>
        </a:p>
      </dgm:t>
    </dgm:pt>
    <dgm:pt modelId="{F1EBBA25-6322-47D8-AC5B-7378C4F751E6}">
      <dgm:prSet phldrT="[Testo]" custT="1"/>
      <dgm:spPr/>
      <dgm:t>
        <a:bodyPr/>
        <a:lstStyle/>
        <a:p>
          <a:r>
            <a:rPr lang="it-IT" sz="15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it-IT" sz="1600" dirty="0" smtClean="0">
              <a:latin typeface="Arial" panose="020B0604020202020204" pitchFamily="34" charset="0"/>
              <a:cs typeface="Arial" panose="020B0604020202020204" pitchFamily="34" charset="0"/>
            </a:rPr>
            <a:t>Arena decisionale politica (per </a:t>
          </a:r>
          <a:r>
            <a:rPr lang="it-IT" sz="1600" smtClean="0">
              <a:latin typeface="Arial" panose="020B0604020202020204" pitchFamily="34" charset="0"/>
              <a:cs typeface="Arial" panose="020B0604020202020204" pitchFamily="34" charset="0"/>
            </a:rPr>
            <a:t>l’innovazione)</a:t>
          </a:r>
          <a:endParaRPr lang="it-IT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D34163-D16A-4FB0-B3F7-46C22EB11D76}" type="sibTrans" cxnId="{293074EE-906B-45F5-82EB-EE6875892761}">
      <dgm:prSet/>
      <dgm:spPr/>
      <dgm:t>
        <a:bodyPr/>
        <a:lstStyle/>
        <a:p>
          <a:endParaRPr lang="it-IT"/>
        </a:p>
      </dgm:t>
    </dgm:pt>
    <dgm:pt modelId="{A5141F92-868B-465A-9A9A-66F5E1634D1B}" type="parTrans" cxnId="{293074EE-906B-45F5-82EB-EE6875892761}">
      <dgm:prSet/>
      <dgm:spPr/>
      <dgm:t>
        <a:bodyPr/>
        <a:lstStyle/>
        <a:p>
          <a:endParaRPr lang="it-IT"/>
        </a:p>
      </dgm:t>
    </dgm:pt>
    <dgm:pt modelId="{F6F463A2-89D4-4950-8247-025687989AF2}">
      <dgm:prSet custT="1"/>
      <dgm:spPr/>
      <dgm:t>
        <a:bodyPr/>
        <a:lstStyle/>
        <a:p>
          <a:r>
            <a:rPr lang="it-IT" sz="1600" dirty="0" smtClean="0">
              <a:latin typeface="Arial" panose="020B0604020202020204" pitchFamily="34" charset="0"/>
              <a:cs typeface="Arial" panose="020B0604020202020204" pitchFamily="34" charset="0"/>
            </a:rPr>
            <a:t>Avvio iniziative pilota di territorio (forte ruolo della intermediazione e della partecipazione)</a:t>
          </a:r>
          <a:endParaRPr lang="it-IT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F00CDC-988B-482F-9126-E0E52B6817D8}" type="parTrans" cxnId="{AC3A3F24-4FCD-4A76-8662-AA260431F833}">
      <dgm:prSet/>
      <dgm:spPr/>
      <dgm:t>
        <a:bodyPr/>
        <a:lstStyle/>
        <a:p>
          <a:endParaRPr lang="it-IT"/>
        </a:p>
      </dgm:t>
    </dgm:pt>
    <dgm:pt modelId="{EBB3B78C-10DD-4C59-AC27-7AB1BCCFE930}" type="sibTrans" cxnId="{AC3A3F24-4FCD-4A76-8662-AA260431F833}">
      <dgm:prSet/>
      <dgm:spPr/>
      <dgm:t>
        <a:bodyPr/>
        <a:lstStyle/>
        <a:p>
          <a:endParaRPr lang="it-IT"/>
        </a:p>
      </dgm:t>
    </dgm:pt>
    <dgm:pt modelId="{5B52D057-F999-406C-B906-A2C6F8EACB27}">
      <dgm:prSet custT="1"/>
      <dgm:spPr/>
      <dgm:t>
        <a:bodyPr/>
        <a:lstStyle/>
        <a:p>
          <a:r>
            <a:rPr lang="it-IT" sz="1600" dirty="0" smtClean="0">
              <a:latin typeface="Arial" panose="020B0604020202020204" pitchFamily="34" charset="0"/>
              <a:cs typeface="Arial" panose="020B0604020202020204" pitchFamily="34" charset="0"/>
            </a:rPr>
            <a:t>Monitoraggio &amp; Valutazione, riflessione degli esiti per continui adattamenti</a:t>
          </a:r>
          <a:endParaRPr lang="it-IT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3AA870-72D9-4F3B-940D-559DFBC819E9}" type="parTrans" cxnId="{9C8B43ED-E398-4289-AE81-E0E27F712D52}">
      <dgm:prSet/>
      <dgm:spPr/>
      <dgm:t>
        <a:bodyPr/>
        <a:lstStyle/>
        <a:p>
          <a:endParaRPr lang="it-IT"/>
        </a:p>
      </dgm:t>
    </dgm:pt>
    <dgm:pt modelId="{B2891AE0-681A-4FCB-B366-A2F6BCB31EDE}" type="sibTrans" cxnId="{9C8B43ED-E398-4289-AE81-E0E27F712D52}">
      <dgm:prSet/>
      <dgm:spPr/>
      <dgm:t>
        <a:bodyPr/>
        <a:lstStyle/>
        <a:p>
          <a:endParaRPr lang="it-IT"/>
        </a:p>
      </dgm:t>
    </dgm:pt>
    <dgm:pt modelId="{834B3BA1-1F64-4399-A21B-15446D455521}">
      <dgm:prSet phldrT="[Testo]" custT="1"/>
      <dgm:spPr/>
      <dgm:t>
        <a:bodyPr/>
        <a:lstStyle/>
        <a:p>
          <a:r>
            <a:rPr lang="it-IT" sz="1600" dirty="0" smtClean="0">
              <a:latin typeface="Arial" panose="020B0604020202020204" pitchFamily="34" charset="0"/>
              <a:cs typeface="Arial" panose="020B0604020202020204" pitchFamily="34" charset="0"/>
            </a:rPr>
            <a:t>Organizzazione di un luogo di partecipazione attiva dei portatori di interesse</a:t>
          </a:r>
          <a:endParaRPr lang="it-IT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0323CA-3471-4E58-AF32-1EDD9FAD15F2}" type="sibTrans" cxnId="{9209BEAE-7533-42F3-B23D-AD93F5E68DA4}">
      <dgm:prSet/>
      <dgm:spPr/>
      <dgm:t>
        <a:bodyPr/>
        <a:lstStyle/>
        <a:p>
          <a:endParaRPr lang="it-IT"/>
        </a:p>
      </dgm:t>
    </dgm:pt>
    <dgm:pt modelId="{74990169-DCCD-430F-A6F8-972D45ECCCFE}" type="parTrans" cxnId="{9209BEAE-7533-42F3-B23D-AD93F5E68DA4}">
      <dgm:prSet/>
      <dgm:spPr/>
      <dgm:t>
        <a:bodyPr/>
        <a:lstStyle/>
        <a:p>
          <a:endParaRPr lang="it-IT"/>
        </a:p>
      </dgm:t>
    </dgm:pt>
    <dgm:pt modelId="{71A607B6-69D7-49C4-B8AA-062E7549DD45}" type="pres">
      <dgm:prSet presAssocID="{60FCCE8F-9F25-4319-AE4A-65E24E0C4B1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B527B78-6F5D-4E4D-8599-A9137100BD85}" type="pres">
      <dgm:prSet presAssocID="{F6C67EA3-9B41-4B6F-A6E4-7A48D079FAD9}" presName="comp" presStyleCnt="0"/>
      <dgm:spPr/>
      <dgm:t>
        <a:bodyPr/>
        <a:lstStyle/>
        <a:p>
          <a:endParaRPr lang="it-IT"/>
        </a:p>
      </dgm:t>
    </dgm:pt>
    <dgm:pt modelId="{91729EFF-ECB4-473F-BCB1-808DADD6FDDB}" type="pres">
      <dgm:prSet presAssocID="{F6C67EA3-9B41-4B6F-A6E4-7A48D079FAD9}" presName="box" presStyleLbl="node1" presStyleIdx="0" presStyleCnt="2" custScaleY="87184" custLinFactNeighborX="-8407" custLinFactNeighborY="-83741"/>
      <dgm:spPr/>
      <dgm:t>
        <a:bodyPr/>
        <a:lstStyle/>
        <a:p>
          <a:endParaRPr lang="it-IT"/>
        </a:p>
      </dgm:t>
    </dgm:pt>
    <dgm:pt modelId="{A5DC00A7-70AF-450E-BF77-B44FA6079CB8}" type="pres">
      <dgm:prSet presAssocID="{F6C67EA3-9B41-4B6F-A6E4-7A48D079FAD9}" presName="img" presStyleLbl="fgImgPlace1" presStyleIdx="0" presStyleCnt="2" custLinFactNeighborX="-2569" custLinFactNeighborY="-116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6C023687-2AFD-4825-B219-9D0A049C123D}" type="pres">
      <dgm:prSet presAssocID="{F6C67EA3-9B41-4B6F-A6E4-7A48D079FAD9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8DFAD4C-E771-47BB-AE72-D780E3D4ACAA}" type="pres">
      <dgm:prSet presAssocID="{681B896A-AC96-4D0F-813F-4A37F80489E9}" presName="spacer" presStyleCnt="0"/>
      <dgm:spPr/>
      <dgm:t>
        <a:bodyPr/>
        <a:lstStyle/>
        <a:p>
          <a:endParaRPr lang="it-IT"/>
        </a:p>
      </dgm:t>
    </dgm:pt>
    <dgm:pt modelId="{EA6CB8E7-F08B-410B-9153-FBC319B187DB}" type="pres">
      <dgm:prSet presAssocID="{F1EBBA25-6322-47D8-AC5B-7378C4F751E6}" presName="comp" presStyleCnt="0"/>
      <dgm:spPr/>
      <dgm:t>
        <a:bodyPr/>
        <a:lstStyle/>
        <a:p>
          <a:endParaRPr lang="it-IT"/>
        </a:p>
      </dgm:t>
    </dgm:pt>
    <dgm:pt modelId="{39419D9B-C9E1-4072-A414-2180322C5EDB}" type="pres">
      <dgm:prSet presAssocID="{F1EBBA25-6322-47D8-AC5B-7378C4F751E6}" presName="box" presStyleLbl="node1" presStyleIdx="1" presStyleCnt="2" custLinFactNeighborX="-747" custLinFactNeighborY="1170"/>
      <dgm:spPr/>
      <dgm:t>
        <a:bodyPr/>
        <a:lstStyle/>
        <a:p>
          <a:endParaRPr lang="it-IT"/>
        </a:p>
      </dgm:t>
    </dgm:pt>
    <dgm:pt modelId="{EFDF1333-33E1-4A12-A7EE-789741086201}" type="pres">
      <dgm:prSet presAssocID="{F1EBBA25-6322-47D8-AC5B-7378C4F751E6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59D68EF3-20E8-46DB-BAC6-1815D9931357}" type="pres">
      <dgm:prSet presAssocID="{F1EBBA25-6322-47D8-AC5B-7378C4F751E6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0B78CE0-864B-4808-8593-B032DAA18CF1}" type="presOf" srcId="{F6C67EA3-9B41-4B6F-A6E4-7A48D079FAD9}" destId="{6C023687-2AFD-4825-B219-9D0A049C123D}" srcOrd="1" destOrd="0" presId="urn:microsoft.com/office/officeart/2005/8/layout/vList4"/>
    <dgm:cxn modelId="{8CE98927-358A-4BB5-84CB-F10A68751147}" type="presOf" srcId="{5B52D057-F999-406C-B906-A2C6F8EACB27}" destId="{39419D9B-C9E1-4072-A414-2180322C5EDB}" srcOrd="0" destOrd="3" presId="urn:microsoft.com/office/officeart/2005/8/layout/vList4"/>
    <dgm:cxn modelId="{55658BDA-B6CA-4D0B-9E17-F3F5AD8C711F}" type="presOf" srcId="{F1EBBA25-6322-47D8-AC5B-7378C4F751E6}" destId="{39419D9B-C9E1-4072-A414-2180322C5EDB}" srcOrd="0" destOrd="0" presId="urn:microsoft.com/office/officeart/2005/8/layout/vList4"/>
    <dgm:cxn modelId="{5B9BB200-6688-4DDC-81BD-9ACB1517E215}" type="presOf" srcId="{5B52D057-F999-406C-B906-A2C6F8EACB27}" destId="{59D68EF3-20E8-46DB-BAC6-1815D9931357}" srcOrd="1" destOrd="3" presId="urn:microsoft.com/office/officeart/2005/8/layout/vList4"/>
    <dgm:cxn modelId="{E2A1275C-6749-4926-9E76-0CBB23CF14F9}" type="presOf" srcId="{A9B9F723-4DDA-4AF0-A866-8C15FFDE77B4}" destId="{6C023687-2AFD-4825-B219-9D0A049C123D}" srcOrd="1" destOrd="1" presId="urn:microsoft.com/office/officeart/2005/8/layout/vList4"/>
    <dgm:cxn modelId="{E843AAB0-13A9-44AC-A9F4-D5288DBB6F36}" type="presOf" srcId="{F6F463A2-89D4-4950-8247-025687989AF2}" destId="{39419D9B-C9E1-4072-A414-2180322C5EDB}" srcOrd="0" destOrd="2" presId="urn:microsoft.com/office/officeart/2005/8/layout/vList4"/>
    <dgm:cxn modelId="{6AF5D80B-B516-4A35-B752-F26BD73D8C09}" type="presOf" srcId="{F6F463A2-89D4-4950-8247-025687989AF2}" destId="{59D68EF3-20E8-46DB-BAC6-1815D9931357}" srcOrd="1" destOrd="2" presId="urn:microsoft.com/office/officeart/2005/8/layout/vList4"/>
    <dgm:cxn modelId="{AC3A3F24-4FCD-4A76-8662-AA260431F833}" srcId="{F1EBBA25-6322-47D8-AC5B-7378C4F751E6}" destId="{F6F463A2-89D4-4950-8247-025687989AF2}" srcOrd="1" destOrd="0" parTransId="{4DF00CDC-988B-482F-9126-E0E52B6817D8}" sibTransId="{EBB3B78C-10DD-4C59-AC27-7AB1BCCFE930}"/>
    <dgm:cxn modelId="{9C8B43ED-E398-4289-AE81-E0E27F712D52}" srcId="{F1EBBA25-6322-47D8-AC5B-7378C4F751E6}" destId="{5B52D057-F999-406C-B906-A2C6F8EACB27}" srcOrd="2" destOrd="0" parTransId="{0E3AA870-72D9-4F3B-940D-559DFBC819E9}" sibTransId="{B2891AE0-681A-4FCB-B366-A2F6BCB31EDE}"/>
    <dgm:cxn modelId="{715EF658-2298-493B-B563-2657837B61FF}" type="presOf" srcId="{834B3BA1-1F64-4399-A21B-15446D455521}" destId="{59D68EF3-20E8-46DB-BAC6-1815D9931357}" srcOrd="1" destOrd="1" presId="urn:microsoft.com/office/officeart/2005/8/layout/vList4"/>
    <dgm:cxn modelId="{E8B084B9-0B38-4078-8E59-A9362B63D64B}" type="presOf" srcId="{60FCCE8F-9F25-4319-AE4A-65E24E0C4B1E}" destId="{71A607B6-69D7-49C4-B8AA-062E7549DD45}" srcOrd="0" destOrd="0" presId="urn:microsoft.com/office/officeart/2005/8/layout/vList4"/>
    <dgm:cxn modelId="{85630C17-E138-45ED-A958-DEE300FF225D}" type="presOf" srcId="{834B3BA1-1F64-4399-A21B-15446D455521}" destId="{39419D9B-C9E1-4072-A414-2180322C5EDB}" srcOrd="0" destOrd="1" presId="urn:microsoft.com/office/officeart/2005/8/layout/vList4"/>
    <dgm:cxn modelId="{F57F66AB-91CD-4434-AB57-CD6782AD107F}" type="presOf" srcId="{F6C67EA3-9B41-4B6F-A6E4-7A48D079FAD9}" destId="{91729EFF-ECB4-473F-BCB1-808DADD6FDDB}" srcOrd="0" destOrd="0" presId="urn:microsoft.com/office/officeart/2005/8/layout/vList4"/>
    <dgm:cxn modelId="{BD630CE0-C34B-4572-BCF5-DDA47CECCEC8}" type="presOf" srcId="{F1EBBA25-6322-47D8-AC5B-7378C4F751E6}" destId="{59D68EF3-20E8-46DB-BAC6-1815D9931357}" srcOrd="1" destOrd="0" presId="urn:microsoft.com/office/officeart/2005/8/layout/vList4"/>
    <dgm:cxn modelId="{E7C5CDD6-D756-41FD-8B05-BCA331609B20}" type="presOf" srcId="{A9B9F723-4DDA-4AF0-A866-8C15FFDE77B4}" destId="{91729EFF-ECB4-473F-BCB1-808DADD6FDDB}" srcOrd="0" destOrd="1" presId="urn:microsoft.com/office/officeart/2005/8/layout/vList4"/>
    <dgm:cxn modelId="{5B5E3B4C-CFA0-4FD0-B27F-7511EA48A098}" srcId="{60FCCE8F-9F25-4319-AE4A-65E24E0C4B1E}" destId="{F6C67EA3-9B41-4B6F-A6E4-7A48D079FAD9}" srcOrd="0" destOrd="0" parTransId="{0A508546-21C9-446E-A321-107B797AC672}" sibTransId="{681B896A-AC96-4D0F-813F-4A37F80489E9}"/>
    <dgm:cxn modelId="{9209BEAE-7533-42F3-B23D-AD93F5E68DA4}" srcId="{F1EBBA25-6322-47D8-AC5B-7378C4F751E6}" destId="{834B3BA1-1F64-4399-A21B-15446D455521}" srcOrd="0" destOrd="0" parTransId="{74990169-DCCD-430F-A6F8-972D45ECCCFE}" sibTransId="{5E0323CA-3471-4E58-AF32-1EDD9FAD15F2}"/>
    <dgm:cxn modelId="{7D477F3F-E356-4EF9-978D-86EF29325CEE}" srcId="{F6C67EA3-9B41-4B6F-A6E4-7A48D079FAD9}" destId="{A9B9F723-4DDA-4AF0-A866-8C15FFDE77B4}" srcOrd="0" destOrd="0" parTransId="{1EE34D2C-4A8B-4749-9301-DB5C812A5B29}" sibTransId="{6CEE0D1C-BA2A-4C1F-A1E5-906CC1CEF7C4}"/>
    <dgm:cxn modelId="{293074EE-906B-45F5-82EB-EE6875892761}" srcId="{60FCCE8F-9F25-4319-AE4A-65E24E0C4B1E}" destId="{F1EBBA25-6322-47D8-AC5B-7378C4F751E6}" srcOrd="1" destOrd="0" parTransId="{A5141F92-868B-465A-9A9A-66F5E1634D1B}" sibTransId="{B0D34163-D16A-4FB0-B3F7-46C22EB11D76}"/>
    <dgm:cxn modelId="{1D33625F-FA24-43CD-8C5C-348CFCB182D7}" type="presParOf" srcId="{71A607B6-69D7-49C4-B8AA-062E7549DD45}" destId="{EB527B78-6F5D-4E4D-8599-A9137100BD85}" srcOrd="0" destOrd="0" presId="urn:microsoft.com/office/officeart/2005/8/layout/vList4"/>
    <dgm:cxn modelId="{951C7808-19C9-4A7C-BF77-158C96A5F2F1}" type="presParOf" srcId="{EB527B78-6F5D-4E4D-8599-A9137100BD85}" destId="{91729EFF-ECB4-473F-BCB1-808DADD6FDDB}" srcOrd="0" destOrd="0" presId="urn:microsoft.com/office/officeart/2005/8/layout/vList4"/>
    <dgm:cxn modelId="{EBC7DE65-3BEF-451C-AF8F-BE6F2852BB0A}" type="presParOf" srcId="{EB527B78-6F5D-4E4D-8599-A9137100BD85}" destId="{A5DC00A7-70AF-450E-BF77-B44FA6079CB8}" srcOrd="1" destOrd="0" presId="urn:microsoft.com/office/officeart/2005/8/layout/vList4"/>
    <dgm:cxn modelId="{D7129DC7-6EB0-431A-A5AD-A5DE34EB7308}" type="presParOf" srcId="{EB527B78-6F5D-4E4D-8599-A9137100BD85}" destId="{6C023687-2AFD-4825-B219-9D0A049C123D}" srcOrd="2" destOrd="0" presId="urn:microsoft.com/office/officeart/2005/8/layout/vList4"/>
    <dgm:cxn modelId="{83333A08-8930-4141-B411-523CEC4616AE}" type="presParOf" srcId="{71A607B6-69D7-49C4-B8AA-062E7549DD45}" destId="{88DFAD4C-E771-47BB-AE72-D780E3D4ACAA}" srcOrd="1" destOrd="0" presId="urn:microsoft.com/office/officeart/2005/8/layout/vList4"/>
    <dgm:cxn modelId="{B68DFC2C-F6FA-4576-A830-3350127F89F5}" type="presParOf" srcId="{71A607B6-69D7-49C4-B8AA-062E7549DD45}" destId="{EA6CB8E7-F08B-410B-9153-FBC319B187DB}" srcOrd="2" destOrd="0" presId="urn:microsoft.com/office/officeart/2005/8/layout/vList4"/>
    <dgm:cxn modelId="{0D7D2C93-941B-41A6-8B10-75F2DAFFEAF1}" type="presParOf" srcId="{EA6CB8E7-F08B-410B-9153-FBC319B187DB}" destId="{39419D9B-C9E1-4072-A414-2180322C5EDB}" srcOrd="0" destOrd="0" presId="urn:microsoft.com/office/officeart/2005/8/layout/vList4"/>
    <dgm:cxn modelId="{632453B0-E4A3-496F-87D4-19069D30A70F}" type="presParOf" srcId="{EA6CB8E7-F08B-410B-9153-FBC319B187DB}" destId="{EFDF1333-33E1-4A12-A7EE-789741086201}" srcOrd="1" destOrd="0" presId="urn:microsoft.com/office/officeart/2005/8/layout/vList4"/>
    <dgm:cxn modelId="{182B6F73-720F-4770-A090-E2077BE44D0C}" type="presParOf" srcId="{EA6CB8E7-F08B-410B-9153-FBC319B187DB}" destId="{59D68EF3-20E8-46DB-BAC6-1815D993135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95B2F-449F-0946-AE1D-C0D02ABA1B43}">
      <dsp:nvSpPr>
        <dsp:cNvPr id="0" name=""/>
        <dsp:cNvSpPr/>
      </dsp:nvSpPr>
      <dsp:spPr>
        <a:xfrm>
          <a:off x="2902701" y="2696487"/>
          <a:ext cx="3051580" cy="27954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Cambria"/>
              <a:cs typeface="Cambria"/>
            </a:rPr>
            <a:t>Innovazione</a:t>
          </a:r>
          <a:r>
            <a:rPr lang="en-US" sz="2000" b="1" kern="1200" dirty="0" smtClean="0">
              <a:latin typeface="Cambria"/>
              <a:cs typeface="Cambria"/>
            </a:rPr>
            <a:t> </a:t>
          </a:r>
          <a:r>
            <a:rPr lang="en-US" sz="2000" b="1" kern="1200" dirty="0" err="1" smtClean="0">
              <a:latin typeface="Cambria"/>
              <a:cs typeface="Cambria"/>
            </a:rPr>
            <a:t>Sociale</a:t>
          </a:r>
          <a:endParaRPr lang="en-US" sz="2000" b="1" kern="1200" dirty="0" smtClean="0">
            <a:latin typeface="Cambria"/>
            <a:cs typeface="Cambria"/>
          </a:endParaRP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latin typeface="Cambria"/>
            </a:rPr>
            <a:t>profondo sforzo di integrazione delle politiche ed una modifica culturale negli attori coinvolti: agricoltori, abitanti, consumatori, operatori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500" b="0" kern="1200" dirty="0">
            <a:latin typeface="Cambria"/>
            <a:cs typeface="Cambria"/>
          </a:endParaRPr>
        </a:p>
      </dsp:txBody>
      <dsp:txXfrm>
        <a:off x="3349595" y="3105876"/>
        <a:ext cx="2157792" cy="1976707"/>
      </dsp:txXfrm>
    </dsp:sp>
    <dsp:sp modelId="{A9F7F1BC-05AB-BF40-A40A-2160F866B2A1}">
      <dsp:nvSpPr>
        <dsp:cNvPr id="0" name=""/>
        <dsp:cNvSpPr/>
      </dsp:nvSpPr>
      <dsp:spPr>
        <a:xfrm rot="13321011">
          <a:off x="1168768" y="1841172"/>
          <a:ext cx="2558143" cy="79671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F31E04-65B6-EC46-8D72-E72477C7291E}">
      <dsp:nvSpPr>
        <dsp:cNvPr id="0" name=""/>
        <dsp:cNvSpPr/>
      </dsp:nvSpPr>
      <dsp:spPr>
        <a:xfrm>
          <a:off x="1604" y="180234"/>
          <a:ext cx="2655711" cy="224392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latin typeface="Cambria"/>
              <a:cs typeface="Cambria"/>
            </a:rPr>
            <a:t>Sviluppo rurale</a:t>
          </a:r>
          <a:endParaRPr lang="it-IT" sz="1800" b="1" kern="1200" dirty="0">
            <a:latin typeface="Cambria"/>
            <a:cs typeface="Cambria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500" kern="1200" dirty="0" smtClean="0">
              <a:latin typeface="Cambria"/>
              <a:cs typeface="Cambria"/>
            </a:rPr>
            <a:t>Non solo produzione economica bensì identità, tradizioni, comunità, cultura</a:t>
          </a:r>
          <a:endParaRPr lang="en-GB" sz="1500" kern="1200" dirty="0" smtClean="0">
            <a:latin typeface="Cambria"/>
            <a:cs typeface="Cambria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500" kern="1200" dirty="0" smtClean="0">
              <a:latin typeface="Cambria"/>
              <a:cs typeface="Cambria"/>
            </a:rPr>
            <a:t>Ci </a:t>
          </a:r>
          <a:r>
            <a:rPr lang="en-GB" sz="1500" kern="1200" dirty="0" err="1" smtClean="0">
              <a:latin typeface="Cambria"/>
              <a:cs typeface="Cambria"/>
            </a:rPr>
            <a:t>sono</a:t>
          </a:r>
          <a:r>
            <a:rPr lang="en-GB" sz="1500" kern="1200" dirty="0" smtClean="0">
              <a:latin typeface="Cambria"/>
              <a:cs typeface="Cambria"/>
            </a:rPr>
            <a:t> </a:t>
          </a:r>
          <a:r>
            <a:rPr lang="en-GB" sz="1500" kern="1200" dirty="0" err="1" smtClean="0">
              <a:latin typeface="Cambria"/>
              <a:cs typeface="Cambria"/>
            </a:rPr>
            <a:t>strade</a:t>
          </a:r>
          <a:r>
            <a:rPr lang="en-GB" sz="1500" kern="1200" dirty="0" smtClean="0">
              <a:latin typeface="Cambria"/>
              <a:cs typeface="Cambria"/>
            </a:rPr>
            <a:t> per  </a:t>
          </a:r>
          <a:r>
            <a:rPr lang="en-GB" sz="1500" kern="1200" dirty="0" err="1" smtClean="0">
              <a:latin typeface="Cambria"/>
              <a:cs typeface="Cambria"/>
            </a:rPr>
            <a:t>una</a:t>
          </a:r>
          <a:r>
            <a:rPr lang="en-GB" sz="1500" kern="1200" dirty="0" smtClean="0">
              <a:latin typeface="Cambria"/>
              <a:cs typeface="Cambria"/>
            </a:rPr>
            <a:t> </a:t>
          </a:r>
          <a:r>
            <a:rPr lang="en-GB" sz="1500" kern="1200" dirty="0" err="1" smtClean="0">
              <a:latin typeface="Cambria"/>
              <a:cs typeface="Cambria"/>
            </a:rPr>
            <a:t>evoluzione</a:t>
          </a:r>
          <a:r>
            <a:rPr lang="en-GB" sz="1500" kern="1200" dirty="0" smtClean="0">
              <a:latin typeface="Cambria"/>
              <a:cs typeface="Cambria"/>
            </a:rPr>
            <a:t> </a:t>
          </a:r>
          <a:r>
            <a:rPr lang="en-GB" sz="1500" kern="1200" dirty="0" err="1" smtClean="0">
              <a:latin typeface="Cambria"/>
              <a:cs typeface="Cambria"/>
            </a:rPr>
            <a:t>positiva</a:t>
          </a:r>
          <a:r>
            <a:rPr lang="en-GB" sz="1500" kern="1200" dirty="0" smtClean="0">
              <a:latin typeface="Cambria"/>
              <a:cs typeface="Cambria"/>
            </a:rPr>
            <a:t> in termini </a:t>
          </a:r>
          <a:r>
            <a:rPr lang="en-GB" sz="1500" kern="1200" dirty="0" err="1" smtClean="0">
              <a:latin typeface="Cambria"/>
              <a:cs typeface="Cambria"/>
            </a:rPr>
            <a:t>Economici</a:t>
          </a:r>
          <a:r>
            <a:rPr lang="en-GB" sz="1500" kern="1200" dirty="0" smtClean="0">
              <a:latin typeface="Cambria"/>
              <a:cs typeface="Cambria"/>
            </a:rPr>
            <a:t> </a:t>
          </a:r>
          <a:r>
            <a:rPr lang="en-GB" sz="1500" kern="1200" dirty="0" err="1" smtClean="0">
              <a:latin typeface="Cambria"/>
              <a:cs typeface="Cambria"/>
            </a:rPr>
            <a:t>sociali</a:t>
          </a:r>
          <a:r>
            <a:rPr lang="en-GB" sz="1500" kern="1200" dirty="0" smtClean="0">
              <a:latin typeface="Cambria"/>
              <a:cs typeface="Cambria"/>
            </a:rPr>
            <a:t> </a:t>
          </a:r>
          <a:r>
            <a:rPr lang="en-GB" sz="1500" kern="1200" dirty="0" err="1" smtClean="0">
              <a:latin typeface="Cambria"/>
              <a:cs typeface="Cambria"/>
            </a:rPr>
            <a:t>ambientali</a:t>
          </a:r>
          <a:r>
            <a:rPr lang="en-GB" sz="1500" kern="1200" dirty="0" smtClean="0">
              <a:latin typeface="Cambria"/>
              <a:cs typeface="Cambria"/>
            </a:rPr>
            <a:t>?</a:t>
          </a:r>
        </a:p>
      </dsp:txBody>
      <dsp:txXfrm>
        <a:off x="67326" y="245956"/>
        <a:ext cx="2524267" cy="2112483"/>
      </dsp:txXfrm>
    </dsp:sp>
    <dsp:sp modelId="{D058E2BD-162D-1B4A-BDD2-FCA2C66A24D3}">
      <dsp:nvSpPr>
        <dsp:cNvPr id="0" name=""/>
        <dsp:cNvSpPr/>
      </dsp:nvSpPr>
      <dsp:spPr>
        <a:xfrm rot="19123619">
          <a:off x="5060586" y="1901683"/>
          <a:ext cx="2511310" cy="79671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414B2C-D431-064B-99F3-068EDB8DBBF1}">
      <dsp:nvSpPr>
        <dsp:cNvPr id="0" name=""/>
        <dsp:cNvSpPr/>
      </dsp:nvSpPr>
      <dsp:spPr>
        <a:xfrm>
          <a:off x="6199660" y="150482"/>
          <a:ext cx="2655711" cy="244754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Cambria"/>
              <a:cs typeface="Cambria"/>
            </a:rPr>
            <a:t>Sviluppo</a:t>
          </a:r>
          <a:r>
            <a:rPr lang="en-US" sz="1800" b="1" kern="1200" dirty="0" smtClean="0">
              <a:latin typeface="Cambria"/>
              <a:cs typeface="Cambria"/>
            </a:rPr>
            <a:t> </a:t>
          </a:r>
          <a:r>
            <a:rPr lang="en-US" sz="1800" b="1" kern="1200" dirty="0" err="1" smtClean="0">
              <a:latin typeface="Cambria"/>
              <a:cs typeface="Cambria"/>
            </a:rPr>
            <a:t>Sociale</a:t>
          </a:r>
          <a:endParaRPr lang="it-IT" sz="1800" kern="1200" dirty="0">
            <a:latin typeface="Cambria"/>
            <a:cs typeface="Cambria"/>
          </a:endParaRP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>
              <a:latin typeface="Cambria"/>
              <a:cs typeface="Cambria"/>
            </a:rPr>
            <a:t>Miglioramento</a:t>
          </a:r>
          <a:r>
            <a:rPr lang="en-US" sz="1500" kern="1200" dirty="0" smtClean="0">
              <a:latin typeface="Cambria"/>
              <a:cs typeface="Cambria"/>
            </a:rPr>
            <a:t> </a:t>
          </a:r>
          <a:r>
            <a:rPr lang="en-US" sz="1500" kern="1200" dirty="0" err="1" smtClean="0">
              <a:latin typeface="Cambria"/>
              <a:cs typeface="Cambria"/>
            </a:rPr>
            <a:t>qualità</a:t>
          </a:r>
          <a:r>
            <a:rPr lang="en-US" sz="1500" kern="1200" dirty="0" smtClean="0">
              <a:latin typeface="Cambria"/>
              <a:cs typeface="Cambria"/>
            </a:rPr>
            <a:t> </a:t>
          </a:r>
          <a:r>
            <a:rPr lang="en-US" sz="1500" kern="1200" dirty="0" err="1" smtClean="0">
              <a:latin typeface="Cambria"/>
              <a:cs typeface="Cambria"/>
            </a:rPr>
            <a:t>della</a:t>
          </a:r>
          <a:r>
            <a:rPr lang="en-US" sz="1500" kern="1200" dirty="0" smtClean="0">
              <a:latin typeface="Cambria"/>
              <a:cs typeface="Cambria"/>
            </a:rPr>
            <a:t> vita non solo in termini </a:t>
          </a:r>
          <a:r>
            <a:rPr lang="en-US" sz="1500" kern="1200" dirty="0" err="1" smtClean="0">
              <a:latin typeface="Cambria"/>
              <a:cs typeface="Cambria"/>
            </a:rPr>
            <a:t>economici</a:t>
          </a:r>
          <a:endParaRPr lang="en-US" sz="1500" kern="1200" dirty="0">
            <a:latin typeface="Cambria"/>
            <a:cs typeface="Cambria"/>
          </a:endParaRP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Cambria"/>
              <a:cs typeface="Cambria"/>
            </a:rPr>
            <a:t>Le </a:t>
          </a:r>
          <a:r>
            <a:rPr lang="en-US" sz="1500" kern="1200" dirty="0" err="1" smtClean="0">
              <a:latin typeface="Cambria"/>
              <a:cs typeface="Cambria"/>
            </a:rPr>
            <a:t>aree</a:t>
          </a:r>
          <a:r>
            <a:rPr lang="en-US" sz="1500" kern="1200" dirty="0" smtClean="0">
              <a:latin typeface="Cambria"/>
              <a:cs typeface="Cambria"/>
            </a:rPr>
            <a:t> </a:t>
          </a:r>
          <a:r>
            <a:rPr lang="en-US" sz="1500" kern="1200" dirty="0" err="1" smtClean="0">
              <a:latin typeface="Cambria"/>
              <a:cs typeface="Cambria"/>
            </a:rPr>
            <a:t>rurali</a:t>
          </a:r>
          <a:r>
            <a:rPr lang="en-US" sz="1500" kern="1200" dirty="0" smtClean="0">
              <a:latin typeface="Cambria"/>
              <a:cs typeface="Cambria"/>
            </a:rPr>
            <a:t> </a:t>
          </a:r>
          <a:r>
            <a:rPr lang="en-US" sz="1500" kern="1200" dirty="0" err="1" smtClean="0">
              <a:latin typeface="Cambria"/>
              <a:cs typeface="Cambria"/>
            </a:rPr>
            <a:t>hanno</a:t>
          </a:r>
          <a:r>
            <a:rPr lang="en-US" sz="1500" kern="1200" dirty="0" smtClean="0">
              <a:latin typeface="Cambria"/>
              <a:cs typeface="Cambria"/>
            </a:rPr>
            <a:t> </a:t>
          </a:r>
          <a:r>
            <a:rPr lang="en-US" sz="1500" kern="1200" dirty="0" err="1" smtClean="0">
              <a:latin typeface="Cambria"/>
              <a:cs typeface="Cambria"/>
            </a:rPr>
            <a:t>specifici</a:t>
          </a:r>
          <a:r>
            <a:rPr lang="en-US" sz="1500" kern="1200" dirty="0" smtClean="0">
              <a:latin typeface="Cambria"/>
              <a:cs typeface="Cambria"/>
            </a:rPr>
            <a:t> </a:t>
          </a:r>
          <a:r>
            <a:rPr lang="en-US" sz="1500" kern="1200" dirty="0" err="1" smtClean="0">
              <a:latin typeface="Cambria"/>
              <a:cs typeface="Cambria"/>
            </a:rPr>
            <a:t>bisogni</a:t>
          </a:r>
          <a:endParaRPr lang="en-US" sz="1500" kern="1200" dirty="0">
            <a:latin typeface="Cambria"/>
            <a:cs typeface="Cambria"/>
          </a:endParaRP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>
              <a:latin typeface="Cambria"/>
              <a:cs typeface="Cambria"/>
            </a:rPr>
            <a:t>Servizi</a:t>
          </a:r>
          <a:r>
            <a:rPr lang="en-US" sz="1500" kern="1200" dirty="0" smtClean="0">
              <a:latin typeface="Cambria"/>
              <a:cs typeface="Cambria"/>
            </a:rPr>
            <a:t> </a:t>
          </a:r>
          <a:r>
            <a:rPr lang="en-US" sz="1500" kern="1200" dirty="0" err="1" smtClean="0">
              <a:latin typeface="Cambria"/>
              <a:cs typeface="Cambria"/>
            </a:rPr>
            <a:t>nelle</a:t>
          </a:r>
          <a:r>
            <a:rPr lang="en-US" sz="1500" kern="1200" dirty="0" smtClean="0">
              <a:latin typeface="Cambria"/>
              <a:cs typeface="Cambria"/>
            </a:rPr>
            <a:t> </a:t>
          </a:r>
          <a:r>
            <a:rPr lang="en-US" sz="1500" kern="1200" dirty="0" err="1" smtClean="0">
              <a:latin typeface="Cambria"/>
              <a:cs typeface="Cambria"/>
            </a:rPr>
            <a:t>aree</a:t>
          </a:r>
          <a:r>
            <a:rPr lang="en-US" sz="1500" kern="1200" dirty="0" smtClean="0">
              <a:latin typeface="Cambria"/>
              <a:cs typeface="Cambria"/>
            </a:rPr>
            <a:t> </a:t>
          </a:r>
          <a:r>
            <a:rPr lang="en-US" sz="1500" kern="1200" dirty="0" err="1" smtClean="0">
              <a:latin typeface="Cambria"/>
              <a:cs typeface="Cambria"/>
            </a:rPr>
            <a:t>rurali</a:t>
          </a:r>
          <a:r>
            <a:rPr lang="en-US" sz="1500" kern="1200" dirty="0" smtClean="0">
              <a:latin typeface="Cambria"/>
              <a:cs typeface="Cambria"/>
            </a:rPr>
            <a:t> </a:t>
          </a:r>
          <a:r>
            <a:rPr lang="en-US" sz="1500" kern="1200" dirty="0" err="1" smtClean="0">
              <a:latin typeface="Cambria"/>
              <a:cs typeface="Cambria"/>
            </a:rPr>
            <a:t>sono</a:t>
          </a:r>
          <a:r>
            <a:rPr lang="en-US" sz="1500" kern="1200" dirty="0" smtClean="0">
              <a:latin typeface="Cambria"/>
              <a:cs typeface="Cambria"/>
            </a:rPr>
            <a:t> la </a:t>
          </a:r>
          <a:r>
            <a:rPr lang="en-US" sz="1500" kern="1200" dirty="0" err="1" smtClean="0">
              <a:latin typeface="Cambria"/>
              <a:cs typeface="Cambria"/>
            </a:rPr>
            <a:t>chiave</a:t>
          </a:r>
          <a:r>
            <a:rPr lang="en-US" sz="1500" kern="1200" dirty="0" smtClean="0">
              <a:latin typeface="Cambria"/>
              <a:cs typeface="Cambria"/>
            </a:rPr>
            <a:t> </a:t>
          </a:r>
          <a:r>
            <a:rPr lang="en-US" sz="1500" kern="1200" dirty="0" err="1" smtClean="0">
              <a:latin typeface="Cambria"/>
              <a:cs typeface="Cambria"/>
            </a:rPr>
            <a:t>dello</a:t>
          </a:r>
          <a:r>
            <a:rPr lang="en-US" sz="1500" kern="1200" dirty="0" smtClean="0">
              <a:latin typeface="Cambria"/>
              <a:cs typeface="Cambria"/>
            </a:rPr>
            <a:t> SR</a:t>
          </a:r>
          <a:endParaRPr lang="en-US" sz="1500" kern="1200" dirty="0">
            <a:latin typeface="Cambria"/>
            <a:cs typeface="Cambria"/>
          </a:endParaRPr>
        </a:p>
      </dsp:txBody>
      <dsp:txXfrm>
        <a:off x="6271346" y="222168"/>
        <a:ext cx="2512339" cy="23041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AF95F-990B-7B4A-9A70-A423CBB3217A}">
      <dsp:nvSpPr>
        <dsp:cNvPr id="0" name=""/>
        <dsp:cNvSpPr/>
      </dsp:nvSpPr>
      <dsp:spPr>
        <a:xfrm>
          <a:off x="0" y="0"/>
          <a:ext cx="8928992" cy="156477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noProof="0" dirty="0" smtClean="0">
              <a:latin typeface="Arial "/>
              <a:cs typeface="Rockwell"/>
            </a:rPr>
            <a:t>SUSTAINABLE</a:t>
          </a:r>
          <a:endParaRPr lang="en-CA" sz="1200" kern="1200" noProof="0" dirty="0">
            <a:latin typeface="Arial "/>
            <a:cs typeface="Rockwell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attività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che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fanno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uso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delle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risorse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agricole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,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piante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ed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animali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, per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promuovere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(o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generare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) co-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terapia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, 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riabilitazione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, 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inclusione</a:t>
          </a:r>
          <a:r>
            <a:rPr lang="en-AU" altLang="it-IT" sz="1800" b="1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sociale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, 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educazione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e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servizi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sociali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nelle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aree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rurali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e peri-urbane</a:t>
          </a:r>
          <a:endParaRPr lang="en-CA" sz="1800" kern="1200" noProof="0" dirty="0">
            <a:latin typeface="Rockwell"/>
            <a:cs typeface="Rockwell"/>
          </a:endParaRPr>
        </a:p>
      </dsp:txBody>
      <dsp:txXfrm>
        <a:off x="1979319" y="0"/>
        <a:ext cx="6949672" cy="1564776"/>
      </dsp:txXfrm>
    </dsp:sp>
    <dsp:sp modelId="{46EB6C1D-08DF-D448-9B57-17BC3537FBB3}">
      <dsp:nvSpPr>
        <dsp:cNvPr id="0" name=""/>
        <dsp:cNvSpPr/>
      </dsp:nvSpPr>
      <dsp:spPr>
        <a:xfrm>
          <a:off x="193521" y="8302"/>
          <a:ext cx="1785798" cy="15481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C8F187-29D0-FD4F-A8C7-1B832790E9A5}">
      <dsp:nvSpPr>
        <dsp:cNvPr id="0" name=""/>
        <dsp:cNvSpPr/>
      </dsp:nvSpPr>
      <dsp:spPr>
        <a:xfrm>
          <a:off x="0" y="1758297"/>
          <a:ext cx="8928992" cy="23024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noProof="0" dirty="0" smtClean="0">
              <a:latin typeface="Arial "/>
              <a:cs typeface="Rockwell"/>
            </a:rPr>
            <a:t>INCLUSIVE</a:t>
          </a:r>
          <a:endParaRPr lang="en-CA" sz="1600" kern="1200" noProof="0" dirty="0">
            <a:latin typeface="Arial "/>
            <a:cs typeface="Rockwell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E</a:t>
          </a:r>
          <a:r>
            <a:rPr lang="it-IT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’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radicata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in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luoghi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ed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attività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dove 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piccoli</a:t>
          </a:r>
          <a:r>
            <a:rPr lang="en-AU" altLang="it-IT" sz="1800" b="1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gruppi</a:t>
          </a:r>
          <a:r>
            <a:rPr lang="en-AU" altLang="it-IT" sz="1800" b="1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di 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persone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possono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stare e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lavorare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insieme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con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agricoltori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e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operatori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sociali</a:t>
          </a:r>
          <a:endParaRPr lang="en-CA" sz="1800" kern="1200" noProof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Diversi </a:t>
          </a:r>
          <a:r>
            <a:rPr lang="it-IT" sz="1800" b="1" kern="12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bisogni</a:t>
          </a:r>
          <a:r>
            <a:rPr lang="it-IT" sz="1800" kern="12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per soggetti a bassa contrattualità (bambini,  minori in difficoltà, anziani, </a:t>
          </a:r>
          <a:r>
            <a:rPr lang="it-IT" sz="1800" kern="12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bourn</a:t>
          </a:r>
          <a:r>
            <a:rPr lang="it-IT" sz="1800" kern="12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out, disabilità fisica, mentale e psichiatrica, legati a dipendenze, detenuti (ex), disoccupati di lunga durata, pazienti terminali)</a:t>
          </a:r>
          <a:endParaRPr lang="en-CA" sz="1800" kern="1200" noProof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800" kern="1200" noProof="0" dirty="0">
            <a:latin typeface="Rockwell"/>
          </a:endParaRPr>
        </a:p>
      </dsp:txBody>
      <dsp:txXfrm>
        <a:off x="1979319" y="1758297"/>
        <a:ext cx="6949672" cy="2302499"/>
      </dsp:txXfrm>
    </dsp:sp>
    <dsp:sp modelId="{933E938C-3DF5-8443-BCBA-E1F9C1EF4EA0}">
      <dsp:nvSpPr>
        <dsp:cNvPr id="0" name=""/>
        <dsp:cNvSpPr/>
      </dsp:nvSpPr>
      <dsp:spPr>
        <a:xfrm>
          <a:off x="193521" y="2135461"/>
          <a:ext cx="1785798" cy="15481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5D4C8D-D8F7-554D-9FEA-122BAD0C1070}">
      <dsp:nvSpPr>
        <dsp:cNvPr id="0" name=""/>
        <dsp:cNvSpPr/>
      </dsp:nvSpPr>
      <dsp:spPr>
        <a:xfrm>
          <a:off x="0" y="4254318"/>
          <a:ext cx="8928992" cy="193521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noProof="0" dirty="0" smtClean="0">
              <a:latin typeface="Arial "/>
              <a:cs typeface="Rockwell"/>
            </a:rPr>
            <a:t>SMART</a:t>
          </a:r>
          <a:endParaRPr lang="en-CA" sz="1800" kern="1200" noProof="0" dirty="0">
            <a:latin typeface="Arial "/>
            <a:cs typeface="Rockwell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Lega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in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modo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nuovo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reti</a:t>
          </a:r>
          <a:r>
            <a:rPr lang="en-AU" altLang="it-IT" sz="1800" b="1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formali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di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servizio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e 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reti</a:t>
          </a:r>
          <a:r>
            <a:rPr lang="en-AU" altLang="it-IT" sz="1800" b="1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</a:t>
          </a:r>
          <a:r>
            <a:rPr lang="en-AU" altLang="it-IT" sz="1800" b="1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informali</a:t>
          </a:r>
          <a:r>
            <a:rPr lang="en-AU" altLang="it-IT" sz="1800" kern="1200" dirty="0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 di </a:t>
          </a:r>
          <a:r>
            <a:rPr lang="en-AU" altLang="it-IT" sz="1800" kern="1200" dirty="0" err="1" smtClean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rPr>
            <a:t>comunità</a:t>
          </a:r>
          <a:endParaRPr lang="en-CA" sz="1800" kern="1200" noProof="0" dirty="0">
            <a:solidFill>
              <a:srgbClr val="002060"/>
            </a:solidFill>
            <a:latin typeface="Rockwell"/>
            <a:cs typeface="Rockwell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800" kern="12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Mobilita</a:t>
          </a:r>
          <a:r>
            <a:rPr lang="en-CA" sz="1800" kern="12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CA" sz="1800" kern="12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risorse</a:t>
          </a:r>
          <a:r>
            <a:rPr lang="en-CA" sz="1800" kern="12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CA" sz="1800" kern="12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locali</a:t>
          </a:r>
          <a:endParaRPr lang="en-CA" sz="1800" kern="1200" noProof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800" kern="12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Retro </a:t>
          </a:r>
          <a:r>
            <a:rPr lang="en-CA" sz="1800" kern="12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innovazione</a:t>
          </a:r>
          <a:r>
            <a:rPr lang="en-CA" sz="1800" kern="12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CA" sz="1800" kern="1200" noProof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dell’agricoltura</a:t>
          </a:r>
          <a:endParaRPr lang="en-CA" sz="1800" kern="1200" noProof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noProof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Attua a "livello di base" di agricoltori, terzo settore, enti pubblici, consumatori</a:t>
          </a:r>
          <a:endParaRPr lang="en-CA" sz="1800" kern="1200" noProof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79319" y="4254318"/>
        <a:ext cx="6949672" cy="1935215"/>
      </dsp:txXfrm>
    </dsp:sp>
    <dsp:sp modelId="{E2E99C8C-0530-EE49-9DED-A310B5B21138}">
      <dsp:nvSpPr>
        <dsp:cNvPr id="0" name=""/>
        <dsp:cNvSpPr/>
      </dsp:nvSpPr>
      <dsp:spPr>
        <a:xfrm>
          <a:off x="193521" y="4447840"/>
          <a:ext cx="1785798" cy="15481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D9B63-38DB-9C4D-A5F7-54445BC71AB2}">
      <dsp:nvSpPr>
        <dsp:cNvPr id="0" name=""/>
        <dsp:cNvSpPr/>
      </dsp:nvSpPr>
      <dsp:spPr>
        <a:xfrm>
          <a:off x="4108" y="1586728"/>
          <a:ext cx="1967207" cy="1622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kern="1200" dirty="0" smtClean="0">
              <a:latin typeface="Tahoma"/>
              <a:cs typeface="Tahoma"/>
            </a:rPr>
            <a:t>Creare innovazione e soluzioni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kern="1200" dirty="0" smtClean="0">
              <a:latin typeface="Tahoma"/>
              <a:cs typeface="Tahoma"/>
            </a:rPr>
            <a:t>Nuovi concetti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kern="1200" dirty="0" smtClean="0">
              <a:latin typeface="Tahoma"/>
              <a:cs typeface="Tahoma"/>
            </a:rPr>
            <a:t>Costruire nuova conoscenza condivisa</a:t>
          </a:r>
        </a:p>
      </dsp:txBody>
      <dsp:txXfrm>
        <a:off x="41447" y="1624067"/>
        <a:ext cx="1892529" cy="1200170"/>
      </dsp:txXfrm>
    </dsp:sp>
    <dsp:sp modelId="{64C8E68B-E39E-0C47-983C-5FB5F23D90F7}">
      <dsp:nvSpPr>
        <dsp:cNvPr id="0" name=""/>
        <dsp:cNvSpPr/>
      </dsp:nvSpPr>
      <dsp:spPr>
        <a:xfrm>
          <a:off x="1134555" y="2062696"/>
          <a:ext cx="2037201" cy="2037201"/>
        </a:xfrm>
        <a:prstGeom prst="leftCircularArrow">
          <a:avLst>
            <a:gd name="adj1" fmla="val 2510"/>
            <a:gd name="adj2" fmla="val 304224"/>
            <a:gd name="adj3" fmla="val 2079735"/>
            <a:gd name="adj4" fmla="val 9024489"/>
            <a:gd name="adj5" fmla="val 2928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C4730-BCEA-3345-BA72-86329436A1FB}">
      <dsp:nvSpPr>
        <dsp:cNvPr id="0" name=""/>
        <dsp:cNvSpPr/>
      </dsp:nvSpPr>
      <dsp:spPr>
        <a:xfrm>
          <a:off x="441265" y="2861577"/>
          <a:ext cx="1748628" cy="695372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>
              <a:latin typeface="Tahoma"/>
              <a:cs typeface="Tahoma"/>
            </a:rPr>
            <a:t>Sviluppare Conoscenza</a:t>
          </a:r>
          <a:endParaRPr lang="it-IT" sz="1900" kern="1200" dirty="0">
            <a:latin typeface="Tahoma"/>
            <a:cs typeface="Tahoma"/>
          </a:endParaRPr>
        </a:p>
      </dsp:txBody>
      <dsp:txXfrm>
        <a:off x="461632" y="2881944"/>
        <a:ext cx="1707894" cy="654638"/>
      </dsp:txXfrm>
    </dsp:sp>
    <dsp:sp modelId="{766D8ED2-0B26-CD4C-BFE1-0D6995777E1C}">
      <dsp:nvSpPr>
        <dsp:cNvPr id="0" name=""/>
        <dsp:cNvSpPr/>
      </dsp:nvSpPr>
      <dsp:spPr>
        <a:xfrm>
          <a:off x="2433357" y="1586728"/>
          <a:ext cx="1967207" cy="1622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17936"/>
              <a:satOff val="-2012"/>
              <a:lumOff val="128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kern="1200" dirty="0" smtClean="0">
              <a:latin typeface="Tahoma"/>
              <a:cs typeface="Tahoma"/>
            </a:rPr>
            <a:t>Definire modelli organizzativi</a:t>
          </a:r>
          <a:endParaRPr lang="it-IT" sz="1300" kern="1200" dirty="0">
            <a:latin typeface="Tahoma"/>
            <a:cs typeface="Tahoma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kern="1200" dirty="0" smtClean="0">
              <a:latin typeface="Tahoma"/>
              <a:cs typeface="Tahoma"/>
            </a:rPr>
            <a:t>Soluzioni ed esperimenti applicabili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kern="1200" dirty="0" smtClean="0">
              <a:latin typeface="Tahoma"/>
              <a:cs typeface="Tahoma"/>
            </a:rPr>
            <a:t>Precisare nuove regole e strumenti di supporto</a:t>
          </a:r>
          <a:endParaRPr lang="it-IT" sz="1300" kern="1200" dirty="0">
            <a:latin typeface="Tahoma"/>
            <a:cs typeface="Tahoma"/>
          </a:endParaRPr>
        </a:p>
      </dsp:txBody>
      <dsp:txXfrm>
        <a:off x="2470696" y="1971753"/>
        <a:ext cx="1892529" cy="1200170"/>
      </dsp:txXfrm>
    </dsp:sp>
    <dsp:sp modelId="{5DFC5A82-25EC-A443-9B55-3B8EEDE2318F}">
      <dsp:nvSpPr>
        <dsp:cNvPr id="0" name=""/>
        <dsp:cNvSpPr/>
      </dsp:nvSpPr>
      <dsp:spPr>
        <a:xfrm>
          <a:off x="4009266" y="835563"/>
          <a:ext cx="2288566" cy="2288566"/>
        </a:xfrm>
        <a:prstGeom prst="circularArrow">
          <a:avLst>
            <a:gd name="adj1" fmla="val 2234"/>
            <a:gd name="adj2" fmla="val 269091"/>
            <a:gd name="adj3" fmla="val 19555398"/>
            <a:gd name="adj4" fmla="val 12575511"/>
            <a:gd name="adj5" fmla="val 2606"/>
          </a:avLst>
        </a:prstGeom>
        <a:solidFill>
          <a:schemeClr val="accent2">
            <a:shade val="90000"/>
            <a:hueOff val="-35851"/>
            <a:satOff val="-4207"/>
            <a:lumOff val="230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197AF-D6A7-1844-9099-C93F775425B4}">
      <dsp:nvSpPr>
        <dsp:cNvPr id="0" name=""/>
        <dsp:cNvSpPr/>
      </dsp:nvSpPr>
      <dsp:spPr>
        <a:xfrm>
          <a:off x="2870514" y="1239042"/>
          <a:ext cx="1748628" cy="695372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>
              <a:latin typeface="Tahoma"/>
              <a:cs typeface="Tahoma"/>
            </a:rPr>
            <a:t>Favorire organizzazione</a:t>
          </a:r>
          <a:endParaRPr lang="it-IT" sz="1900" kern="1200" dirty="0">
            <a:latin typeface="Tahoma"/>
            <a:cs typeface="Tahoma"/>
          </a:endParaRPr>
        </a:p>
      </dsp:txBody>
      <dsp:txXfrm>
        <a:off x="2890881" y="1259409"/>
        <a:ext cx="1707894" cy="654638"/>
      </dsp:txXfrm>
    </dsp:sp>
    <dsp:sp modelId="{140D99C0-6F05-2541-BF6E-6A398BCC6B16}">
      <dsp:nvSpPr>
        <dsp:cNvPr id="0" name=""/>
        <dsp:cNvSpPr/>
      </dsp:nvSpPr>
      <dsp:spPr>
        <a:xfrm>
          <a:off x="4862605" y="1586728"/>
          <a:ext cx="1967207" cy="1622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kern="1200" dirty="0" smtClean="0">
              <a:latin typeface="Tahoma"/>
              <a:cs typeface="Tahoma"/>
            </a:rPr>
            <a:t>Diffondere nuovi modi di operare e nuove attitudini diffuse</a:t>
          </a:r>
          <a:endParaRPr lang="it-IT" sz="1300" kern="1200" dirty="0">
            <a:latin typeface="Tahoma"/>
            <a:cs typeface="Tahoma"/>
          </a:endParaRPr>
        </a:p>
      </dsp:txBody>
      <dsp:txXfrm>
        <a:off x="4899944" y="1624067"/>
        <a:ext cx="1892529" cy="1200170"/>
      </dsp:txXfrm>
    </dsp:sp>
    <dsp:sp modelId="{FB3AFCF5-FFF1-8B49-840A-2FEDB1883653}">
      <dsp:nvSpPr>
        <dsp:cNvPr id="0" name=""/>
        <dsp:cNvSpPr/>
      </dsp:nvSpPr>
      <dsp:spPr>
        <a:xfrm>
          <a:off x="5299762" y="2861577"/>
          <a:ext cx="1748628" cy="695372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>
              <a:latin typeface="Tahoma"/>
              <a:cs typeface="Tahoma"/>
            </a:rPr>
            <a:t>Creare senso comune</a:t>
          </a:r>
          <a:endParaRPr lang="it-IT" sz="1900" kern="1200" dirty="0">
            <a:latin typeface="Tahoma"/>
            <a:cs typeface="Tahoma"/>
          </a:endParaRPr>
        </a:p>
      </dsp:txBody>
      <dsp:txXfrm>
        <a:off x="5320129" y="2881944"/>
        <a:ext cx="1707894" cy="6546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B24F1-2574-4EA3-8CC9-B297DBD4F8B3}">
      <dsp:nvSpPr>
        <dsp:cNvPr id="0" name=""/>
        <dsp:cNvSpPr/>
      </dsp:nvSpPr>
      <dsp:spPr>
        <a:xfrm>
          <a:off x="1640" y="0"/>
          <a:ext cx="2552893" cy="29227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Unione</a:t>
          </a:r>
          <a:r>
            <a:rPr lang="fr-FR" sz="1800" kern="1200" dirty="0" smtClean="0"/>
            <a:t> di </a:t>
          </a:r>
          <a:r>
            <a:rPr lang="fr-FR" sz="1800" kern="1200" dirty="0" err="1" smtClean="0"/>
            <a:t>Comuni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Comuni</a:t>
          </a:r>
          <a:r>
            <a:rPr lang="fr-FR" sz="1800" kern="1200" dirty="0" smtClean="0"/>
            <a:t>. </a:t>
          </a:r>
          <a:r>
            <a:rPr lang="fr-FR" sz="1800" kern="1200" dirty="0" err="1" smtClean="0"/>
            <a:t>SdS</a:t>
          </a:r>
          <a:r>
            <a:rPr lang="fr-FR" sz="1800" kern="1200" dirty="0" smtClean="0"/>
            <a:t>, RSA</a:t>
          </a:r>
          <a:endParaRPr lang="it-IT" sz="1800" kern="1200" dirty="0"/>
        </a:p>
      </dsp:txBody>
      <dsp:txXfrm>
        <a:off x="1640" y="1169084"/>
        <a:ext cx="2552893" cy="1169084"/>
      </dsp:txXfrm>
    </dsp:sp>
    <dsp:sp modelId="{21A653E6-987B-4C41-A8C1-E8C43528DC38}">
      <dsp:nvSpPr>
        <dsp:cNvPr id="0" name=""/>
        <dsp:cNvSpPr/>
      </dsp:nvSpPr>
      <dsp:spPr>
        <a:xfrm>
          <a:off x="791456" y="175362"/>
          <a:ext cx="973263" cy="9732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DAA1C-B417-4251-B0C1-33965203ABA8}">
      <dsp:nvSpPr>
        <dsp:cNvPr id="0" name=""/>
        <dsp:cNvSpPr/>
      </dsp:nvSpPr>
      <dsp:spPr>
        <a:xfrm>
          <a:off x="2607175" y="0"/>
          <a:ext cx="2552893" cy="2922712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Nuove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imprese</a:t>
          </a:r>
          <a:r>
            <a:rPr lang="fr-FR" sz="1300" kern="1200" dirty="0" smtClean="0"/>
            <a:t> agricole, </a:t>
          </a:r>
          <a:r>
            <a:rPr lang="it-IT" sz="1300" kern="1200" dirty="0" smtClean="0"/>
            <a:t>Strada del Vino </a:t>
          </a:r>
          <a:r>
            <a:rPr lang="it-IT" sz="1300" kern="1200" dirty="0" err="1" smtClean="0"/>
            <a:t>Montecucco</a:t>
          </a:r>
          <a:r>
            <a:rPr lang="it-IT" sz="1300" kern="1200" dirty="0" smtClean="0"/>
            <a:t> e dei Sapori d’Amiata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Associazione per la valorizzazione della Castagna del Monte Amiata IGP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Consorzio dell’Olio Extravergine di Oliva Seggiano DOP</a:t>
          </a:r>
          <a:endParaRPr lang="it-IT" sz="1300" kern="1200" dirty="0"/>
        </a:p>
      </dsp:txBody>
      <dsp:txXfrm>
        <a:off x="2607175" y="1169084"/>
        <a:ext cx="2552893" cy="1169084"/>
      </dsp:txXfrm>
    </dsp:sp>
    <dsp:sp modelId="{E2560DD2-C729-43EB-8DF1-E27357CC0ABE}">
      <dsp:nvSpPr>
        <dsp:cNvPr id="0" name=""/>
        <dsp:cNvSpPr/>
      </dsp:nvSpPr>
      <dsp:spPr>
        <a:xfrm>
          <a:off x="3420936" y="175362"/>
          <a:ext cx="973263" cy="9732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60F72-2B8A-4CA9-B226-85E427DE2460}">
      <dsp:nvSpPr>
        <dsp:cNvPr id="0" name=""/>
        <dsp:cNvSpPr/>
      </dsp:nvSpPr>
      <dsp:spPr>
        <a:xfrm>
          <a:off x="5232469" y="0"/>
          <a:ext cx="2552893" cy="2922712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cooperative sociali, associazioni agricole, Università, Pro Loco</a:t>
          </a:r>
          <a:endParaRPr lang="it-IT" sz="2000" kern="1200" dirty="0"/>
        </a:p>
      </dsp:txBody>
      <dsp:txXfrm>
        <a:off x="5232469" y="1169084"/>
        <a:ext cx="2552893" cy="1169084"/>
      </dsp:txXfrm>
    </dsp:sp>
    <dsp:sp modelId="{B3AA12EB-A10D-44DA-9DB3-A0D3AB245054}">
      <dsp:nvSpPr>
        <dsp:cNvPr id="0" name=""/>
        <dsp:cNvSpPr/>
      </dsp:nvSpPr>
      <dsp:spPr>
        <a:xfrm>
          <a:off x="6008820" y="102864"/>
          <a:ext cx="1056457" cy="111825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26656-CC9B-4773-B626-B9AB4F59288F}">
      <dsp:nvSpPr>
        <dsp:cNvPr id="0" name=""/>
        <dsp:cNvSpPr/>
      </dsp:nvSpPr>
      <dsp:spPr>
        <a:xfrm>
          <a:off x="276799" y="2484305"/>
          <a:ext cx="7189926" cy="438406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D085C-85A6-4218-A2A1-B147EE3FB2FF}">
      <dsp:nvSpPr>
        <dsp:cNvPr id="0" name=""/>
        <dsp:cNvSpPr/>
      </dsp:nvSpPr>
      <dsp:spPr>
        <a:xfrm>
          <a:off x="3" y="0"/>
          <a:ext cx="7956372" cy="3909446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E35F6208-310F-473D-AFAB-1F69E322BC6E}">
      <dsp:nvSpPr>
        <dsp:cNvPr id="0" name=""/>
        <dsp:cNvSpPr/>
      </dsp:nvSpPr>
      <dsp:spPr>
        <a:xfrm>
          <a:off x="3982" y="1219199"/>
          <a:ext cx="1915279" cy="1625600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2011 bando Esprit POR FSE start up di cooperative sociali (terreni di un privato)</a:t>
          </a:r>
          <a:endParaRPr lang="it-IT" sz="1600" kern="1200" dirty="0"/>
        </a:p>
      </dsp:txBody>
      <dsp:txXfrm>
        <a:off x="83337" y="1298554"/>
        <a:ext cx="1756569" cy="1466890"/>
      </dsp:txXfrm>
    </dsp:sp>
    <dsp:sp modelId="{507B50B0-D3EE-4567-96EF-294043AD7798}">
      <dsp:nvSpPr>
        <dsp:cNvPr id="0" name=""/>
        <dsp:cNvSpPr/>
      </dsp:nvSpPr>
      <dsp:spPr>
        <a:xfrm>
          <a:off x="2015026" y="1219199"/>
          <a:ext cx="1915279" cy="1625600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ATI con Caritas diocesana Consorzio </a:t>
          </a:r>
          <a:r>
            <a:rPr lang="it-IT" sz="1600" kern="1200" dirty="0" err="1" smtClean="0"/>
            <a:t>So&amp;Co</a:t>
          </a:r>
          <a:r>
            <a:rPr lang="it-IT" sz="1600" kern="1200" dirty="0" smtClean="0"/>
            <a:t>. Inclusione di 6 persone, 3 dipendenti</a:t>
          </a:r>
          <a:endParaRPr lang="it-IT" sz="1600" kern="1200" dirty="0"/>
        </a:p>
      </dsp:txBody>
      <dsp:txXfrm>
        <a:off x="2094381" y="1298554"/>
        <a:ext cx="1756569" cy="1466890"/>
      </dsp:txXfrm>
    </dsp:sp>
    <dsp:sp modelId="{2E016921-2611-4137-84CD-FBE4E2FFE82B}">
      <dsp:nvSpPr>
        <dsp:cNvPr id="0" name=""/>
        <dsp:cNvSpPr/>
      </dsp:nvSpPr>
      <dsp:spPr>
        <a:xfrm>
          <a:off x="4026069" y="1219199"/>
          <a:ext cx="1915279" cy="1625600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Tavolo Debole forza,  CIRAA, GAS Volontariato locale, UEPE, ARCI, Centro Impiego Lucca, </a:t>
          </a:r>
          <a:endParaRPr lang="it-IT" sz="1600" kern="1200" dirty="0"/>
        </a:p>
      </dsp:txBody>
      <dsp:txXfrm>
        <a:off x="4105424" y="1298554"/>
        <a:ext cx="1756569" cy="1466890"/>
      </dsp:txXfrm>
    </dsp:sp>
    <dsp:sp modelId="{345CC387-D73F-45ED-92F6-EE1918B5E1E1}">
      <dsp:nvSpPr>
        <dsp:cNvPr id="0" name=""/>
        <dsp:cNvSpPr/>
      </dsp:nvSpPr>
      <dsp:spPr>
        <a:xfrm>
          <a:off x="6041096" y="1167912"/>
          <a:ext cx="1915279" cy="1625600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>
        <a:off x="6120451" y="1247267"/>
        <a:ext cx="1756569" cy="14668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29EFF-ECB4-473F-BCB1-808DADD6FDDB}">
      <dsp:nvSpPr>
        <dsp:cNvPr id="0" name=""/>
        <dsp:cNvSpPr/>
      </dsp:nvSpPr>
      <dsp:spPr>
        <a:xfrm>
          <a:off x="0" y="0"/>
          <a:ext cx="8505435" cy="21000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it-IT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-  Nuova legge e decreti attuativi</a:t>
          </a:r>
        </a:p>
        <a:p>
          <a:pPr marL="285750" lvl="0" indent="-28575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Organizzare la </a:t>
          </a:r>
          <a:r>
            <a:rPr lang="it-IT" sz="17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governance</a:t>
          </a:r>
          <a:r>
            <a:rPr lang="it-IT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 innovativa</a:t>
          </a:r>
        </a:p>
        <a:p>
          <a:pPr marL="285750" lvl="0" indent="-28575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Allineamento </a:t>
          </a:r>
          <a:r>
            <a:rPr lang="it-IT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del sistema a nuove logiche di lavoro </a:t>
          </a:r>
        </a:p>
        <a:p>
          <a:pPr marL="285750" lvl="0" indent="-28575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Avviare iniziative pilota sistemiche</a:t>
          </a:r>
        </a:p>
        <a:p>
          <a:pPr marL="285750" lvl="0" indent="-28575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Supporto tecnico informativo (formazione e informazione)</a:t>
          </a:r>
        </a:p>
        <a:p>
          <a:pPr marL="285750" lvl="0" indent="-28575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Promozione dei prodotti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/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100" kern="1200"/>
        </a:p>
      </dsp:txBody>
      <dsp:txXfrm>
        <a:off x="1941962" y="0"/>
        <a:ext cx="6563472" cy="2100046"/>
      </dsp:txXfrm>
    </dsp:sp>
    <dsp:sp modelId="{A5DC00A7-70AF-450E-BF77-B44FA6079CB8}">
      <dsp:nvSpPr>
        <dsp:cNvPr id="0" name=""/>
        <dsp:cNvSpPr/>
      </dsp:nvSpPr>
      <dsp:spPr>
        <a:xfrm>
          <a:off x="197174" y="64072"/>
          <a:ext cx="1701087" cy="19270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19D9B-C9E1-4072-A414-2180322C5EDB}">
      <dsp:nvSpPr>
        <dsp:cNvPr id="0" name=""/>
        <dsp:cNvSpPr/>
      </dsp:nvSpPr>
      <dsp:spPr>
        <a:xfrm>
          <a:off x="0" y="2343776"/>
          <a:ext cx="8505435" cy="2408751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it-IT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Arena decisionale politica (per </a:t>
          </a:r>
          <a:r>
            <a:rPr lang="it-IT" sz="1600" kern="1200" smtClean="0">
              <a:latin typeface="Arial" panose="020B0604020202020204" pitchFamily="34" charset="0"/>
              <a:cs typeface="Arial" panose="020B0604020202020204" pitchFamily="34" charset="0"/>
            </a:rPr>
            <a:t>l’innovazione)</a:t>
          </a:r>
          <a:endParaRPr lang="it-IT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Organizzazione di un luogo di partecipazione attiva dei portatori di interesse</a:t>
          </a:r>
          <a:endParaRPr lang="it-IT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Avvio iniziative pilota di territorio (forte ruolo della intermediazione e della partecipazione)</a:t>
          </a:r>
          <a:endParaRPr lang="it-IT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Monitoraggio &amp; Valutazione, riflessione degli esiti per continui adattamenti</a:t>
          </a:r>
          <a:endParaRPr lang="it-IT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1962" y="2343776"/>
        <a:ext cx="6563472" cy="2408751"/>
      </dsp:txXfrm>
    </dsp:sp>
    <dsp:sp modelId="{EFDF1333-33E1-4A12-A7EE-789741086201}">
      <dsp:nvSpPr>
        <dsp:cNvPr id="0" name=""/>
        <dsp:cNvSpPr/>
      </dsp:nvSpPr>
      <dsp:spPr>
        <a:xfrm>
          <a:off x="240875" y="2581796"/>
          <a:ext cx="1701087" cy="19270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CD4E0D1-9590-4AE3-A620-5F3D1D67CCDD}" type="datetimeFigureOut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4206407-9A6B-4213-AF9B-2AE2D222B0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74177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74BF58F-A9D2-4BC5-BFF6-3F2EB05AA92B}" type="datetimeFigureOut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C740819-419C-4486-8B0B-556FD7AB10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3691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1F87B2-8170-4A03-8672-E534FD741DAD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/>
          </a:p>
        </p:txBody>
      </p:sp>
      <p:sp>
        <p:nvSpPr>
          <p:cNvPr id="8197" name="Segnaposto piè di pagina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/>
          </a:p>
        </p:txBody>
      </p:sp>
      <p:sp>
        <p:nvSpPr>
          <p:cNvPr id="8198" name="Segnaposto intestazione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54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42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492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8763" y="-11798300"/>
            <a:ext cx="16659226" cy="12495213"/>
          </a:xfrm>
          <a:solidFill>
            <a:srgbClr val="FFFFFF"/>
          </a:solidFill>
        </p:spPr>
      </p:sp>
      <p:sp>
        <p:nvSpPr>
          <p:cNvPr id="156675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20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4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021138" y="9721850"/>
            <a:ext cx="3030537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77224E-CC73-4679-B1FB-E949097F210E}" type="slidenum">
              <a:rPr lang="it-IT" altLang="it-IT" sz="1300"/>
              <a:pPr eaLnBrk="1" hangingPunct="1">
                <a:spcBef>
                  <a:spcPct val="0"/>
                </a:spcBef>
              </a:pPr>
              <a:t>4</a:t>
            </a:fld>
            <a:endParaRPr lang="it-IT" altLang="it-IT" sz="1300"/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44812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7A147A4-14BA-4F21-9015-4A00A7332F41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7556864-96E9-4CBB-A19C-8A5C88E229A7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789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24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3C587A7-710A-4A34-9852-6FC02CC9AA03}" type="slidenum">
              <a:rPr lang="it-IT" altLang="it-IT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>
                <a:buClrTx/>
                <a:buFontTx/>
                <a:buNone/>
              </a:pPr>
              <a:t>5</a:t>
            </a:fld>
            <a:endParaRPr lang="it-IT" altLang="it-IT" sz="120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91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41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8763" y="-11798300"/>
            <a:ext cx="16659226" cy="12495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26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4240" tIns="42120" rIns="84240" bIns="421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22C7510-A098-4E6F-B3D4-0E8AE2A6B61C}" type="slidenum">
              <a:rPr lang="it-IT" altLang="it-IT" sz="1800">
                <a:solidFill>
                  <a:srgbClr val="FFFFFF"/>
                </a:solidFill>
                <a:latin typeface="Arial" panose="020B0604020202020204" pitchFamily="34" charset="0"/>
              </a:rPr>
              <a:pPr eaLnBrk="1" hangingPunct="1"/>
              <a:t>11</a:t>
            </a:fld>
            <a:endParaRPr lang="it-IT" altLang="it-IT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187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495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17047DA-7F94-4C5A-907A-3A4DBD0A725D}" type="slidenum"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11</a:t>
            </a:fld>
            <a:endParaRPr lang="it-IT" altLang="it-IT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88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FF941D9-1CF2-417A-B587-94F59DDDBFBB}" type="slidenum"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11</a:t>
            </a:fld>
            <a:endParaRPr lang="it-IT" altLang="it-IT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8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9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6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4240" tIns="42120" rIns="84240" bIns="4212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EB0966F-65CC-40BF-B866-8B43EC406417}" type="slidenum">
              <a:rPr lang="it-IT" altLang="it-IT" sz="1800">
                <a:solidFill>
                  <a:srgbClr val="FFFFFF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3752850" y="7759700"/>
            <a:ext cx="28638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160" tIns="43200" rIns="83160" bIns="432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9868734-CB52-4302-9A87-225003B2F837}" type="slidenum">
              <a:rPr lang="it-IT" altLang="it-IT" sz="11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100">
              <a:cs typeface="Arial" panose="020B0604020202020204" pitchFamily="34" charset="0"/>
            </a:endParaRPr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160" tIns="41400" rIns="83160" bIns="414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AB94323-76EF-4CC5-91F8-3034B887EB9A}" type="slidenum">
              <a:rPr lang="it-IT" altLang="it-IT" sz="1800"/>
              <a:pPr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800"/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3752850" y="7759700"/>
            <a:ext cx="2843213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160" tIns="43200" rIns="83160" bIns="432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BDB99EA-6140-4EE0-8F69-2730AB87C808}" type="slidenum">
              <a:rPr lang="it-IT" altLang="it-IT" sz="11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100"/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3752850" y="7759700"/>
            <a:ext cx="28479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160" tIns="43200" rIns="83160" bIns="432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B88D705-C441-4698-957C-9C2B1764734D}" type="slidenum">
              <a:rPr lang="it-IT" altLang="it-IT" sz="11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100"/>
          </a:p>
        </p:txBody>
      </p:sp>
      <p:sp>
        <p:nvSpPr>
          <p:cNvPr id="45063" name="Rectangle 6"/>
          <p:cNvSpPr>
            <a:spLocks noChangeArrowheads="1"/>
          </p:cNvSpPr>
          <p:nvPr/>
        </p:nvSpPr>
        <p:spPr bwMode="auto">
          <a:xfrm>
            <a:off x="3752850" y="7759700"/>
            <a:ext cx="28670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160" tIns="43200" rIns="83160" bIns="432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2D4C6A9-0D2E-402C-991D-8AE8FB1FA0D4}" type="slidenum">
              <a:rPr lang="it-IT" altLang="it-IT" sz="11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100"/>
          </a:p>
        </p:txBody>
      </p:sp>
      <p:sp>
        <p:nvSpPr>
          <p:cNvPr id="45064" name="Rectangle 7"/>
          <p:cNvSpPr>
            <a:spLocks noGrp="1" noChangeArrowheads="1"/>
          </p:cNvSpPr>
          <p:nvPr>
            <p:ph type="body"/>
          </p:nvPr>
        </p:nvSpPr>
        <p:spPr>
          <a:xfrm>
            <a:off x="661988" y="3879850"/>
            <a:ext cx="5297487" cy="3676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89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4240" tIns="42120" rIns="84240" bIns="4212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FB7ED09-6B8A-46C6-A286-8715E23C085A}" type="slidenum">
              <a:rPr lang="it-IT" altLang="it-IT" sz="1800">
                <a:solidFill>
                  <a:srgbClr val="FFFFFF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3752850" y="7759700"/>
            <a:ext cx="28638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160" tIns="43200" rIns="83160" bIns="432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E7150C0-18B0-41AA-9E5C-CAD3638046A7}" type="slidenum">
              <a:rPr lang="it-IT" altLang="it-IT" sz="11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100">
              <a:cs typeface="Arial" panose="020B0604020202020204" pitchFamily="34" charset="0"/>
            </a:endParaRPr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160" tIns="41400" rIns="83160" bIns="414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8A7B156-9288-49E5-9713-665CCA596930}" type="slidenum">
              <a:rPr lang="it-IT" altLang="it-IT" sz="1800"/>
              <a:pPr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800"/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3752850" y="7759700"/>
            <a:ext cx="2843213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160" tIns="43200" rIns="83160" bIns="432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B79D90A-58FA-423C-9791-280C82C1C8D2}" type="slidenum">
              <a:rPr lang="it-IT" altLang="it-IT" sz="11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10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3752850" y="7759700"/>
            <a:ext cx="28479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160" tIns="43200" rIns="83160" bIns="432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9BB5EE1-B0CD-461B-98AA-9818E5A0B89E}" type="slidenum">
              <a:rPr lang="it-IT" altLang="it-IT" sz="11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10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3752850" y="7759700"/>
            <a:ext cx="28670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160" tIns="43200" rIns="83160" bIns="432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8D35E2A-B56C-4369-B27E-77886C97821B}" type="slidenum">
              <a:rPr lang="it-IT" altLang="it-IT" sz="11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100"/>
          </a:p>
        </p:txBody>
      </p:sp>
      <p:sp>
        <p:nvSpPr>
          <p:cNvPr id="47112" name="Rectangle 7"/>
          <p:cNvSpPr>
            <a:spLocks noGrp="1" noChangeArrowheads="1"/>
          </p:cNvSpPr>
          <p:nvPr>
            <p:ph type="body"/>
          </p:nvPr>
        </p:nvSpPr>
        <p:spPr>
          <a:xfrm>
            <a:off x="661988" y="3879850"/>
            <a:ext cx="5297487" cy="3676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082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0AD9826-A608-40AA-B6EC-0604EB76319D}" type="slidenum">
              <a:rPr lang="it-IT" altLang="it-IT" sz="1200">
                <a:latin typeface="Times" panose="02020603050405020304" pitchFamily="18" charset="0"/>
              </a:rPr>
              <a:pPr/>
              <a:t>14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78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199C1-C515-44FD-8709-698D7EC22079}" type="datetime1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53633-7447-4DA9-8629-1765F82ECE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6E4D-D8B9-438C-9F53-51A5EB6C34DC}" type="datetime1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43ED8-EEE5-4B7F-B851-C64BF26DF4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773CC-929F-4F2A-9A7E-1DA51A8B287E}" type="datetime1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89815-5A72-49DE-8080-44EB505FBB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o_6\Desktop\logo-pomarittim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74766"/>
            <a:ext cx="3571900" cy="118323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5BE9A-9780-4327-B2D5-D83EDA341ECF}" type="datetime1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0E3B5-C5E7-43EE-9500-4EA135289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CE614-81F4-47E5-8C68-4738946A7862}" type="datetime1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0543-E79C-4EC6-8A67-BEAE593035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EEBA9-1F4E-4F18-8DCA-6C34E181154B}" type="datetime1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033FB-0AFA-4F2B-A051-07B8716358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0882D-E747-4992-8326-68D034183E78}" type="datetime1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F353-6A14-434C-B4DC-1CC67E0286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884E5-3824-429A-9727-91D622D42435}" type="datetime1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27FD1-2D9C-4DC8-9317-94F952B3F6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57AA-1F4F-4497-A518-A534778ECDF7}" type="datetime1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A49ED-08EC-47E4-B93E-DEA1C21B2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57C96-9FBB-4A4E-A4F7-496320F8A3FE}" type="datetime1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01847-7FA4-4EC3-9962-8ECFF7657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E10FA0-D814-404E-AC6F-426E42FBDECC}" type="datetime1">
              <a:rPr lang="it-IT"/>
              <a:pPr>
                <a:defRPr/>
              </a:pPr>
              <a:t>29/11/2018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9BE23F-25A4-4BB5-891B-B2CB0A949B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6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5.xml"/><Relationship Id="rId11" Type="http://schemas.openxmlformats.org/officeDocument/2006/relationships/image" Target="../media/image39.jpeg"/><Relationship Id="rId5" Type="http://schemas.openxmlformats.org/officeDocument/2006/relationships/image" Target="../media/image38.emf"/><Relationship Id="rId10" Type="http://schemas.microsoft.com/office/2007/relationships/diagramDrawing" Target="../diagrams/drawing5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mailto:paola.scarpellini@unipi.it" TargetMode="External"/><Relationship Id="rId7" Type="http://schemas.openxmlformats.org/officeDocument/2006/relationships/image" Target="../media/image46.jpeg"/><Relationship Id="rId2" Type="http://schemas.openxmlformats.org/officeDocument/2006/relationships/hyperlink" Target="mailto:francesco.diiacovo@unipi.it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732" y="1245671"/>
            <a:ext cx="8858250" cy="121101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2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PROMETEA</a:t>
            </a:r>
            <a:endParaRPr lang="it-IT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99" name="Sottotitolo 2"/>
          <p:cNvSpPr>
            <a:spLocks noGrp="1"/>
          </p:cNvSpPr>
          <p:nvPr>
            <p:ph type="subTitle" idx="1"/>
          </p:nvPr>
        </p:nvSpPr>
        <p:spPr>
          <a:xfrm>
            <a:off x="536637" y="3356992"/>
            <a:ext cx="8286750" cy="1008112"/>
          </a:xfrm>
        </p:spPr>
        <p:txBody>
          <a:bodyPr/>
          <a:lstStyle/>
          <a:p>
            <a:r>
              <a:rPr lang="it-IT" sz="18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T4.1.3 </a:t>
            </a:r>
            <a:r>
              <a:rPr lang="it-IT" sz="18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Percorso di Progettazione partecipata transfrontaliera su modello Scuola Estiva</a:t>
            </a:r>
          </a:p>
          <a:p>
            <a:r>
              <a:rPr lang="it-IT" sz="20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Francesco Di </a:t>
            </a:r>
            <a:r>
              <a:rPr lang="it-IT" sz="20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Iacovo</a:t>
            </a:r>
            <a:r>
              <a:rPr lang="it-IT" sz="20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Paola </a:t>
            </a:r>
            <a:r>
              <a:rPr lang="it-IT" sz="20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Scarpellini</a:t>
            </a:r>
            <a:endParaRPr lang="it-IT" sz="200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20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Le </a:t>
            </a:r>
            <a:r>
              <a:rPr lang="it-IT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reti dell'accoglienza</a:t>
            </a:r>
            <a:r>
              <a:rPr lang="it-IT" sz="20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imprese</a:t>
            </a:r>
            <a:r>
              <a:rPr lang="it-IT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istituzioni e terzo settore. </a:t>
            </a:r>
            <a:r>
              <a:rPr lang="it-IT" sz="20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L'agricoltura </a:t>
            </a:r>
            <a:r>
              <a:rPr lang="it-IT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sociale</a:t>
            </a:r>
          </a:p>
          <a:p>
            <a:pPr algn="just"/>
            <a:r>
              <a:rPr lang="it-IT" sz="20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      Università di Pisa</a:t>
            </a:r>
          </a:p>
        </p:txBody>
      </p:sp>
      <p:pic>
        <p:nvPicPr>
          <p:cNvPr id="21" name="Picture 9" descr="Z:\PROGETTI_EUROPEI\TRIG-EAU\loghi_partner\Logo_unige_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2063526" y="-6348482"/>
            <a:ext cx="804796" cy="490542"/>
          </a:xfrm>
          <a:prstGeom prst="rect">
            <a:avLst/>
          </a:prstGeom>
          <a:noFill/>
        </p:spPr>
      </p:pic>
      <p:sp>
        <p:nvSpPr>
          <p:cNvPr id="18" name="Sottotitolo 2"/>
          <p:cNvSpPr txBox="1">
            <a:spLocks/>
          </p:cNvSpPr>
          <p:nvPr/>
        </p:nvSpPr>
        <p:spPr bwMode="auto">
          <a:xfrm>
            <a:off x="1618525" y="5174291"/>
            <a:ext cx="5976664" cy="51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</a:p>
        </p:txBody>
      </p:sp>
      <p:sp>
        <p:nvSpPr>
          <p:cNvPr id="19" name="Sottotitolo 2"/>
          <p:cNvSpPr txBox="1">
            <a:spLocks/>
          </p:cNvSpPr>
          <p:nvPr/>
        </p:nvSpPr>
        <p:spPr bwMode="auto">
          <a:xfrm>
            <a:off x="5017633" y="509463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La 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cooperazione al cuore del </a:t>
            </a: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Mediterraneo</a:t>
            </a:r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ottotitolo 2"/>
          <p:cNvSpPr txBox="1">
            <a:spLocks/>
          </p:cNvSpPr>
          <p:nvPr/>
        </p:nvSpPr>
        <p:spPr bwMode="auto">
          <a:xfrm>
            <a:off x="363626" y="2276872"/>
            <a:ext cx="828675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PROmozione </a:t>
            </a:r>
            <a:r>
              <a:rPr lang="it-IT" sz="28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della Multifunzionalità dEl seTtorE</a:t>
            </a:r>
          </a:p>
          <a:p>
            <a:r>
              <a:rPr lang="it-IT" sz="2800" b="1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Agro-turistico</a:t>
            </a:r>
          </a:p>
          <a:p>
            <a:endParaRPr lang="it-IT" sz="2800" b="1" i="1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Y:\Pole Cooperation\Projets en cours\4. PROMETEA\2. Communication\Loghi_partner\AVITEM_COMPLET_FR_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61" y="5661248"/>
            <a:ext cx="1171330" cy="7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Pole Cooperation\Projets en cours\4. PROMETEA\2. Communication\Loghi_partner\Laore Biling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733256"/>
            <a:ext cx="874426" cy="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Pole Cooperation\Projets en cours\4. PROMETEA\2. Communication\Loghi_partner\QUIN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733256"/>
            <a:ext cx="1672010" cy="5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:\Pole Cooperation\Projets en cours\4. PROMETEA\2. Communication\Loghi_partner\Ajacc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733256"/>
            <a:ext cx="786382" cy="91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Y:\Pole Cooperation\Projets en cours\4. PROMETEA\2. Communication\Loghi_partner\Sassar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62" y="5733256"/>
            <a:ext cx="954871" cy="95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Y:\Pole Cooperation\Projets en cours\4. PROMETEA\2. Communication\Loghi_partner\Regione_Toscana - copi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37" y="5805264"/>
            <a:ext cx="545409" cy="90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6" y="548680"/>
            <a:ext cx="3639393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67" y="3309596"/>
            <a:ext cx="5842693" cy="386382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347864" y="476672"/>
            <a:ext cx="1512168" cy="79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61562" y="4780609"/>
            <a:ext cx="3600400" cy="138499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</a:rPr>
              <a:t>«I </a:t>
            </a:r>
            <a:r>
              <a:rPr lang="it-IT" sz="1400" dirty="0">
                <a:solidFill>
                  <a:schemeClr val="tx2">
                    <a:lumMod val="50000"/>
                  </a:schemeClr>
                </a:solidFill>
              </a:rPr>
              <a:t>giovani agricoltori dimostrano 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</a:rPr>
              <a:t>di </a:t>
            </a:r>
            <a:r>
              <a:rPr lang="it-IT" sz="1400" dirty="0">
                <a:solidFill>
                  <a:schemeClr val="tx2">
                    <a:lumMod val="50000"/>
                  </a:schemeClr>
                </a:solidFill>
              </a:rPr>
              <a:t>avere inventiva e capacità di innovazione, tanto che in molti allargano il campo ad altre opportunità legate all’agricoltura</a:t>
            </a:r>
            <a:r>
              <a:rPr lang="it-IT" sz="1400" b="1" dirty="0">
                <a:solidFill>
                  <a:schemeClr val="tx2">
                    <a:lumMod val="50000"/>
                  </a:schemeClr>
                </a:solidFill>
              </a:rPr>
              <a:t>: dall’agriturismo alle attività sociali,</a:t>
            </a:r>
            <a:r>
              <a:rPr lang="it-IT" sz="1400" dirty="0">
                <a:solidFill>
                  <a:schemeClr val="tx2">
                    <a:lumMod val="50000"/>
                  </a:schemeClr>
                </a:solidFill>
              </a:rPr>
              <a:t> dalla trasformazione di prodotti 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</a:rPr>
              <a:t>agricoli»</a:t>
            </a:r>
            <a:endParaRPr lang="it-IT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339518" y="3316545"/>
            <a:ext cx="1459738" cy="310854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</a:rPr>
              <a:t>«Le </a:t>
            </a:r>
            <a:r>
              <a:rPr lang="it-IT" sz="1400" dirty="0">
                <a:solidFill>
                  <a:schemeClr val="tx2">
                    <a:lumMod val="50000"/>
                  </a:schemeClr>
                </a:solidFill>
              </a:rPr>
              <a:t>imprese agricole italiane guidate da giovani si dimostrano vitali, con</a:t>
            </a:r>
            <a:r>
              <a:rPr lang="it-IT" sz="1400" b="1" dirty="0">
                <a:solidFill>
                  <a:schemeClr val="tx2">
                    <a:lumMod val="50000"/>
                  </a:schemeClr>
                </a:solidFill>
              </a:rPr>
              <a:t> performance economiche doppie della media</a:t>
            </a:r>
            <a:r>
              <a:rPr lang="it-IT" sz="1400" dirty="0">
                <a:solidFill>
                  <a:schemeClr val="tx2">
                    <a:lumMod val="50000"/>
                  </a:schemeClr>
                </a:solidFill>
              </a:rPr>
              <a:t>, e dotate di un approccio al mercato innovativo e 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</a:rPr>
              <a:t>tecnologico»</a:t>
            </a:r>
            <a:endParaRPr lang="it-IT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85800" y="208828"/>
            <a:ext cx="7772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it-IT" altLang="it-IT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Impreditorialità</a:t>
            </a:r>
            <a:r>
              <a:rPr lang="it-IT" altLang="it-IT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giovanile e femminile</a:t>
            </a:r>
            <a:endParaRPr lang="it-IT" altLang="it-IT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2324" y="1269761"/>
            <a:ext cx="5595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rgbClr val="00008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 no l'azienda agricola come luogo dove erogare borse </a:t>
            </a:r>
            <a:r>
              <a:rPr lang="it-IT" altLang="it-IT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lavoro/tirocini? </a:t>
            </a:r>
            <a:endParaRPr lang="it-IT" altLang="it-IT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8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 no l'azienda agricola come luogo di formazione professionale? </a:t>
            </a:r>
            <a:r>
              <a:rPr lang="it-IT" altLang="it-IT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8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 no l'azienda come luogo di terapia e riabilitazione? Luogo in cui educare all'alterità? </a:t>
            </a:r>
            <a:endParaRPr lang="it-IT" altLang="it-IT" i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580112" y="1313975"/>
            <a:ext cx="299684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dirty="0" smtClean="0"/>
              <a:t>Gli </a:t>
            </a:r>
            <a:r>
              <a:rPr lang="it-IT" sz="1600" dirty="0"/>
              <a:t>attori più aperti, sebbene non sempre pronti, e che hanno necessità di trovare </a:t>
            </a:r>
            <a:r>
              <a:rPr lang="it-IT" sz="1600" dirty="0" smtClean="0"/>
              <a:t>supporti, </a:t>
            </a:r>
            <a:r>
              <a:rPr lang="it-IT" sz="1600" dirty="0"/>
              <a:t>anche grazie ad un diverso modo di concepire lo sviluppo locale</a:t>
            </a:r>
          </a:p>
        </p:txBody>
      </p:sp>
    </p:spTree>
    <p:extLst>
      <p:ext uri="{BB962C8B-B14F-4D97-AF65-F5344CB8AC3E}">
        <p14:creationId xmlns:p14="http://schemas.microsoft.com/office/powerpoint/2010/main" val="90566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3966" y="-99392"/>
            <a:ext cx="778668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fr-CA" altLang="it-IT" sz="3200" b="1" dirty="0" err="1" smtClean="0">
                <a:solidFill>
                  <a:srgbClr val="002060"/>
                </a:solidFill>
                <a:latin typeface="Arial "/>
              </a:rPr>
              <a:t>attenzione</a:t>
            </a:r>
            <a:r>
              <a:rPr lang="fr-CA" altLang="it-IT" sz="3200" b="1" dirty="0" smtClean="0">
                <a:solidFill>
                  <a:srgbClr val="002060"/>
                </a:solidFill>
                <a:latin typeface="Arial "/>
              </a:rPr>
              <a:t> </a:t>
            </a:r>
            <a:r>
              <a:rPr lang="fr-CA" altLang="it-IT" sz="3200" b="1" dirty="0">
                <a:solidFill>
                  <a:srgbClr val="002060"/>
                </a:solidFill>
                <a:latin typeface="Arial "/>
              </a:rPr>
              <a:t>ai </a:t>
            </a:r>
            <a:r>
              <a:rPr lang="fr-CA" altLang="it-IT" sz="3200" b="1" dirty="0" err="1">
                <a:solidFill>
                  <a:srgbClr val="002060"/>
                </a:solidFill>
                <a:latin typeface="Arial "/>
              </a:rPr>
              <a:t>particolari</a:t>
            </a:r>
            <a:endParaRPr lang="fr-CA" altLang="it-IT" sz="3200" b="1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3168128" y="563823"/>
            <a:ext cx="64801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it-IT" altLang="it-IT" sz="1800" dirty="0">
                <a:solidFill>
                  <a:srgbClr val="000080"/>
                </a:solidFill>
                <a:latin typeface="Tahoma" panose="020B0604030504040204" pitchFamily="34" charset="0"/>
              </a:rPr>
              <a:t>Cosa può voler dire: modifica degli ambienti di lavoro</a:t>
            </a:r>
          </a:p>
        </p:txBody>
      </p:sp>
      <p:pic>
        <p:nvPicPr>
          <p:cNvPr id="4506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3355"/>
            <a:ext cx="3887788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6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94521"/>
            <a:ext cx="3852168" cy="285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8" y="3888576"/>
            <a:ext cx="3866831" cy="288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45" y="4005064"/>
            <a:ext cx="3936727" cy="282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680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34" name="AutoShape 2"/>
          <p:cNvCxnSpPr>
            <a:cxnSpLocks noChangeShapeType="1"/>
          </p:cNvCxnSpPr>
          <p:nvPr/>
        </p:nvCxnSpPr>
        <p:spPr bwMode="auto">
          <a:xfrm>
            <a:off x="37322125" y="37322125"/>
            <a:ext cx="1588" cy="1588"/>
          </a:xfrm>
          <a:prstGeom prst="bentConnector3">
            <a:avLst>
              <a:gd name="adj1" fmla="val 50000"/>
            </a:avLst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063625"/>
            <a:ext cx="9144000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500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082" name="AutoShape 2"/>
          <p:cNvCxnSpPr>
            <a:cxnSpLocks noChangeShapeType="1"/>
          </p:cNvCxnSpPr>
          <p:nvPr/>
        </p:nvCxnSpPr>
        <p:spPr bwMode="auto">
          <a:xfrm>
            <a:off x="37322125" y="37322125"/>
            <a:ext cx="1588" cy="1588"/>
          </a:xfrm>
          <a:prstGeom prst="bentConnector3">
            <a:avLst>
              <a:gd name="adj1" fmla="val 50000"/>
            </a:avLst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395288" y="836613"/>
            <a:ext cx="4068762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Relazione/Relazioni: 72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Incontro: 65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 smtClean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Rapporti: 45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 smtClean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Rete</a:t>
            </a: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: 58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 err="1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Collab</a:t>
            </a: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.: 45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Profitto: 0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Costi: 9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Fatica: 3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Errore: 0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Difficoltà: 23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Guadagno: 1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Utile: 9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Delusione/illusione: 0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Passione: 30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 err="1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Lavor</a:t>
            </a: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: 262… c’è un’azione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Innovazione: 42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 err="1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Nuov</a:t>
            </a: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: 132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Valor: 75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 err="1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Inseriment</a:t>
            </a: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: 44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 err="1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Obiettiv</a:t>
            </a: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: 38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 err="1">
                <a:solidFill>
                  <a:srgbClr val="FF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Agricol</a:t>
            </a:r>
            <a:r>
              <a:rPr lang="it-IT" altLang="it-IT" sz="1600" dirty="0">
                <a:solidFill>
                  <a:srgbClr val="FF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: 346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 err="1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Serviz</a:t>
            </a: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: 70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5003800" y="908050"/>
            <a:ext cx="338455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Spesa: 8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Perdita: 1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Aiuto: 7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Sostegno: 5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Costruzione/costruire: 61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Futuro: 48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Accogliere: 20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FF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Impresa/imprenditore: </a:t>
            </a:r>
            <a:r>
              <a:rPr lang="it-IT" altLang="it-IT" sz="1600" dirty="0" smtClean="0">
                <a:solidFill>
                  <a:srgbClr val="FF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162 </a:t>
            </a:r>
            <a:r>
              <a:rPr lang="it-IT" altLang="it-IT" sz="1600" dirty="0">
                <a:solidFill>
                  <a:srgbClr val="FF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Azienda: 262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Volontario/volontariato: 11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Sostegno: 5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Economia: 47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Benessere 13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Mercato: 30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009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Modello /Nuovo/(consumo): 21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FF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Prodotto/produzione/produrre: 319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 smtClean="0">
                <a:solidFill>
                  <a:srgbClr val="FF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Progetto/i: 172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 err="1" smtClean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Svilupp</a:t>
            </a: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: 44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solidFill>
                  <a:srgbClr val="00B05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Gruppo/i: 82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1600" dirty="0">
              <a:solidFill>
                <a:srgbClr val="000090"/>
              </a:solidFill>
              <a:latin typeface="Tahoma" panose="020B0604030504040204" pitchFamily="34" charset="0"/>
              <a:ea typeface="MS PGothic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48064" y="6501224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A. </a:t>
            </a:r>
            <a:r>
              <a:rPr lang="it-IT" sz="1400" dirty="0" err="1" smtClean="0"/>
              <a:t>Galasso</a:t>
            </a:r>
            <a:r>
              <a:rPr lang="it-IT" sz="1400" dirty="0" smtClean="0"/>
              <a:t>, F. </a:t>
            </a:r>
            <a:r>
              <a:rPr lang="it-IT" sz="1400" dirty="0" err="1" smtClean="0"/>
              <a:t>Durastanti</a:t>
            </a:r>
            <a:r>
              <a:rPr lang="it-IT" sz="1400" dirty="0" smtClean="0"/>
              <a:t> AICARE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223911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317499"/>
            <a:ext cx="6775450" cy="1295400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altLang="it-IT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3. </a:t>
            </a:r>
            <a:r>
              <a:rPr lang="it-IT" altLang="it-IT" sz="3600" b="1" dirty="0" smtClean="0">
                <a:solidFill>
                  <a:schemeClr val="tx2">
                    <a:lumMod val="50000"/>
                  </a:schemeClr>
                </a:solidFill>
                <a:latin typeface="Arial "/>
                <a:ea typeface="MS PGothic" pitchFamily="34" charset="-128"/>
                <a:cs typeface="Tahoma" pitchFamily="34" charset="0"/>
              </a:rPr>
              <a:t>La rete e adozione di una logica di co-produzione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72816"/>
            <a:ext cx="8064500" cy="4105275"/>
          </a:xfrm>
        </p:spPr>
        <p:txBody>
          <a:bodyPr/>
          <a:lstStyle/>
          <a:p>
            <a:pPr algn="just"/>
            <a:r>
              <a:rPr lang="it-IT" altLang="it-IT" sz="1800" b="1" i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l’azione pubblica 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può effettuare </a:t>
            </a:r>
            <a:r>
              <a:rPr lang="it-IT" altLang="it-IT" sz="1600" b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regolazione 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e </a:t>
            </a:r>
            <a:r>
              <a:rPr lang="it-IT" altLang="it-IT" sz="1600" b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riconoscimento delle pratiche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, assicurare </a:t>
            </a:r>
            <a:r>
              <a:rPr lang="it-IT" altLang="it-IT" sz="1600" b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risorse umane 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professionalizzate e </a:t>
            </a:r>
            <a:r>
              <a:rPr lang="it-IT" altLang="it-IT" sz="1600" b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risorse economiche, dare supporto 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alla creazione di mercati etici e al rafforzamento di imprese responsabili;</a:t>
            </a:r>
          </a:p>
          <a:p>
            <a:pPr algn="just"/>
            <a:endParaRPr lang="it-IT" altLang="it-IT" sz="1600" dirty="0" smtClean="0">
              <a:solidFill>
                <a:srgbClr val="002060"/>
              </a:solidFill>
              <a:latin typeface="Arialò"/>
              <a:cs typeface="Tahoma" panose="020B0604030504040204" pitchFamily="34" charset="0"/>
            </a:endParaRPr>
          </a:p>
          <a:p>
            <a:pPr algn="just"/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le </a:t>
            </a:r>
            <a:r>
              <a:rPr lang="it-IT" altLang="it-IT" sz="1800" b="1" i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imprese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 possono seguire, in misura diversa e in funzione del tipo di servizi offerti, una logica del dono, aprendo l’azienda a </a:t>
            </a:r>
            <a:r>
              <a:rPr lang="it-IT" altLang="it-IT" sz="1600" b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usi di natura sociale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;</a:t>
            </a:r>
          </a:p>
          <a:p>
            <a:pPr algn="just"/>
            <a:endParaRPr lang="it-IT" altLang="it-IT" sz="1600" dirty="0" smtClean="0">
              <a:solidFill>
                <a:srgbClr val="002060"/>
              </a:solidFill>
              <a:latin typeface="Arialò"/>
              <a:cs typeface="Tahoma" panose="020B0604030504040204" pitchFamily="34" charset="0"/>
            </a:endParaRPr>
          </a:p>
          <a:p>
            <a:pPr algn="just"/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il mondo della </a:t>
            </a:r>
            <a:r>
              <a:rPr lang="it-IT" altLang="it-IT" sz="1800" b="1" i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cooperazione sociale 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può far crescere la capacità di </a:t>
            </a:r>
            <a:r>
              <a:rPr lang="it-IT" altLang="it-IT" sz="1600" b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collaborazione con il mondo dell’impresa privata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 e valorizzare le </a:t>
            </a:r>
            <a:r>
              <a:rPr lang="it-IT" altLang="it-IT" sz="1600" b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complementarietà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 delle conoscenze e delle risorse di ognuna;</a:t>
            </a:r>
          </a:p>
          <a:p>
            <a:pPr algn="just"/>
            <a:endParaRPr lang="it-IT" altLang="it-IT" sz="1600" dirty="0" smtClean="0">
              <a:solidFill>
                <a:srgbClr val="002060"/>
              </a:solidFill>
              <a:latin typeface="Arialò"/>
              <a:cs typeface="Tahoma" panose="020B0604030504040204" pitchFamily="34" charset="0"/>
            </a:endParaRPr>
          </a:p>
          <a:p>
            <a:pPr algn="just"/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il </a:t>
            </a:r>
            <a:r>
              <a:rPr lang="it-IT" altLang="it-IT" sz="1800" b="1" i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volontariato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 può operare in autonomia o sviluppare </a:t>
            </a:r>
            <a:r>
              <a:rPr lang="it-IT" altLang="it-IT" sz="1600" b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collaborazioni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 con il sistema delle imprese e della cooperazione sociale;</a:t>
            </a:r>
          </a:p>
          <a:p>
            <a:pPr algn="just"/>
            <a:endParaRPr lang="it-IT" altLang="it-IT" sz="1600" dirty="0" smtClean="0">
              <a:solidFill>
                <a:srgbClr val="002060"/>
              </a:solidFill>
              <a:latin typeface="Arialò"/>
              <a:cs typeface="Tahoma" panose="020B0604030504040204" pitchFamily="34" charset="0"/>
            </a:endParaRPr>
          </a:p>
          <a:p>
            <a:pPr algn="just"/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Il </a:t>
            </a:r>
            <a:r>
              <a:rPr lang="it-IT" altLang="it-IT" sz="1800" b="1" i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consumatore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, attraverso l’atto di acquisto, può contribuire a creare </a:t>
            </a:r>
            <a:r>
              <a:rPr lang="it-IT" altLang="it-IT" sz="1600" b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valore umano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, </a:t>
            </a:r>
            <a:r>
              <a:rPr lang="it-IT" altLang="it-IT" sz="1600" b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economico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 e </a:t>
            </a:r>
            <a:r>
              <a:rPr lang="it-IT" altLang="it-IT" sz="1600" b="1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sociale</a:t>
            </a:r>
            <a:r>
              <a:rPr lang="it-IT" altLang="it-IT" sz="1600" dirty="0" smtClean="0">
                <a:solidFill>
                  <a:srgbClr val="002060"/>
                </a:solidFill>
                <a:latin typeface="Arialò"/>
                <a:cs typeface="Tahoma" panose="020B0604030504040204" pitchFamily="34" charset="0"/>
              </a:rPr>
              <a:t> (attraverso un incremento delle reti relazionali del territorio e un contributo alla riallocazione della spesa pubblica).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" y="1"/>
            <a:ext cx="2439857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50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1"/>
          <p:cNvSpPr txBox="1">
            <a:spLocks noChangeArrowheads="1"/>
          </p:cNvSpPr>
          <p:nvPr/>
        </p:nvSpPr>
        <p:spPr bwMode="auto">
          <a:xfrm>
            <a:off x="811213" y="116491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Reti di territorio inclusive</a:t>
            </a:r>
          </a:p>
        </p:txBody>
      </p:sp>
      <p:sp>
        <p:nvSpPr>
          <p:cNvPr id="151555" name="Oval 2"/>
          <p:cNvSpPr>
            <a:spLocks noChangeArrowheads="1"/>
          </p:cNvSpPr>
          <p:nvPr/>
        </p:nvSpPr>
        <p:spPr bwMode="auto">
          <a:xfrm>
            <a:off x="2640013" y="1066800"/>
            <a:ext cx="4876800" cy="4648200"/>
          </a:xfrm>
          <a:prstGeom prst="ellipse">
            <a:avLst/>
          </a:prstGeom>
          <a:solidFill>
            <a:srgbClr val="92D05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56" name="Oval 3"/>
          <p:cNvSpPr>
            <a:spLocks noChangeArrowheads="1"/>
          </p:cNvSpPr>
          <p:nvPr/>
        </p:nvSpPr>
        <p:spPr bwMode="auto">
          <a:xfrm>
            <a:off x="3021013" y="1447800"/>
            <a:ext cx="4114800" cy="3886200"/>
          </a:xfrm>
          <a:prstGeom prst="ellipse">
            <a:avLst/>
          </a:prstGeom>
          <a:solidFill>
            <a:srgbClr val="008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57" name="Oval 4"/>
          <p:cNvSpPr>
            <a:spLocks noChangeArrowheads="1"/>
          </p:cNvSpPr>
          <p:nvPr/>
        </p:nvSpPr>
        <p:spPr bwMode="auto">
          <a:xfrm>
            <a:off x="3554413" y="1905000"/>
            <a:ext cx="3048000" cy="2895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58" name="Oval 5"/>
          <p:cNvSpPr>
            <a:spLocks noChangeArrowheads="1"/>
          </p:cNvSpPr>
          <p:nvPr/>
        </p:nvSpPr>
        <p:spPr bwMode="auto">
          <a:xfrm>
            <a:off x="4164013" y="2590800"/>
            <a:ext cx="1752600" cy="1676400"/>
          </a:xfrm>
          <a:prstGeom prst="ellipse">
            <a:avLst/>
          </a:prstGeom>
          <a:solidFill>
            <a:srgbClr val="CCFF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>
                <a:latin typeface="Arial" panose="020B0604020202020204" pitchFamily="34" charset="0"/>
                <a:ea typeface="MS PGothic" panose="020B0600070205080204" pitchFamily="34" charset="-128"/>
              </a:rPr>
              <a:t>Strutture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>
                <a:latin typeface="Arial" panose="020B0604020202020204" pitchFamily="34" charset="0"/>
                <a:ea typeface="MS PGothic" panose="020B0600070205080204" pitchFamily="34" charset="-128"/>
              </a:rPr>
              <a:t>socio-terapeutiche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>
                <a:latin typeface="Arial" panose="020B0604020202020204" pitchFamily="34" charset="0"/>
                <a:ea typeface="MS PGothic" panose="020B0600070205080204" pitchFamily="34" charset="-128"/>
              </a:rPr>
              <a:t>e formative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200">
                <a:latin typeface="Arial" panose="020B0604020202020204" pitchFamily="34" charset="0"/>
                <a:ea typeface="MS PGothic" panose="020B0600070205080204" pitchFamily="34" charset="-128"/>
              </a:rPr>
              <a:t>Pubbliche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200">
                <a:latin typeface="Arial" panose="020B0604020202020204" pitchFamily="34" charset="0"/>
                <a:ea typeface="MS PGothic" panose="020B0600070205080204" pitchFamily="34" charset="-128"/>
              </a:rPr>
              <a:t>Coop soc.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200">
                <a:latin typeface="Arial" panose="020B0604020202020204" pitchFamily="34" charset="0"/>
                <a:ea typeface="MS PGothic" panose="020B0600070205080204" pitchFamily="34" charset="-128"/>
              </a:rPr>
              <a:t>Aziende Agr.</a:t>
            </a:r>
          </a:p>
        </p:txBody>
      </p:sp>
      <p:sp>
        <p:nvSpPr>
          <p:cNvPr id="151559" name="Text Box 6"/>
          <p:cNvSpPr txBox="1">
            <a:spLocks noChangeArrowheads="1"/>
          </p:cNvSpPr>
          <p:nvPr/>
        </p:nvSpPr>
        <p:spPr bwMode="auto">
          <a:xfrm>
            <a:off x="3995738" y="2085975"/>
            <a:ext cx="2073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  <a:ea typeface="MS PGothic" panose="020B0600070205080204" pitchFamily="34" charset="-128"/>
              </a:rPr>
              <a:t>aziende agricole di supporto/servizio</a:t>
            </a:r>
          </a:p>
        </p:txBody>
      </p:sp>
      <p:sp>
        <p:nvSpPr>
          <p:cNvPr id="151560" name="Text Box 7"/>
          <p:cNvSpPr txBox="1">
            <a:spLocks noChangeArrowheads="1"/>
          </p:cNvSpPr>
          <p:nvPr/>
        </p:nvSpPr>
        <p:spPr bwMode="auto">
          <a:xfrm>
            <a:off x="1041400" y="3352800"/>
            <a:ext cx="143668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>
                <a:latin typeface="Arial" panose="020B0604020202020204" pitchFamily="34" charset="0"/>
                <a:ea typeface="MS PGothic" panose="020B0600070205080204" pitchFamily="34" charset="-128"/>
              </a:rPr>
              <a:t>intermediazione</a:t>
            </a:r>
          </a:p>
        </p:txBody>
      </p:sp>
      <p:sp>
        <p:nvSpPr>
          <p:cNvPr id="151561" name="Text Box 8"/>
          <p:cNvSpPr txBox="1">
            <a:spLocks noChangeArrowheads="1"/>
          </p:cNvSpPr>
          <p:nvPr/>
        </p:nvSpPr>
        <p:spPr bwMode="auto">
          <a:xfrm>
            <a:off x="7240588" y="1752600"/>
            <a:ext cx="1090612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>
                <a:latin typeface="Arial" panose="020B0604020202020204" pitchFamily="34" charset="0"/>
                <a:ea typeface="MS PGothic" panose="020B0600070205080204" pitchFamily="34" charset="-128"/>
              </a:rPr>
              <a:t>animazione</a:t>
            </a:r>
          </a:p>
        </p:txBody>
      </p:sp>
      <p:sp>
        <p:nvSpPr>
          <p:cNvPr id="151562" name="Text Box 9"/>
          <p:cNvSpPr txBox="1">
            <a:spLocks noChangeArrowheads="1"/>
          </p:cNvSpPr>
          <p:nvPr/>
        </p:nvSpPr>
        <p:spPr bwMode="auto">
          <a:xfrm>
            <a:off x="1803400" y="1828800"/>
            <a:ext cx="97155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>
                <a:latin typeface="Arial" panose="020B0604020202020204" pitchFamily="34" charset="0"/>
                <a:ea typeface="MS PGothic" panose="020B0600070205080204" pitchFamily="34" charset="-128"/>
              </a:rPr>
              <a:t>tutoraggio</a:t>
            </a:r>
          </a:p>
        </p:txBody>
      </p:sp>
      <p:sp>
        <p:nvSpPr>
          <p:cNvPr id="151563" name="Line 10"/>
          <p:cNvSpPr>
            <a:spLocks noChangeShapeType="1"/>
          </p:cNvSpPr>
          <p:nvPr/>
        </p:nvSpPr>
        <p:spPr bwMode="auto">
          <a:xfrm flipV="1">
            <a:off x="2487613" y="3348038"/>
            <a:ext cx="1676400" cy="16192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1564" name="Line 11"/>
          <p:cNvSpPr>
            <a:spLocks noChangeShapeType="1"/>
          </p:cNvSpPr>
          <p:nvPr/>
        </p:nvSpPr>
        <p:spPr bwMode="auto">
          <a:xfrm flipV="1">
            <a:off x="5764213" y="2052638"/>
            <a:ext cx="1855787" cy="92392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1565" name="Line 12"/>
          <p:cNvSpPr>
            <a:spLocks noChangeShapeType="1"/>
          </p:cNvSpPr>
          <p:nvPr/>
        </p:nvSpPr>
        <p:spPr bwMode="auto">
          <a:xfrm>
            <a:off x="2716213" y="1981200"/>
            <a:ext cx="1447800" cy="4572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1566" name="Text Box 13"/>
          <p:cNvSpPr txBox="1">
            <a:spLocks noChangeArrowheads="1"/>
          </p:cNvSpPr>
          <p:nvPr/>
        </p:nvSpPr>
        <p:spPr bwMode="auto">
          <a:xfrm>
            <a:off x="4011613" y="1568450"/>
            <a:ext cx="2073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  <a:ea typeface="MS PGothic" panose="020B0600070205080204" pitchFamily="34" charset="-128"/>
              </a:rPr>
              <a:t>Centri impiego</a:t>
            </a:r>
          </a:p>
        </p:txBody>
      </p:sp>
      <p:sp>
        <p:nvSpPr>
          <p:cNvPr id="151567" name="Text Box 14"/>
          <p:cNvSpPr txBox="1">
            <a:spLocks noChangeArrowheads="1"/>
          </p:cNvSpPr>
          <p:nvPr/>
        </p:nvSpPr>
        <p:spPr bwMode="auto">
          <a:xfrm>
            <a:off x="4071938" y="1143000"/>
            <a:ext cx="2073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  <a:ea typeface="MS PGothic" panose="020B0600070205080204" pitchFamily="34" charset="-128"/>
              </a:rPr>
              <a:t>Impresa e creazione</a:t>
            </a:r>
          </a:p>
        </p:txBody>
      </p:sp>
      <p:sp>
        <p:nvSpPr>
          <p:cNvPr id="151568" name="Text Box 15"/>
          <p:cNvSpPr txBox="1">
            <a:spLocks noChangeArrowheads="1"/>
          </p:cNvSpPr>
          <p:nvPr/>
        </p:nvSpPr>
        <p:spPr bwMode="auto">
          <a:xfrm>
            <a:off x="6326188" y="5562600"/>
            <a:ext cx="247332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>
                <a:latin typeface="Arial" panose="020B0604020202020204" pitchFamily="34" charset="0"/>
                <a:ea typeface="MS PGothic" panose="020B0600070205080204" pitchFamily="34" charset="-128"/>
              </a:rPr>
              <a:t>Monitoraggio e valutazione</a:t>
            </a:r>
          </a:p>
        </p:txBody>
      </p:sp>
      <p:sp>
        <p:nvSpPr>
          <p:cNvPr id="151569" name="Text Box 16"/>
          <p:cNvSpPr txBox="1">
            <a:spLocks noChangeArrowheads="1"/>
          </p:cNvSpPr>
          <p:nvPr/>
        </p:nvSpPr>
        <p:spPr bwMode="auto">
          <a:xfrm>
            <a:off x="6373813" y="1295400"/>
            <a:ext cx="2073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b="1" i="1">
                <a:latin typeface="Arial" panose="020B0604020202020204" pitchFamily="34" charset="0"/>
                <a:ea typeface="MS PGothic" panose="020B0600070205080204" pitchFamily="34" charset="-128"/>
              </a:rPr>
              <a:t>Consumo critico</a:t>
            </a:r>
          </a:p>
        </p:txBody>
      </p:sp>
      <p:sp>
        <p:nvSpPr>
          <p:cNvPr id="151570" name="Text Box 17"/>
          <p:cNvSpPr txBox="1">
            <a:spLocks noChangeArrowheads="1"/>
          </p:cNvSpPr>
          <p:nvPr/>
        </p:nvSpPr>
        <p:spPr bwMode="auto">
          <a:xfrm>
            <a:off x="1497013" y="4343400"/>
            <a:ext cx="10668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>
                <a:latin typeface="Arial" panose="020B0604020202020204" pitchFamily="34" charset="0"/>
                <a:ea typeface="MS PGothic" panose="020B0600070205080204" pitchFamily="34" charset="-128"/>
              </a:rPr>
              <a:t>regole proceduresupporti</a:t>
            </a:r>
          </a:p>
        </p:txBody>
      </p:sp>
      <p:sp>
        <p:nvSpPr>
          <p:cNvPr id="151571" name="Text Box 18"/>
          <p:cNvSpPr txBox="1">
            <a:spLocks noChangeArrowheads="1"/>
          </p:cNvSpPr>
          <p:nvPr/>
        </p:nvSpPr>
        <p:spPr bwMode="auto">
          <a:xfrm>
            <a:off x="658813" y="5410200"/>
            <a:ext cx="2971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b="1">
                <a:latin typeface="Arial" panose="020B0604020202020204" pitchFamily="34" charset="0"/>
                <a:ea typeface="MS PGothic" panose="020B0600070205080204" pitchFamily="34" charset="-128"/>
              </a:rPr>
              <a:t>Partenariati di programmazione e gestione</a:t>
            </a:r>
          </a:p>
        </p:txBody>
      </p:sp>
      <p:cxnSp>
        <p:nvCxnSpPr>
          <p:cNvPr id="151572" name="AutoShape 19"/>
          <p:cNvCxnSpPr>
            <a:cxnSpLocks noChangeShapeType="1"/>
            <a:stCxn id="151570" idx="0"/>
            <a:endCxn id="151560" idx="2"/>
          </p:cNvCxnSpPr>
          <p:nvPr/>
        </p:nvCxnSpPr>
        <p:spPr bwMode="auto">
          <a:xfrm flipH="1" flipV="1">
            <a:off x="1758950" y="3659188"/>
            <a:ext cx="269875" cy="682625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1573" name="AutoShape 20"/>
          <p:cNvCxnSpPr>
            <a:cxnSpLocks noChangeShapeType="1"/>
            <a:stCxn id="151570" idx="1"/>
            <a:endCxn id="151562" idx="1"/>
          </p:cNvCxnSpPr>
          <p:nvPr/>
        </p:nvCxnSpPr>
        <p:spPr bwMode="auto">
          <a:xfrm flipV="1">
            <a:off x="1497013" y="1982788"/>
            <a:ext cx="306387" cy="2727325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1574" name="AutoShape 21"/>
          <p:cNvCxnSpPr>
            <a:cxnSpLocks noChangeShapeType="1"/>
            <a:stCxn id="151571" idx="0"/>
            <a:endCxn id="151570" idx="2"/>
          </p:cNvCxnSpPr>
          <p:nvPr/>
        </p:nvCxnSpPr>
        <p:spPr bwMode="auto">
          <a:xfrm flipH="1" flipV="1">
            <a:off x="2030413" y="5076825"/>
            <a:ext cx="114300" cy="333375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1575" name="AutoShape 22"/>
          <p:cNvCxnSpPr>
            <a:cxnSpLocks noChangeShapeType="1"/>
            <a:stCxn id="151571" idx="3"/>
            <a:endCxn id="151568" idx="1"/>
          </p:cNvCxnSpPr>
          <p:nvPr/>
        </p:nvCxnSpPr>
        <p:spPr bwMode="auto">
          <a:xfrm>
            <a:off x="3630613" y="5700713"/>
            <a:ext cx="2695575" cy="15875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1576" name="AutoShape 23"/>
          <p:cNvSpPr>
            <a:spLocks noChangeArrowheads="1"/>
          </p:cNvSpPr>
          <p:nvPr/>
        </p:nvSpPr>
        <p:spPr bwMode="auto">
          <a:xfrm>
            <a:off x="3935413" y="2743200"/>
            <a:ext cx="152400" cy="152400"/>
          </a:xfrm>
          <a:prstGeom prst="pentagon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77" name="AutoShape 24"/>
          <p:cNvSpPr>
            <a:spLocks noChangeArrowheads="1"/>
          </p:cNvSpPr>
          <p:nvPr/>
        </p:nvSpPr>
        <p:spPr bwMode="auto">
          <a:xfrm>
            <a:off x="3859213" y="3048000"/>
            <a:ext cx="152400" cy="152400"/>
          </a:xfrm>
          <a:prstGeom prst="pentagon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78" name="AutoShape 25"/>
          <p:cNvSpPr>
            <a:spLocks noChangeArrowheads="1"/>
          </p:cNvSpPr>
          <p:nvPr/>
        </p:nvSpPr>
        <p:spPr bwMode="auto">
          <a:xfrm>
            <a:off x="3859213" y="3581400"/>
            <a:ext cx="152400" cy="152400"/>
          </a:xfrm>
          <a:prstGeom prst="pentagon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79" name="AutoShape 26"/>
          <p:cNvSpPr>
            <a:spLocks noChangeArrowheads="1"/>
          </p:cNvSpPr>
          <p:nvPr/>
        </p:nvSpPr>
        <p:spPr bwMode="auto">
          <a:xfrm>
            <a:off x="4087813" y="3962400"/>
            <a:ext cx="152400" cy="152400"/>
          </a:xfrm>
          <a:prstGeom prst="pentagon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80" name="AutoShape 27"/>
          <p:cNvSpPr>
            <a:spLocks noChangeArrowheads="1"/>
          </p:cNvSpPr>
          <p:nvPr/>
        </p:nvSpPr>
        <p:spPr bwMode="auto">
          <a:xfrm>
            <a:off x="4545013" y="4343400"/>
            <a:ext cx="152400" cy="152400"/>
          </a:xfrm>
          <a:prstGeom prst="pentagon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81" name="AutoShape 28"/>
          <p:cNvSpPr>
            <a:spLocks noChangeArrowheads="1"/>
          </p:cNvSpPr>
          <p:nvPr/>
        </p:nvSpPr>
        <p:spPr bwMode="auto">
          <a:xfrm>
            <a:off x="5307013" y="4343400"/>
            <a:ext cx="152400" cy="152400"/>
          </a:xfrm>
          <a:prstGeom prst="pentagon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82" name="AutoShape 29"/>
          <p:cNvSpPr>
            <a:spLocks noChangeArrowheads="1"/>
          </p:cNvSpPr>
          <p:nvPr/>
        </p:nvSpPr>
        <p:spPr bwMode="auto">
          <a:xfrm>
            <a:off x="6069013" y="2895600"/>
            <a:ext cx="152400" cy="152400"/>
          </a:xfrm>
          <a:prstGeom prst="pentagon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83" name="AutoShape 30"/>
          <p:cNvSpPr>
            <a:spLocks noChangeArrowheads="1"/>
          </p:cNvSpPr>
          <p:nvPr/>
        </p:nvSpPr>
        <p:spPr bwMode="auto">
          <a:xfrm>
            <a:off x="6145213" y="3352800"/>
            <a:ext cx="152400" cy="152400"/>
          </a:xfrm>
          <a:prstGeom prst="pentagon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84" name="AutoShape 31"/>
          <p:cNvSpPr>
            <a:spLocks noChangeArrowheads="1"/>
          </p:cNvSpPr>
          <p:nvPr/>
        </p:nvSpPr>
        <p:spPr bwMode="auto">
          <a:xfrm>
            <a:off x="5916613" y="3886200"/>
            <a:ext cx="152400" cy="152400"/>
          </a:xfrm>
          <a:prstGeom prst="pentagon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85" name="AutoShape 32"/>
          <p:cNvSpPr>
            <a:spLocks noChangeArrowheads="1"/>
          </p:cNvSpPr>
          <p:nvPr/>
        </p:nvSpPr>
        <p:spPr bwMode="auto">
          <a:xfrm>
            <a:off x="5840413" y="2514600"/>
            <a:ext cx="152400" cy="152400"/>
          </a:xfrm>
          <a:prstGeom prst="pentagon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1586" name="Text Box 33"/>
          <p:cNvSpPr txBox="1">
            <a:spLocks noChangeArrowheads="1"/>
          </p:cNvSpPr>
          <p:nvPr/>
        </p:nvSpPr>
        <p:spPr bwMode="auto">
          <a:xfrm>
            <a:off x="457200" y="6096000"/>
            <a:ext cx="83058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2500"/>
              </a:spcBef>
              <a:buClrTx/>
              <a:buFontTx/>
              <a:buNone/>
            </a:pPr>
            <a:r>
              <a:rPr lang="it-IT" altLang="it-IT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Continuità dei percorsi</a:t>
            </a:r>
          </a:p>
        </p:txBody>
      </p:sp>
    </p:spTree>
    <p:extLst>
      <p:ext uri="{BB962C8B-B14F-4D97-AF65-F5344CB8AC3E}">
        <p14:creationId xmlns:p14="http://schemas.microsoft.com/office/powerpoint/2010/main" val="2219642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</a:t>
            </a: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19664" y="1673382"/>
            <a:ext cx="7632700" cy="211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200" dirty="0" smtClean="0">
                <a:solidFill>
                  <a:srgbClr val="000080"/>
                </a:solidFill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«Innovare </a:t>
            </a:r>
            <a:r>
              <a:rPr lang="it-IT" altLang="it-IT" sz="2200" dirty="0">
                <a:solidFill>
                  <a:srgbClr val="000080"/>
                </a:solidFill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vuol dire ideare un progetto che non c’è, con degli strumenti che ancora non esistono e degli obiettivi che pochi sentono propri per fare qualcosa che si scoprirà indispensabile. E sudare </a:t>
            </a:r>
            <a:r>
              <a:rPr lang="it-IT" altLang="it-IT" sz="2200" dirty="0" smtClean="0">
                <a:solidFill>
                  <a:srgbClr val="000080"/>
                </a:solidFill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parecchio»</a:t>
            </a:r>
            <a:r>
              <a:rPr lang="it-IT" altLang="it-IT" sz="2400" dirty="0" smtClean="0">
                <a:solidFill>
                  <a:srgbClr val="000080"/>
                </a:solidFill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 </a:t>
            </a:r>
            <a:r>
              <a:rPr lang="it-IT" altLang="it-IT" sz="1600" b="1" dirty="0">
                <a:solidFill>
                  <a:srgbClr val="000080"/>
                </a:solidFill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(testimonianza di giovani che operano in agricoltura)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-82531" y="62251"/>
            <a:ext cx="9200994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Nuovi modelli di imprenditorialità</a:t>
            </a:r>
            <a:endParaRPr lang="it-IT" altLang="it-IT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425" y="4568942"/>
            <a:ext cx="2853387" cy="214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99592" y="3789040"/>
            <a:ext cx="521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Rompere le barriere tradizionali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53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560513"/>
            <a:ext cx="7461250" cy="505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467544" y="44450"/>
            <a:ext cx="77692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4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Impresa</a:t>
            </a:r>
            <a:r>
              <a:rPr lang="en-GB" altLang="it-IT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 </a:t>
            </a:r>
            <a:r>
              <a:rPr lang="en-GB" altLang="it-IT" sz="4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movente</a:t>
            </a:r>
            <a:r>
              <a:rPr lang="en-GB" altLang="it-IT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it-IT" sz="4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ideale</a:t>
            </a:r>
            <a:r>
              <a:rPr lang="en-GB" altLang="it-IT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 </a:t>
            </a:r>
            <a:br>
              <a:rPr lang="en-GB" altLang="it-IT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GB" altLang="it-IT" sz="36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connette</a:t>
            </a:r>
            <a:r>
              <a:rPr lang="en-GB" altLang="it-IT" sz="36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it-IT" sz="36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reti</a:t>
            </a:r>
            <a:r>
              <a:rPr lang="en-GB" altLang="it-IT" sz="36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GB" altLang="it-IT" sz="36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risorse</a:t>
            </a:r>
            <a:r>
              <a:rPr lang="en-GB" altLang="it-IT" sz="36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GB" altLang="it-IT" sz="36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idee</a:t>
            </a:r>
            <a:endParaRPr lang="en-GB" altLang="it-IT" sz="3600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 rot="5400000">
            <a:off x="4927600" y="3838575"/>
            <a:ext cx="1358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reputazione</a:t>
            </a:r>
          </a:p>
        </p:txBody>
      </p:sp>
      <p:sp>
        <p:nvSpPr>
          <p:cNvPr id="108549" name="Text Box 4"/>
          <p:cNvSpPr txBox="1">
            <a:spLocks noChangeArrowheads="1"/>
          </p:cNvSpPr>
          <p:nvPr/>
        </p:nvSpPr>
        <p:spPr bwMode="auto">
          <a:xfrm>
            <a:off x="3851275" y="4405313"/>
            <a:ext cx="17287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L</a:t>
            </a:r>
            <a:r>
              <a:rPr lang="en-GB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ogiche e conoscenze ibride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it-IT" sz="1800">
              <a:latin typeface="Tahoma" panose="020B0604030504040204" pitchFamily="34" charset="0"/>
              <a:ea typeface="MS PGothic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10855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3597275"/>
            <a:ext cx="132397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8551" name="Text Box 6"/>
          <p:cNvSpPr txBox="1">
            <a:spLocks noChangeArrowheads="1"/>
          </p:cNvSpPr>
          <p:nvPr/>
        </p:nvSpPr>
        <p:spPr bwMode="auto">
          <a:xfrm rot="-5400000">
            <a:off x="3158331" y="3901282"/>
            <a:ext cx="13668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innovazione</a:t>
            </a:r>
          </a:p>
        </p:txBody>
      </p:sp>
      <p:sp>
        <p:nvSpPr>
          <p:cNvPr id="108552" name="Text Box 7"/>
          <p:cNvSpPr txBox="1">
            <a:spLocks noChangeArrowheads="1"/>
          </p:cNvSpPr>
          <p:nvPr/>
        </p:nvSpPr>
        <p:spPr bwMode="auto">
          <a:xfrm>
            <a:off x="4024313" y="3171825"/>
            <a:ext cx="14970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responsibilità</a:t>
            </a:r>
          </a:p>
        </p:txBody>
      </p:sp>
      <p:sp>
        <p:nvSpPr>
          <p:cNvPr id="108553" name="Text Box 8"/>
          <p:cNvSpPr txBox="1">
            <a:spLocks noChangeArrowheads="1"/>
          </p:cNvSpPr>
          <p:nvPr/>
        </p:nvSpPr>
        <p:spPr bwMode="auto">
          <a:xfrm rot="2580000">
            <a:off x="1228725" y="5475288"/>
            <a:ext cx="25638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M</a:t>
            </a:r>
            <a:r>
              <a:rPr lang="en-GB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obilita risorse inattese</a:t>
            </a:r>
          </a:p>
        </p:txBody>
      </p:sp>
      <p:sp>
        <p:nvSpPr>
          <p:cNvPr id="108554" name="Text Box 9"/>
          <p:cNvSpPr txBox="1">
            <a:spLocks noChangeArrowheads="1"/>
          </p:cNvSpPr>
          <p:nvPr/>
        </p:nvSpPr>
        <p:spPr bwMode="auto">
          <a:xfrm rot="-2760000">
            <a:off x="5582444" y="5582444"/>
            <a:ext cx="23161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D</a:t>
            </a:r>
            <a:r>
              <a:rPr lang="en-GB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efinisce valori nuovi</a:t>
            </a:r>
          </a:p>
        </p:txBody>
      </p:sp>
      <p:sp>
        <p:nvSpPr>
          <p:cNvPr id="108555" name="Text Box 10"/>
          <p:cNvSpPr txBox="1">
            <a:spLocks noChangeArrowheads="1"/>
          </p:cNvSpPr>
          <p:nvPr/>
        </p:nvSpPr>
        <p:spPr bwMode="auto">
          <a:xfrm rot="-2760000">
            <a:off x="1568451" y="2184400"/>
            <a:ext cx="25590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A</a:t>
            </a:r>
            <a:r>
              <a:rPr lang="en-GB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ccresce le opportunità</a:t>
            </a:r>
          </a:p>
        </p:txBody>
      </p:sp>
      <p:sp>
        <p:nvSpPr>
          <p:cNvPr id="108556" name="Text Box 11"/>
          <p:cNvSpPr txBox="1">
            <a:spLocks noChangeArrowheads="1"/>
          </p:cNvSpPr>
          <p:nvPr/>
        </p:nvSpPr>
        <p:spPr bwMode="auto">
          <a:xfrm rot="2580000">
            <a:off x="5138738" y="2222500"/>
            <a:ext cx="27574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A</a:t>
            </a:r>
            <a:r>
              <a:rPr lang="en-GB" altLang="it-IT" sz="18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gisce in modo pro-attivo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30009" y="1512013"/>
            <a:ext cx="1512168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>
                <a:latin typeface="Arialò"/>
              </a:rPr>
              <a:t>Impresa pioniera:  virtuosa nel mercato e società civile. Soggetti motivati. </a:t>
            </a:r>
          </a:p>
          <a:p>
            <a:r>
              <a:rPr lang="it-IT" dirty="0" err="1" smtClean="0">
                <a:latin typeface="Arialò"/>
              </a:rPr>
              <a:t>Not</a:t>
            </a:r>
            <a:r>
              <a:rPr lang="it-IT" dirty="0" smtClean="0">
                <a:latin typeface="Arialò"/>
              </a:rPr>
              <a:t> for profit for </a:t>
            </a:r>
            <a:r>
              <a:rPr lang="it-IT" dirty="0" err="1" smtClean="0">
                <a:latin typeface="Arialò"/>
              </a:rPr>
              <a:t>project</a:t>
            </a:r>
            <a:endParaRPr lang="it-IT" dirty="0">
              <a:latin typeface="Arialò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"/>
          <p:cNvSpPr txBox="1">
            <a:spLocks noChangeArrowheads="1"/>
          </p:cNvSpPr>
          <p:nvPr/>
        </p:nvSpPr>
        <p:spPr bwMode="auto">
          <a:xfrm>
            <a:off x="179388" y="6381750"/>
            <a:ext cx="1641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F. Di </a:t>
            </a:r>
            <a:r>
              <a:rPr lang="it-IT" altLang="it-IT" sz="1400" dirty="0" err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Iacovo</a:t>
            </a:r>
            <a:r>
              <a:rPr lang="it-IT" altLang="it-IT" sz="1400" dirty="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1600374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2"/>
          <p:cNvSpPr txBox="1">
            <a:spLocks noChangeArrowheads="1"/>
          </p:cNvSpPr>
          <p:nvPr/>
        </p:nvSpPr>
        <p:spPr bwMode="auto">
          <a:xfrm>
            <a:off x="0" y="53975"/>
            <a:ext cx="9144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it-IT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Generare innovazione sociale</a:t>
            </a:r>
          </a:p>
        </p:txBody>
      </p:sp>
      <p:sp>
        <p:nvSpPr>
          <p:cNvPr id="155651" name="Text Box 25"/>
          <p:cNvSpPr txBox="1">
            <a:spLocks noChangeArrowheads="1"/>
          </p:cNvSpPr>
          <p:nvPr/>
        </p:nvSpPr>
        <p:spPr bwMode="auto">
          <a:xfrm>
            <a:off x="3322638" y="1493838"/>
            <a:ext cx="25082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>
                <a:latin typeface="Arial" panose="020B0604020202020204" pitchFamily="34" charset="0"/>
                <a:ea typeface="MS Gothic" panose="020B0609070205080204" pitchFamily="49" charset="-128"/>
              </a:rPr>
              <a:t>Imprese– Enti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>
                <a:latin typeface="Arial" panose="020B0604020202020204" pitchFamily="34" charset="0"/>
                <a:ea typeface="MS Gothic" panose="020B0609070205080204" pitchFamily="49" charset="-128"/>
              </a:rPr>
              <a:t>Mondo Agricolo</a:t>
            </a:r>
          </a:p>
        </p:txBody>
      </p:sp>
      <p:sp>
        <p:nvSpPr>
          <p:cNvPr id="155652" name="Text Box 26"/>
          <p:cNvSpPr txBox="1">
            <a:spLocks noChangeArrowheads="1"/>
          </p:cNvSpPr>
          <p:nvPr/>
        </p:nvSpPr>
        <p:spPr bwMode="auto">
          <a:xfrm>
            <a:off x="1820863" y="5133975"/>
            <a:ext cx="60102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>
                <a:latin typeface="Arial" panose="020B0604020202020204" pitchFamily="34" charset="0"/>
                <a:ea typeface="MS Gothic" panose="020B0609070205080204" pitchFamily="49" charset="-128"/>
              </a:rPr>
              <a:t>Mondo socio/terapeutico, educativo e del lavoro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latin typeface="Arial" panose="020B0604020202020204" pitchFamily="34" charset="0"/>
                <a:ea typeface="MS Gothic" panose="020B0609070205080204" pitchFamily="49" charset="-128"/>
              </a:rPr>
              <a:t>Imprese sociale, associazioni, enti pubblici </a:t>
            </a:r>
            <a:endParaRPr lang="it-IT" altLang="it-IT" sz="2000"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graphicFrame>
        <p:nvGraphicFramePr>
          <p:cNvPr id="3" name="Diagramma 2"/>
          <p:cNvGraphicFramePr/>
          <p:nvPr/>
        </p:nvGraphicFramePr>
        <p:xfrm>
          <a:off x="1066800" y="1153289"/>
          <a:ext cx="7052500" cy="4795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5654" name="Text Box 26"/>
          <p:cNvSpPr txBox="1">
            <a:spLocks noChangeArrowheads="1"/>
          </p:cNvSpPr>
          <p:nvPr/>
        </p:nvSpPr>
        <p:spPr bwMode="auto">
          <a:xfrm rot="-5400000">
            <a:off x="139701" y="3303587"/>
            <a:ext cx="119856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b="1">
                <a:latin typeface="Arial" panose="020B0604020202020204" pitchFamily="34" charset="0"/>
                <a:ea typeface="MS Gothic" panose="020B0609070205080204" pitchFamily="49" charset="-128"/>
              </a:rPr>
              <a:t>Arena</a:t>
            </a:r>
          </a:p>
        </p:txBody>
      </p:sp>
      <p:sp>
        <p:nvSpPr>
          <p:cNvPr id="155655" name="Text Box 26"/>
          <p:cNvSpPr txBox="1">
            <a:spLocks noChangeArrowheads="1"/>
          </p:cNvSpPr>
          <p:nvPr/>
        </p:nvSpPr>
        <p:spPr bwMode="auto">
          <a:xfrm>
            <a:off x="2914650" y="890588"/>
            <a:ext cx="3097213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b="1">
                <a:latin typeface="Arial" panose="020B0604020202020204" pitchFamily="34" charset="0"/>
                <a:ea typeface="MS Gothic" panose="020B0609070205080204" pitchFamily="49" charset="-128"/>
              </a:rPr>
              <a:t>Agenda &amp; visioni</a:t>
            </a:r>
          </a:p>
        </p:txBody>
      </p:sp>
      <p:sp>
        <p:nvSpPr>
          <p:cNvPr id="155656" name="Text Box 26"/>
          <p:cNvSpPr txBox="1">
            <a:spLocks noChangeArrowheads="1"/>
          </p:cNvSpPr>
          <p:nvPr/>
        </p:nvSpPr>
        <p:spPr bwMode="auto">
          <a:xfrm rot="-5400000">
            <a:off x="7262019" y="3423444"/>
            <a:ext cx="2239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b="1">
                <a:latin typeface="Arial" panose="020B0604020202020204" pitchFamily="34" charset="0"/>
                <a:ea typeface="MS Gothic" panose="020B0609070205080204" pitchFamily="49" charset="-128"/>
              </a:rPr>
              <a:t>Esperimetni</a:t>
            </a:r>
          </a:p>
        </p:txBody>
      </p:sp>
      <p:cxnSp>
        <p:nvCxnSpPr>
          <p:cNvPr id="15" name="Connettore 7 14"/>
          <p:cNvCxnSpPr>
            <a:stCxn id="155655" idx="3"/>
            <a:endCxn id="155656" idx="3"/>
          </p:cNvCxnSpPr>
          <p:nvPr/>
        </p:nvCxnSpPr>
        <p:spPr>
          <a:xfrm>
            <a:off x="6011863" y="1152525"/>
            <a:ext cx="2370137" cy="1412875"/>
          </a:xfrm>
          <a:prstGeom prst="curvedConnector2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58" name="Text Box 26"/>
          <p:cNvSpPr txBox="1">
            <a:spLocks noChangeArrowheads="1"/>
          </p:cNvSpPr>
          <p:nvPr/>
        </p:nvSpPr>
        <p:spPr bwMode="auto">
          <a:xfrm>
            <a:off x="3767138" y="6205538"/>
            <a:ext cx="2100553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b="1" dirty="0" smtClean="0">
                <a:latin typeface="Arial" panose="020B0604020202020204" pitchFamily="34" charset="0"/>
                <a:ea typeface="MS Gothic" panose="020B0609070205080204" pitchFamily="49" charset="-128"/>
              </a:rPr>
              <a:t>Riflessione</a:t>
            </a:r>
            <a:endParaRPr lang="it-IT" altLang="it-IT" sz="2800" b="1" dirty="0"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cxnSp>
        <p:nvCxnSpPr>
          <p:cNvPr id="24" name="Connettore 7 23"/>
          <p:cNvCxnSpPr>
            <a:stCxn id="155656" idx="1"/>
            <a:endCxn id="155658" idx="3"/>
          </p:cNvCxnSpPr>
          <p:nvPr/>
        </p:nvCxnSpPr>
        <p:spPr>
          <a:xfrm rot="5400000">
            <a:off x="6293408" y="4379646"/>
            <a:ext cx="1662876" cy="2514310"/>
          </a:xfrm>
          <a:prstGeom prst="curvedConnector2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7 21"/>
          <p:cNvCxnSpPr/>
          <p:nvPr/>
        </p:nvCxnSpPr>
        <p:spPr>
          <a:xfrm rot="5400000" flipH="1" flipV="1">
            <a:off x="1079103" y="878607"/>
            <a:ext cx="1814513" cy="2109787"/>
          </a:xfrm>
          <a:prstGeom prst="curvedConnector2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7 68"/>
          <p:cNvCxnSpPr/>
          <p:nvPr/>
        </p:nvCxnSpPr>
        <p:spPr>
          <a:xfrm rot="16200000" flipV="1">
            <a:off x="361157" y="3323431"/>
            <a:ext cx="3848100" cy="2700337"/>
          </a:xfrm>
          <a:prstGeom prst="curvedConnector3">
            <a:avLst>
              <a:gd name="adj1" fmla="val 1119"/>
            </a:avLst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62" name="CasellaDiTesto 1"/>
          <p:cNvSpPr txBox="1">
            <a:spLocks noChangeArrowheads="1"/>
          </p:cNvSpPr>
          <p:nvPr/>
        </p:nvSpPr>
        <p:spPr bwMode="auto">
          <a:xfrm>
            <a:off x="179388" y="6381750"/>
            <a:ext cx="1641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F. Di </a:t>
            </a:r>
            <a:r>
              <a:rPr lang="it-IT" altLang="it-IT" sz="1400" dirty="0" err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Iacovo</a:t>
            </a:r>
            <a:r>
              <a:rPr lang="it-IT" altLang="it-IT" sz="1400" dirty="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, 2014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007" y="687336"/>
            <a:ext cx="1023936" cy="97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207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8202613" y="987425"/>
            <a:ext cx="8461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900">
                <a:solidFill>
                  <a:srgbClr val="FFFFFF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Creating jobs</a:t>
            </a:r>
          </a:p>
        </p:txBody>
      </p:sp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-112713" y="4076700"/>
            <a:ext cx="20177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en-GB" altLang="it-IT" sz="1400">
                <a:latin typeface="Tahoma" panose="020B0604030504040204" pitchFamily="34" charset="0"/>
                <a:ea typeface="MS PGothic" panose="020B0600070205080204" pitchFamily="34" charset="-128"/>
              </a:rPr>
              <a:t>Comuni</a:t>
            </a:r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1066800" y="4229100"/>
            <a:ext cx="1333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en-GB" altLang="it-IT" sz="1400">
                <a:latin typeface="Tahoma" panose="020B0604030504040204" pitchFamily="34" charset="0"/>
                <a:ea typeface="MS PGothic" panose="020B0600070205080204" pitchFamily="34" charset="-128"/>
              </a:rPr>
              <a:t>Terzo settore</a:t>
            </a:r>
          </a:p>
          <a:p>
            <a:pPr algn="ctr"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endParaRPr lang="en-GB" altLang="it-IT" sz="1400"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76200" y="3556000"/>
            <a:ext cx="1295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latin typeface="Tahoma" panose="020B0604030504040204" pitchFamily="34" charset="0"/>
                <a:ea typeface="MS PGothic" panose="020B0600070205080204" pitchFamily="34" charset="-128"/>
              </a:rPr>
              <a:t>ASL</a:t>
            </a:r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3352800" y="3479800"/>
            <a:ext cx="762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250"/>
              </a:spcBef>
              <a:buClrTx/>
              <a:buFontTx/>
              <a:buNone/>
            </a:pPr>
            <a:r>
              <a:rPr lang="en-GB" altLang="it-IT" sz="1000" b="1">
                <a:latin typeface="Tahoma" panose="020B0604030504040204" pitchFamily="34" charset="0"/>
                <a:ea typeface="MS PGothic" panose="020B0600070205080204" pitchFamily="34" charset="-128"/>
              </a:rPr>
              <a:t>Servizi pubblici</a:t>
            </a:r>
          </a:p>
        </p:txBody>
      </p:sp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3657600" y="3860800"/>
            <a:ext cx="83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50"/>
              </a:spcBef>
              <a:buClrTx/>
              <a:buFontTx/>
              <a:buNone/>
            </a:pPr>
            <a:r>
              <a:rPr lang="en-GB" altLang="it-IT" sz="1000">
                <a:latin typeface="Andale Mono" charset="0"/>
                <a:ea typeface="MS PGothic" panose="020B0600070205080204" pitchFamily="34" charset="-128"/>
              </a:rPr>
              <a:t>fruitori</a:t>
            </a:r>
          </a:p>
        </p:txBody>
      </p:sp>
      <p:sp>
        <p:nvSpPr>
          <p:cNvPr id="153610" name="Rectangle 10"/>
          <p:cNvSpPr>
            <a:spLocks noChangeArrowheads="1"/>
          </p:cNvSpPr>
          <p:nvPr/>
        </p:nvSpPr>
        <p:spPr bwMode="auto">
          <a:xfrm>
            <a:off x="3810000" y="5080000"/>
            <a:ext cx="106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50"/>
              </a:spcBef>
              <a:buClrTx/>
              <a:buFontTx/>
              <a:buNone/>
            </a:pPr>
            <a:r>
              <a:rPr lang="en-GB" altLang="it-IT" sz="1000" b="1">
                <a:latin typeface="Tahoma" panose="020B0604030504040204" pitchFamily="34" charset="0"/>
                <a:ea typeface="MS PGothic" panose="020B0600070205080204" pitchFamily="34" charset="-128"/>
              </a:rPr>
              <a:t>Cooperative sociali</a:t>
            </a:r>
          </a:p>
        </p:txBody>
      </p:sp>
      <p:sp>
        <p:nvSpPr>
          <p:cNvPr id="153611" name="Rectangle 11"/>
          <p:cNvSpPr>
            <a:spLocks noChangeArrowheads="1"/>
          </p:cNvSpPr>
          <p:nvPr/>
        </p:nvSpPr>
        <p:spPr bwMode="auto">
          <a:xfrm>
            <a:off x="990600" y="4546600"/>
            <a:ext cx="114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en-GB" altLang="it-IT" sz="1400">
                <a:latin typeface="Tahoma" panose="020B0604030504040204" pitchFamily="34" charset="0"/>
                <a:ea typeface="MS PGothic" panose="020B0600070205080204" pitchFamily="34" charset="-128"/>
              </a:rPr>
              <a:t>Agenzie formative</a:t>
            </a:r>
          </a:p>
        </p:txBody>
      </p:sp>
      <p:sp>
        <p:nvSpPr>
          <p:cNvPr id="153612" name="Oval 12"/>
          <p:cNvSpPr>
            <a:spLocks noChangeArrowheads="1"/>
          </p:cNvSpPr>
          <p:nvPr/>
        </p:nvSpPr>
        <p:spPr bwMode="auto">
          <a:xfrm>
            <a:off x="4343400" y="3556000"/>
            <a:ext cx="76200" cy="76200"/>
          </a:xfrm>
          <a:prstGeom prst="ellipse">
            <a:avLst/>
          </a:prstGeom>
          <a:solidFill>
            <a:srgbClr val="00CC99"/>
          </a:solidFill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3613" name="Oval 13"/>
          <p:cNvSpPr>
            <a:spLocks noChangeArrowheads="1"/>
          </p:cNvSpPr>
          <p:nvPr/>
        </p:nvSpPr>
        <p:spPr bwMode="auto">
          <a:xfrm>
            <a:off x="4114800" y="2565400"/>
            <a:ext cx="76200" cy="76200"/>
          </a:xfrm>
          <a:prstGeom prst="ellipse">
            <a:avLst/>
          </a:prstGeom>
          <a:solidFill>
            <a:srgbClr val="00CC99"/>
          </a:solidFill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3614" name="Oval 14"/>
          <p:cNvSpPr>
            <a:spLocks noChangeArrowheads="1"/>
          </p:cNvSpPr>
          <p:nvPr/>
        </p:nvSpPr>
        <p:spPr bwMode="auto">
          <a:xfrm>
            <a:off x="4419600" y="3327400"/>
            <a:ext cx="76200" cy="76200"/>
          </a:xfrm>
          <a:prstGeom prst="ellipse">
            <a:avLst/>
          </a:prstGeom>
          <a:solidFill>
            <a:srgbClr val="00CC99"/>
          </a:solidFill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3615" name="Oval 15"/>
          <p:cNvSpPr>
            <a:spLocks noChangeArrowheads="1"/>
          </p:cNvSpPr>
          <p:nvPr/>
        </p:nvSpPr>
        <p:spPr bwMode="auto">
          <a:xfrm>
            <a:off x="4632325" y="3937000"/>
            <a:ext cx="76200" cy="76200"/>
          </a:xfrm>
          <a:prstGeom prst="ellipse">
            <a:avLst/>
          </a:prstGeom>
          <a:solidFill>
            <a:srgbClr val="00CC99"/>
          </a:solidFill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3616" name="Oval 16"/>
          <p:cNvSpPr>
            <a:spLocks noChangeArrowheads="1"/>
          </p:cNvSpPr>
          <p:nvPr/>
        </p:nvSpPr>
        <p:spPr bwMode="auto">
          <a:xfrm>
            <a:off x="3733800" y="3403600"/>
            <a:ext cx="76200" cy="76200"/>
          </a:xfrm>
          <a:prstGeom prst="ellipse">
            <a:avLst/>
          </a:prstGeom>
          <a:solidFill>
            <a:srgbClr val="00CC99"/>
          </a:solidFill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3617" name="Oval 17"/>
          <p:cNvSpPr>
            <a:spLocks noChangeArrowheads="1"/>
          </p:cNvSpPr>
          <p:nvPr/>
        </p:nvSpPr>
        <p:spPr bwMode="auto">
          <a:xfrm>
            <a:off x="3886200" y="4318000"/>
            <a:ext cx="76200" cy="76200"/>
          </a:xfrm>
          <a:prstGeom prst="ellipse">
            <a:avLst/>
          </a:prstGeom>
          <a:solidFill>
            <a:srgbClr val="00CC99"/>
          </a:solidFill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3618" name="Oval 18"/>
          <p:cNvSpPr>
            <a:spLocks noChangeArrowheads="1"/>
          </p:cNvSpPr>
          <p:nvPr/>
        </p:nvSpPr>
        <p:spPr bwMode="auto">
          <a:xfrm>
            <a:off x="4267200" y="5003800"/>
            <a:ext cx="76200" cy="76200"/>
          </a:xfrm>
          <a:prstGeom prst="ellipse">
            <a:avLst/>
          </a:prstGeom>
          <a:solidFill>
            <a:srgbClr val="00CC99"/>
          </a:solidFill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cxnSp>
        <p:nvCxnSpPr>
          <p:cNvPr id="153619" name="AutoShape 19"/>
          <p:cNvCxnSpPr>
            <a:cxnSpLocks noChangeShapeType="1"/>
            <a:stCxn id="153613" idx="5"/>
            <a:endCxn id="153614" idx="1"/>
          </p:cNvCxnSpPr>
          <p:nvPr/>
        </p:nvCxnSpPr>
        <p:spPr bwMode="auto">
          <a:xfrm>
            <a:off x="4179888" y="2630488"/>
            <a:ext cx="250825" cy="708025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620" name="AutoShape 20"/>
          <p:cNvCxnSpPr>
            <a:cxnSpLocks noChangeShapeType="1"/>
            <a:stCxn id="153618" idx="6"/>
            <a:endCxn id="153612" idx="5"/>
          </p:cNvCxnSpPr>
          <p:nvPr/>
        </p:nvCxnSpPr>
        <p:spPr bwMode="auto">
          <a:xfrm flipV="1">
            <a:off x="4343400" y="3621088"/>
            <a:ext cx="65088" cy="1420812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621" name="AutoShape 21"/>
          <p:cNvCxnSpPr>
            <a:cxnSpLocks noChangeShapeType="1"/>
            <a:stCxn id="153616" idx="6"/>
            <a:endCxn id="153615" idx="2"/>
          </p:cNvCxnSpPr>
          <p:nvPr/>
        </p:nvCxnSpPr>
        <p:spPr bwMode="auto">
          <a:xfrm>
            <a:off x="3810000" y="3441700"/>
            <a:ext cx="822325" cy="533400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622" name="AutoShape 22"/>
          <p:cNvCxnSpPr>
            <a:cxnSpLocks noChangeShapeType="1"/>
            <a:stCxn id="153617" idx="7"/>
            <a:endCxn id="153613" idx="4"/>
          </p:cNvCxnSpPr>
          <p:nvPr/>
        </p:nvCxnSpPr>
        <p:spPr bwMode="auto">
          <a:xfrm flipV="1">
            <a:off x="3951288" y="2641600"/>
            <a:ext cx="201612" cy="1687513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623" name="AutoShape 23"/>
          <p:cNvCxnSpPr>
            <a:cxnSpLocks noChangeShapeType="1"/>
            <a:stCxn id="153613" idx="2"/>
            <a:endCxn id="153618" idx="1"/>
          </p:cNvCxnSpPr>
          <p:nvPr/>
        </p:nvCxnSpPr>
        <p:spPr bwMode="auto">
          <a:xfrm>
            <a:off x="4114800" y="2603500"/>
            <a:ext cx="163513" cy="2411413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624" name="AutoShape 24"/>
          <p:cNvCxnSpPr>
            <a:cxnSpLocks noChangeShapeType="1"/>
            <a:stCxn id="153618" idx="6"/>
            <a:endCxn id="153615" idx="5"/>
          </p:cNvCxnSpPr>
          <p:nvPr/>
        </p:nvCxnSpPr>
        <p:spPr bwMode="auto">
          <a:xfrm flipV="1">
            <a:off x="4343400" y="4002088"/>
            <a:ext cx="354013" cy="1039812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625" name="AutoShape 25"/>
          <p:cNvCxnSpPr>
            <a:cxnSpLocks noChangeShapeType="1"/>
            <a:stCxn id="153612" idx="7"/>
            <a:endCxn id="153615" idx="1"/>
          </p:cNvCxnSpPr>
          <p:nvPr/>
        </p:nvCxnSpPr>
        <p:spPr bwMode="auto">
          <a:xfrm>
            <a:off x="4408488" y="3567113"/>
            <a:ext cx="234950" cy="381000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626" name="AutoShape 26"/>
          <p:cNvCxnSpPr>
            <a:cxnSpLocks noChangeShapeType="1"/>
            <a:stCxn id="153618" idx="4"/>
            <a:endCxn id="153615" idx="4"/>
          </p:cNvCxnSpPr>
          <p:nvPr/>
        </p:nvCxnSpPr>
        <p:spPr bwMode="auto">
          <a:xfrm flipV="1">
            <a:off x="4305300" y="4013200"/>
            <a:ext cx="365125" cy="1066800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627" name="AutoShape 27"/>
          <p:cNvCxnSpPr>
            <a:cxnSpLocks noChangeShapeType="1"/>
            <a:stCxn id="153616" idx="3"/>
            <a:endCxn id="153618" idx="2"/>
          </p:cNvCxnSpPr>
          <p:nvPr/>
        </p:nvCxnSpPr>
        <p:spPr bwMode="auto">
          <a:xfrm>
            <a:off x="3744913" y="3468688"/>
            <a:ext cx="522287" cy="1573212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628" name="AutoShape 28"/>
          <p:cNvCxnSpPr>
            <a:cxnSpLocks noChangeShapeType="1"/>
            <a:stCxn id="153616" idx="1"/>
            <a:endCxn id="153614" idx="2"/>
          </p:cNvCxnSpPr>
          <p:nvPr/>
        </p:nvCxnSpPr>
        <p:spPr bwMode="auto">
          <a:xfrm flipV="1">
            <a:off x="3744913" y="3365500"/>
            <a:ext cx="674687" cy="49213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629" name="Rectangle 29"/>
          <p:cNvSpPr>
            <a:spLocks noChangeArrowheads="1"/>
          </p:cNvSpPr>
          <p:nvPr/>
        </p:nvSpPr>
        <p:spPr bwMode="auto">
          <a:xfrm>
            <a:off x="3559175" y="4394200"/>
            <a:ext cx="685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000" b="1">
                <a:latin typeface="Tahoma" panose="020B0604030504040204" pitchFamily="34" charset="0"/>
                <a:ea typeface="MS PGothic" panose="020B0600070205080204" pitchFamily="34" charset="-128"/>
              </a:rPr>
              <a:t>Azienda</a:t>
            </a:r>
          </a:p>
        </p:txBody>
      </p:sp>
      <p:sp>
        <p:nvSpPr>
          <p:cNvPr id="153630" name="Rectangle 30"/>
          <p:cNvSpPr>
            <a:spLocks noChangeArrowheads="1"/>
          </p:cNvSpPr>
          <p:nvPr/>
        </p:nvSpPr>
        <p:spPr bwMode="auto">
          <a:xfrm>
            <a:off x="4346575" y="2870200"/>
            <a:ext cx="48101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000" b="1">
                <a:latin typeface="Tahoma" panose="020B0604030504040204" pitchFamily="34" charset="0"/>
                <a:ea typeface="MS PGothic" panose="020B0600070205080204" pitchFamily="34" charset="-128"/>
              </a:rPr>
              <a:t>farm</a:t>
            </a:r>
          </a:p>
        </p:txBody>
      </p:sp>
      <p:sp>
        <p:nvSpPr>
          <p:cNvPr id="153631" name="Rectangle 31"/>
          <p:cNvSpPr>
            <a:spLocks noChangeArrowheads="1"/>
          </p:cNvSpPr>
          <p:nvPr/>
        </p:nvSpPr>
        <p:spPr bwMode="auto">
          <a:xfrm>
            <a:off x="3908425" y="3632200"/>
            <a:ext cx="685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000" b="1">
                <a:latin typeface="Tahoma" panose="020B0604030504040204" pitchFamily="34" charset="0"/>
                <a:ea typeface="MS PGothic" panose="020B0600070205080204" pitchFamily="34" charset="-128"/>
              </a:rPr>
              <a:t>Azienda</a:t>
            </a:r>
          </a:p>
        </p:txBody>
      </p:sp>
      <p:sp>
        <p:nvSpPr>
          <p:cNvPr id="153632" name="Rectangle 32"/>
          <p:cNvSpPr>
            <a:spLocks noChangeArrowheads="1"/>
          </p:cNvSpPr>
          <p:nvPr/>
        </p:nvSpPr>
        <p:spPr bwMode="auto">
          <a:xfrm>
            <a:off x="76200" y="4470400"/>
            <a:ext cx="144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latin typeface="Tahoma" panose="020B0604030504040204" pitchFamily="34" charset="0"/>
                <a:ea typeface="MS PGothic" panose="020B0600070205080204" pitchFamily="34" charset="-128"/>
              </a:rPr>
              <a:t>Province</a:t>
            </a:r>
          </a:p>
        </p:txBody>
      </p:sp>
      <p:sp>
        <p:nvSpPr>
          <p:cNvPr id="153633" name="Oval 33"/>
          <p:cNvSpPr>
            <a:spLocks noChangeArrowheads="1"/>
          </p:cNvSpPr>
          <p:nvPr/>
        </p:nvSpPr>
        <p:spPr bwMode="auto">
          <a:xfrm>
            <a:off x="228600" y="3175000"/>
            <a:ext cx="2133600" cy="1981200"/>
          </a:xfrm>
          <a:prstGeom prst="ellipse">
            <a:avLst/>
          </a:prstGeom>
          <a:noFill/>
          <a:ln w="25560" cap="sq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53634" name="Rectangle 34"/>
          <p:cNvSpPr>
            <a:spLocks noChangeArrowheads="1"/>
          </p:cNvSpPr>
          <p:nvPr/>
        </p:nvSpPr>
        <p:spPr bwMode="auto">
          <a:xfrm>
            <a:off x="457200" y="5676900"/>
            <a:ext cx="1600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350"/>
              </a:spcBef>
              <a:buClrTx/>
              <a:buFontTx/>
              <a:buNone/>
            </a:pPr>
            <a:r>
              <a:rPr lang="en-GB" altLang="it-IT" sz="1400" i="1">
                <a:latin typeface="Tahoma" panose="020B0604030504040204" pitchFamily="34" charset="0"/>
                <a:ea typeface="MS PGothic" panose="020B0600070205080204" pitchFamily="34" charset="-128"/>
              </a:rPr>
              <a:t>Arena di co-decisione</a:t>
            </a:r>
          </a:p>
        </p:txBody>
      </p:sp>
      <p:sp>
        <p:nvSpPr>
          <p:cNvPr id="153635" name="AutoShape 35"/>
          <p:cNvSpPr>
            <a:spLocks noChangeArrowheads="1"/>
          </p:cNvSpPr>
          <p:nvPr/>
        </p:nvSpPr>
        <p:spPr bwMode="auto">
          <a:xfrm>
            <a:off x="2438400" y="3632200"/>
            <a:ext cx="1066800" cy="10668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900">
                <a:solidFill>
                  <a:srgbClr val="FFFFFF"/>
                </a:solidFill>
                <a:latin typeface="Andale Mono" charset="0"/>
                <a:ea typeface="MS PGothic" panose="020B0600070205080204" pitchFamily="34" charset="-128"/>
              </a:rPr>
              <a:t>supporti</a:t>
            </a:r>
          </a:p>
        </p:txBody>
      </p:sp>
      <p:sp>
        <p:nvSpPr>
          <p:cNvPr id="153636" name="Text Box 36"/>
          <p:cNvSpPr txBox="1">
            <a:spLocks noChangeArrowheads="1"/>
          </p:cNvSpPr>
          <p:nvPr/>
        </p:nvSpPr>
        <p:spPr bwMode="auto">
          <a:xfrm>
            <a:off x="3352800" y="2946400"/>
            <a:ext cx="1084263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000">
                <a:latin typeface="Andale Mono" charset="0"/>
                <a:ea typeface="MS PGothic" panose="020B0600070205080204" pitchFamily="34" charset="-128"/>
              </a:rPr>
              <a:t>Operatori sociali</a:t>
            </a:r>
          </a:p>
        </p:txBody>
      </p:sp>
      <p:sp>
        <p:nvSpPr>
          <p:cNvPr id="153637" name="Rectangle 37"/>
          <p:cNvSpPr>
            <a:spLocks noChangeArrowheads="1"/>
          </p:cNvSpPr>
          <p:nvPr/>
        </p:nvSpPr>
        <p:spPr bwMode="auto">
          <a:xfrm>
            <a:off x="1143000" y="3784600"/>
            <a:ext cx="1333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en-GB" altLang="it-IT" sz="1400">
                <a:latin typeface="Tahoma" panose="020B0604030504040204" pitchFamily="34" charset="0"/>
                <a:ea typeface="MS PGothic" panose="020B0600070205080204" pitchFamily="34" charset="-128"/>
              </a:rPr>
              <a:t>Associaizoni</a:t>
            </a:r>
          </a:p>
          <a:p>
            <a:pPr algn="ctr"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endParaRPr lang="en-GB" altLang="it-IT" sz="1400"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53638" name="Rectangle 38"/>
          <p:cNvSpPr>
            <a:spLocks noChangeArrowheads="1"/>
          </p:cNvSpPr>
          <p:nvPr/>
        </p:nvSpPr>
        <p:spPr bwMode="auto">
          <a:xfrm>
            <a:off x="990600" y="3327400"/>
            <a:ext cx="106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en-GB" altLang="it-IT" sz="1400">
                <a:latin typeface="Tahoma" panose="020B0604030504040204" pitchFamily="34" charset="0"/>
                <a:ea typeface="MS PGothic" panose="020B0600070205080204" pitchFamily="34" charset="-128"/>
              </a:rPr>
              <a:t>Ricerca</a:t>
            </a:r>
          </a:p>
          <a:p>
            <a:pPr algn="ctr"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endParaRPr lang="en-GB" altLang="it-IT" sz="1400"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53639" name="WordArt 39"/>
          <p:cNvSpPr>
            <a:spLocks noChangeArrowheads="1" noChangeShapeType="1" noTextEdit="1"/>
          </p:cNvSpPr>
          <p:nvPr/>
        </p:nvSpPr>
        <p:spPr bwMode="auto">
          <a:xfrm>
            <a:off x="593725" y="3070225"/>
            <a:ext cx="1539875" cy="485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51944"/>
              </a:avLst>
            </a:prstTxWarp>
          </a:bodyPr>
          <a:lstStyle/>
          <a:p>
            <a:pPr algn="ctr"/>
            <a:r>
              <a:rPr lang="it-IT" sz="3600" kern="1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apprendimento collettivo</a:t>
            </a:r>
          </a:p>
        </p:txBody>
      </p:sp>
      <p:sp>
        <p:nvSpPr>
          <p:cNvPr id="153640" name="WordArt 40"/>
          <p:cNvSpPr>
            <a:spLocks noChangeArrowheads="1" noChangeShapeType="1" noTextEdit="1"/>
          </p:cNvSpPr>
          <p:nvPr/>
        </p:nvSpPr>
        <p:spPr bwMode="auto">
          <a:xfrm>
            <a:off x="685800" y="2870200"/>
            <a:ext cx="1219200" cy="152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4353"/>
              </a:avLst>
            </a:prstTxWarp>
          </a:bodyPr>
          <a:lstStyle/>
          <a:p>
            <a:pPr algn="ctr"/>
            <a:r>
              <a:rPr lang="it-IT" sz="3600" kern="1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co-produzione</a:t>
            </a:r>
          </a:p>
        </p:txBody>
      </p:sp>
      <p:sp>
        <p:nvSpPr>
          <p:cNvPr id="153641" name="WordArt 41"/>
          <p:cNvSpPr>
            <a:spLocks noChangeArrowheads="1" noChangeShapeType="1" noTextEdit="1"/>
          </p:cNvSpPr>
          <p:nvPr/>
        </p:nvSpPr>
        <p:spPr bwMode="auto">
          <a:xfrm>
            <a:off x="1066800" y="2565400"/>
            <a:ext cx="609600" cy="228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24394"/>
              </a:avLst>
            </a:prstTxWarp>
          </a:bodyPr>
          <a:lstStyle/>
          <a:p>
            <a:pPr algn="ctr"/>
            <a:r>
              <a:rPr lang="it-IT" sz="3600" kern="1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M&amp;V</a:t>
            </a:r>
          </a:p>
        </p:txBody>
      </p:sp>
      <p:sp>
        <p:nvSpPr>
          <p:cNvPr id="153642" name="Text Box 42"/>
          <p:cNvSpPr txBox="1">
            <a:spLocks noChangeArrowheads="1"/>
          </p:cNvSpPr>
          <p:nvPr/>
        </p:nvSpPr>
        <p:spPr bwMode="auto">
          <a:xfrm>
            <a:off x="1682750" y="4646613"/>
            <a:ext cx="2392363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000">
                <a:latin typeface="Andale Mono" charset="0"/>
                <a:ea typeface="MS PGothic" panose="020B0600070205080204" pitchFamily="34" charset="-128"/>
              </a:rPr>
              <a:t>Animazione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000">
                <a:latin typeface="Andale Mono" charset="0"/>
                <a:ea typeface="MS PGothic" panose="020B0600070205080204" pitchFamily="34" charset="-128"/>
              </a:rPr>
              <a:t>Co-formazione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000">
                <a:latin typeface="Andale Mono" charset="0"/>
                <a:ea typeface="MS PGothic" panose="020B0600070205080204" pitchFamily="34" charset="-128"/>
              </a:rPr>
              <a:t>Progetti di supporto fruitori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000">
                <a:latin typeface="Andale Mono" charset="0"/>
                <a:ea typeface="MS PGothic" panose="020B0600070205080204" pitchFamily="34" charset="-128"/>
              </a:rPr>
              <a:t>Supporti per investimenti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000">
                <a:latin typeface="Andale Mono" charset="0"/>
                <a:ea typeface="MS PGothic" panose="020B0600070205080204" pitchFamily="34" charset="-128"/>
              </a:rPr>
              <a:t>Compensazioni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1000">
              <a:latin typeface="Andale Mono" charset="0"/>
              <a:ea typeface="MS PGothic" panose="020B0600070205080204" pitchFamily="34" charset="-128"/>
            </a:endParaRPr>
          </a:p>
        </p:txBody>
      </p:sp>
      <p:sp>
        <p:nvSpPr>
          <p:cNvPr id="153643" name="Text Box 43"/>
          <p:cNvSpPr txBox="1">
            <a:spLocks noChangeArrowheads="1"/>
          </p:cNvSpPr>
          <p:nvPr/>
        </p:nvSpPr>
        <p:spPr bwMode="auto">
          <a:xfrm>
            <a:off x="4114800" y="4165600"/>
            <a:ext cx="108426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000">
                <a:latin typeface="Andale Mono" charset="0"/>
                <a:ea typeface="MS PGothic" panose="020B0600070205080204" pitchFamily="34" charset="-128"/>
              </a:rPr>
              <a:t>Medici</a:t>
            </a:r>
          </a:p>
        </p:txBody>
      </p:sp>
      <p:sp>
        <p:nvSpPr>
          <p:cNvPr id="153644" name="Rectangle 44"/>
          <p:cNvSpPr>
            <a:spLocks noChangeArrowheads="1"/>
          </p:cNvSpPr>
          <p:nvPr/>
        </p:nvSpPr>
        <p:spPr bwMode="auto">
          <a:xfrm>
            <a:off x="3514725" y="5524500"/>
            <a:ext cx="16033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400" i="1">
                <a:latin typeface="Tahoma" panose="020B0604030504040204" pitchFamily="34" charset="0"/>
                <a:ea typeface="MS PGothic" panose="020B0600070205080204" pitchFamily="34" charset="-128"/>
              </a:rPr>
              <a:t>Agricoltura sociale</a:t>
            </a:r>
          </a:p>
        </p:txBody>
      </p:sp>
      <p:sp>
        <p:nvSpPr>
          <p:cNvPr id="153645" name="Rectangle 45"/>
          <p:cNvSpPr>
            <a:spLocks noChangeArrowheads="1"/>
          </p:cNvSpPr>
          <p:nvPr/>
        </p:nvSpPr>
        <p:spPr bwMode="auto">
          <a:xfrm>
            <a:off x="6858000" y="3556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latin typeface="Tahoma" panose="020B0604030504040204" pitchFamily="34" charset="0"/>
                <a:ea typeface="MS PGothic" panose="020B0600070205080204" pitchFamily="34" charset="-128"/>
              </a:rPr>
              <a:t>Public procurement</a:t>
            </a:r>
          </a:p>
        </p:txBody>
      </p:sp>
      <p:sp>
        <p:nvSpPr>
          <p:cNvPr id="153646" name="Rectangle 46"/>
          <p:cNvSpPr>
            <a:spLocks noChangeArrowheads="1"/>
          </p:cNvSpPr>
          <p:nvPr/>
        </p:nvSpPr>
        <p:spPr bwMode="auto">
          <a:xfrm>
            <a:off x="6781800" y="3937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350"/>
              </a:spcBef>
              <a:buClrTx/>
              <a:buFontTx/>
              <a:buNone/>
            </a:pPr>
            <a:r>
              <a:rPr lang="en-GB" altLang="it-IT" sz="1400">
                <a:latin typeface="Tahoma" panose="020B0604030504040204" pitchFamily="34" charset="0"/>
                <a:ea typeface="MS PGothic" panose="020B0600070205080204" pitchFamily="34" charset="-128"/>
              </a:rPr>
              <a:t>Consumo etico</a:t>
            </a:r>
          </a:p>
        </p:txBody>
      </p:sp>
      <p:sp>
        <p:nvSpPr>
          <p:cNvPr id="153647" name="Rectangle 47"/>
          <p:cNvSpPr>
            <a:spLocks noChangeArrowheads="1"/>
          </p:cNvSpPr>
          <p:nvPr/>
        </p:nvSpPr>
        <p:spPr bwMode="auto">
          <a:xfrm>
            <a:off x="6781800" y="4318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350"/>
              </a:spcBef>
              <a:buClrTx/>
              <a:buFontTx/>
              <a:buNone/>
            </a:pPr>
            <a:r>
              <a:rPr lang="en-GB" altLang="it-IT" sz="1400">
                <a:latin typeface="Tahoma" panose="020B0604030504040204" pitchFamily="34" charset="0"/>
                <a:ea typeface="MS PGothic" panose="020B0600070205080204" pitchFamily="34" charset="-128"/>
              </a:rPr>
              <a:t>Mercati locali</a:t>
            </a:r>
          </a:p>
        </p:txBody>
      </p:sp>
      <p:sp>
        <p:nvSpPr>
          <p:cNvPr id="153648" name="Rectangle 48"/>
          <p:cNvSpPr>
            <a:spLocks noChangeArrowheads="1"/>
          </p:cNvSpPr>
          <p:nvPr/>
        </p:nvSpPr>
        <p:spPr bwMode="auto">
          <a:xfrm>
            <a:off x="6556375" y="5600700"/>
            <a:ext cx="167005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400" i="1">
                <a:latin typeface="Tahoma" panose="020B0604030504040204" pitchFamily="34" charset="0"/>
                <a:ea typeface="MS PGothic" panose="020B0600070205080204" pitchFamily="34" charset="-128"/>
              </a:rPr>
              <a:t>Creazione di valore</a:t>
            </a:r>
          </a:p>
        </p:txBody>
      </p:sp>
      <p:sp>
        <p:nvSpPr>
          <p:cNvPr id="153649" name="AutoShape 49"/>
          <p:cNvSpPr>
            <a:spLocks noChangeArrowheads="1"/>
          </p:cNvSpPr>
          <p:nvPr/>
        </p:nvSpPr>
        <p:spPr bwMode="auto">
          <a:xfrm>
            <a:off x="5105400" y="3632200"/>
            <a:ext cx="1600200" cy="10668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900">
                <a:solidFill>
                  <a:srgbClr val="FFFFFF"/>
                </a:solidFill>
                <a:latin typeface="Andale Mono" charset="0"/>
                <a:ea typeface="MS PGothic" panose="020B0600070205080204" pitchFamily="34" charset="-128"/>
              </a:rPr>
              <a:t>Filiere corte</a:t>
            </a:r>
          </a:p>
        </p:txBody>
      </p:sp>
      <p:sp>
        <p:nvSpPr>
          <p:cNvPr id="153650" name="Rectangle 50"/>
          <p:cNvSpPr>
            <a:spLocks noChangeArrowheads="1"/>
          </p:cNvSpPr>
          <p:nvPr/>
        </p:nvSpPr>
        <p:spPr bwMode="auto">
          <a:xfrm>
            <a:off x="5257800" y="4851400"/>
            <a:ext cx="117316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000">
                <a:latin typeface="Andale Mono" charset="0"/>
                <a:ea typeface="MS PGothic" panose="020B0600070205080204" pitchFamily="34" charset="-128"/>
              </a:rPr>
              <a:t>comunicazione</a:t>
            </a:r>
          </a:p>
        </p:txBody>
      </p:sp>
      <p:sp>
        <p:nvSpPr>
          <p:cNvPr id="153652" name="WordArt 52"/>
          <p:cNvSpPr>
            <a:spLocks noChangeArrowheads="1" noChangeShapeType="1" noTextEdit="1"/>
          </p:cNvSpPr>
          <p:nvPr/>
        </p:nvSpPr>
        <p:spPr bwMode="auto">
          <a:xfrm>
            <a:off x="4724400" y="3467100"/>
            <a:ext cx="1751013" cy="7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34176"/>
              </a:avLst>
            </a:prstTxWarp>
          </a:bodyPr>
          <a:lstStyle/>
          <a:p>
            <a:pPr algn="ctr"/>
            <a:r>
              <a:rPr lang="it-IT" sz="3600" kern="1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reputazione</a:t>
            </a:r>
          </a:p>
          <a:p>
            <a:pPr algn="ctr"/>
            <a:r>
              <a:rPr lang="it-IT" sz="3600" kern="1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responsibilità</a:t>
            </a:r>
          </a:p>
          <a:p>
            <a:pPr algn="ctr"/>
            <a:r>
              <a:rPr lang="it-IT" sz="3600" kern="1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inclusione attiva</a:t>
            </a:r>
          </a:p>
        </p:txBody>
      </p:sp>
      <p:sp>
        <p:nvSpPr>
          <p:cNvPr id="153653" name="WordArt 53"/>
          <p:cNvSpPr>
            <a:spLocks noChangeArrowheads="1" noChangeShapeType="1" noTextEdit="1"/>
          </p:cNvSpPr>
          <p:nvPr/>
        </p:nvSpPr>
        <p:spPr bwMode="auto">
          <a:xfrm>
            <a:off x="6629400" y="4686300"/>
            <a:ext cx="1117600" cy="52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2600" cap="sq">
                  <a:solidFill>
                    <a:srgbClr val="333399"/>
                  </a:solidFill>
                  <a:miter lim="800000"/>
                  <a:headEnd/>
                  <a:tailEnd/>
                </a:ln>
                <a:solidFill>
                  <a:srgbClr val="B2B2B2">
                    <a:alpha val="34901"/>
                  </a:srgbClr>
                </a:solidFill>
                <a:effectLst>
                  <a:outerShdw dist="45929" dir="2028877" algn="ctr" rotWithShape="0">
                    <a:srgbClr val="9999FF"/>
                  </a:outerShdw>
                </a:effectLst>
                <a:latin typeface="Andale Mono"/>
              </a:rPr>
              <a:t>reciprocità</a:t>
            </a:r>
          </a:p>
        </p:txBody>
      </p:sp>
      <p:sp>
        <p:nvSpPr>
          <p:cNvPr id="153654" name="WordArt 54"/>
          <p:cNvSpPr>
            <a:spLocks noChangeArrowheads="1" noChangeShapeType="1" noTextEdit="1"/>
          </p:cNvSpPr>
          <p:nvPr/>
        </p:nvSpPr>
        <p:spPr bwMode="auto">
          <a:xfrm>
            <a:off x="6553200" y="2933700"/>
            <a:ext cx="1117600" cy="52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2600" cap="sq">
                  <a:solidFill>
                    <a:srgbClr val="333399"/>
                  </a:solidFill>
                  <a:miter lim="800000"/>
                  <a:headEnd/>
                  <a:tailEnd/>
                </a:ln>
                <a:solidFill>
                  <a:srgbClr val="B2B2B2">
                    <a:alpha val="34901"/>
                  </a:srgbClr>
                </a:solidFill>
                <a:effectLst>
                  <a:outerShdw dist="45929" dir="2028877" algn="ctr" rotWithShape="0">
                    <a:srgbClr val="9999FF"/>
                  </a:outerShdw>
                </a:effectLst>
                <a:latin typeface="Andale Mono"/>
              </a:rPr>
              <a:t>mercato</a:t>
            </a:r>
          </a:p>
        </p:txBody>
      </p:sp>
      <p:sp>
        <p:nvSpPr>
          <p:cNvPr id="153655" name="WordArt 55"/>
          <p:cNvSpPr>
            <a:spLocks noChangeArrowheads="1" noChangeShapeType="1" noTextEdit="1"/>
          </p:cNvSpPr>
          <p:nvPr/>
        </p:nvSpPr>
        <p:spPr bwMode="auto">
          <a:xfrm>
            <a:off x="2070100" y="5516563"/>
            <a:ext cx="1422400" cy="52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2600" cap="sq">
                  <a:solidFill>
                    <a:srgbClr val="333399"/>
                  </a:solidFill>
                  <a:miter lim="800000"/>
                  <a:headEnd/>
                  <a:tailEnd/>
                </a:ln>
                <a:solidFill>
                  <a:srgbClr val="B2B2B2">
                    <a:alpha val="34901"/>
                  </a:srgbClr>
                </a:solidFill>
                <a:effectLst>
                  <a:outerShdw dist="45929" dir="2028877" algn="ctr" rotWithShape="0">
                    <a:srgbClr val="9999FF"/>
                  </a:outerShdw>
                </a:effectLst>
                <a:latin typeface="Andale Mono"/>
              </a:rPr>
              <a:t>redistribuzione</a:t>
            </a:r>
          </a:p>
        </p:txBody>
      </p:sp>
      <p:sp>
        <p:nvSpPr>
          <p:cNvPr id="153656" name="Text Box 56"/>
          <p:cNvSpPr txBox="1">
            <a:spLocks noChangeArrowheads="1"/>
          </p:cNvSpPr>
          <p:nvPr/>
        </p:nvSpPr>
        <p:spPr bwMode="auto">
          <a:xfrm>
            <a:off x="-36512" y="529737"/>
            <a:ext cx="419100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000" b="1" dirty="0" smtClean="0">
                <a:solidFill>
                  <a:srgbClr val="002060"/>
                </a:solidFill>
                <a:latin typeface="Arialò"/>
                <a:ea typeface="MS PGothic" panose="020B0600070205080204" pitchFamily="34" charset="-128"/>
              </a:rPr>
              <a:t>I rapporti tra pubblico e privato </a:t>
            </a:r>
            <a:endParaRPr lang="it-IT" altLang="it-IT" sz="4000" b="1" dirty="0">
              <a:solidFill>
                <a:srgbClr val="002060"/>
              </a:solidFill>
              <a:latin typeface="Arialò"/>
              <a:ea typeface="MS PGothic" panose="020B0600070205080204" pitchFamily="34" charset="-128"/>
            </a:endParaRPr>
          </a:p>
        </p:txBody>
      </p:sp>
      <p:sp>
        <p:nvSpPr>
          <p:cNvPr id="153657" name="Text Box 57"/>
          <p:cNvSpPr txBox="1">
            <a:spLocks noChangeArrowheads="1"/>
          </p:cNvSpPr>
          <p:nvPr/>
        </p:nvSpPr>
        <p:spPr bwMode="auto">
          <a:xfrm>
            <a:off x="2247549" y="1254431"/>
            <a:ext cx="500063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6600">
                <a:solidFill>
                  <a:srgbClr val="FFFFFF"/>
                </a:solidFill>
                <a:latin typeface="Impact" panose="020B0806030902050204" pitchFamily="34" charset="0"/>
                <a:ea typeface="MS PGothic" panose="020B0600070205080204" pitchFamily="34" charset="-128"/>
              </a:rPr>
              <a:t>1</a:t>
            </a:r>
          </a:p>
        </p:txBody>
      </p:sp>
      <p:sp>
        <p:nvSpPr>
          <p:cNvPr id="153659" name="Text Box 59"/>
          <p:cNvSpPr txBox="1">
            <a:spLocks noChangeArrowheads="1"/>
          </p:cNvSpPr>
          <p:nvPr/>
        </p:nvSpPr>
        <p:spPr bwMode="auto">
          <a:xfrm>
            <a:off x="8391525" y="4941888"/>
            <a:ext cx="625475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6600">
                <a:solidFill>
                  <a:srgbClr val="FFFFFF"/>
                </a:solidFill>
                <a:latin typeface="Impact" panose="020B0806030902050204" pitchFamily="34" charset="0"/>
                <a:ea typeface="MS PGothic" panose="020B0600070205080204" pitchFamily="34" charset="-128"/>
              </a:rPr>
              <a:t>3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4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092122733"/>
              </p:ext>
            </p:extLst>
          </p:nvPr>
        </p:nvGraphicFramePr>
        <p:xfrm>
          <a:off x="179512" y="1052736"/>
          <a:ext cx="885698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16632" y="188640"/>
            <a:ext cx="75438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Messaggi chiave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4005064"/>
            <a:ext cx="2304256" cy="21698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500" b="1" dirty="0"/>
              <a:t>Politiche</a:t>
            </a:r>
            <a:r>
              <a:rPr lang="it-IT" sz="1500" dirty="0"/>
              <a:t>: dovrebbero facilitare l’integrazione tra attività economiche e produzione di beni comuni (sociali ed ambientali) e promuovere soluzioni innovative concrete a sostegno della transizione rurale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444208" y="4005064"/>
            <a:ext cx="230425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 smtClean="0"/>
              <a:t>Crisi: </a:t>
            </a:r>
            <a:r>
              <a:rPr lang="en-GB" alt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chiede</a:t>
            </a:r>
            <a:r>
              <a:rPr lang="en-GB" alt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altLang="it-IT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  <a:r>
              <a:rPr lang="en-GB" alt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paradigma</a:t>
            </a:r>
            <a:r>
              <a:rPr lang="en-GB" alt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GB" alt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combinare</a:t>
            </a:r>
            <a:r>
              <a:rPr lang="en-GB" alt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beni</a:t>
            </a:r>
            <a:r>
              <a:rPr lang="en-GB" alt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comuni</a:t>
            </a:r>
            <a:r>
              <a:rPr lang="en-GB" alt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privati</a:t>
            </a:r>
            <a:r>
              <a:rPr lang="en-GB" alt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economia</a:t>
            </a:r>
            <a:r>
              <a:rPr lang="en-GB" alt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società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419872" y="1312205"/>
            <a:ext cx="2592288" cy="1923604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700" b="1" dirty="0" smtClean="0"/>
              <a:t>Agricoltura Sociale</a:t>
            </a:r>
            <a:r>
              <a:rPr lang="it-IT" sz="1700" dirty="0" smtClean="0"/>
              <a:t>: </a:t>
            </a:r>
          </a:p>
          <a:p>
            <a:r>
              <a:rPr lang="it-IT" sz="1700" dirty="0" smtClean="0"/>
              <a:t>area </a:t>
            </a:r>
            <a:r>
              <a:rPr lang="it-IT" sz="1700" dirty="0"/>
              <a:t>dell’agricoltura multifunzionale utile per aree rurali ed urbane coerente con il cambio di paradigma, </a:t>
            </a:r>
            <a:r>
              <a:rPr lang="it-IT" sz="1700" dirty="0" smtClean="0"/>
              <a:t>per </a:t>
            </a:r>
            <a:r>
              <a:rPr lang="it-IT" sz="1700" dirty="0"/>
              <a:t>impegno di attori </a:t>
            </a:r>
            <a:r>
              <a:rPr lang="it-IT" sz="1700" dirty="0" smtClean="0"/>
              <a:t>pro-attivi</a:t>
            </a:r>
            <a:endParaRPr lang="it-IT" sz="1700" dirty="0"/>
          </a:p>
        </p:txBody>
      </p:sp>
    </p:spTree>
    <p:extLst>
      <p:ext uri="{BB962C8B-B14F-4D97-AF65-F5344CB8AC3E}">
        <p14:creationId xmlns:p14="http://schemas.microsoft.com/office/powerpoint/2010/main" val="24650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</a:t>
            </a: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94"/>
            <a:ext cx="2931807" cy="23762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36" y="1936725"/>
            <a:ext cx="2096723" cy="381642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241805" y="448700"/>
            <a:ext cx="5290336" cy="192360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età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molto avanzata della popolazione 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 isolamento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 algn="just">
              <a:buFont typeface="Arial"/>
              <a:buChar char="•"/>
            </a:pP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presenza elevata di immigrati;</a:t>
            </a:r>
          </a:p>
          <a:p>
            <a:pPr marL="285750" indent="-285750" algn="just">
              <a:buFont typeface="Arial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difficoltà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negli spostamenti</a:t>
            </a:r>
          </a:p>
          <a:p>
            <a:pPr marL="285750" indent="-285750" algn="just">
              <a:buFont typeface="Arial"/>
              <a:buChar char="•"/>
            </a:pP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prevalenza dell’attività agricola;</a:t>
            </a:r>
          </a:p>
          <a:p>
            <a:pPr marL="285750" indent="-285750" algn="just">
              <a:buFont typeface="Arial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assenza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di lavoro qualificato e diversificato;</a:t>
            </a:r>
          </a:p>
          <a:p>
            <a:pPr marL="285750" lvl="0" indent="-285750" algn="just">
              <a:buFont typeface="Arial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mancanza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di servizi essenziali per la 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popolazione.</a:t>
            </a:r>
            <a:endParaRPr lang="it-IT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75258" y="2711156"/>
            <a:ext cx="5256883" cy="32316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Promuovere, sviluppare e realizzare progetti di agricoltura sociale </a:t>
            </a:r>
            <a:endParaRPr lang="it-IT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riabilitazione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cura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	formazione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inserimento lavorativo, 	inclusione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sociale;</a:t>
            </a:r>
          </a:p>
          <a:p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	ricreazione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qualità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della vita 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ed 	educazione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Coordinare con sinergia ed integrazione i diversi progetti pubblico-privati:</a:t>
            </a:r>
          </a:p>
          <a:p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Bottega Responsabile, Centri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Sociali 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Rurali; 	Laboratorio Educativo-Didattico-Sociale; 	Orti sociali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069447" y="15007"/>
            <a:ext cx="366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</a:rPr>
              <a:t>Il territorio dell’Amiata</a:t>
            </a:r>
            <a:endParaRPr lang="it-IT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952361432"/>
              </p:ext>
            </p:extLst>
          </p:nvPr>
        </p:nvGraphicFramePr>
        <p:xfrm>
          <a:off x="315037" y="506289"/>
          <a:ext cx="7815137" cy="2922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2771800" y="4462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Nuova economia rurale 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1641" y="4596498"/>
            <a:ext cx="2792359" cy="236089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927" y="4596829"/>
            <a:ext cx="3147417" cy="2360563"/>
          </a:xfrm>
          <a:prstGeom prst="rect">
            <a:avLst/>
          </a:prstGeom>
        </p:spPr>
      </p:pic>
      <p:pic>
        <p:nvPicPr>
          <p:cNvPr id="11" name="Segnaposto immagine 2"/>
          <p:cNvPicPr>
            <a:picLocks noChangeAspect="1"/>
          </p:cNvPicPr>
          <p:nvPr/>
        </p:nvPicPr>
        <p:blipFill>
          <a:blip r:embed="rId10"/>
          <a:srcRect t="16071" b="16071"/>
          <a:stretch>
            <a:fillRect/>
          </a:stretch>
        </p:blipFill>
        <p:spPr>
          <a:xfrm>
            <a:off x="0" y="4596829"/>
            <a:ext cx="4808987" cy="2360563"/>
          </a:xfrm>
          <a:prstGeom prst="round2DiagRect">
            <a:avLst>
              <a:gd name="adj1" fmla="val 11403"/>
              <a:gd name="adj2" fmla="val 0"/>
            </a:avLst>
          </a:prstGeom>
        </p:spPr>
      </p:pic>
      <p:sp>
        <p:nvSpPr>
          <p:cNvPr id="3" name="CasellaDiTesto 2"/>
          <p:cNvSpPr txBox="1"/>
          <p:nvPr/>
        </p:nvSpPr>
        <p:spPr>
          <a:xfrm>
            <a:off x="431540" y="361105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Prato al Pozzo, </a:t>
            </a:r>
            <a:r>
              <a:rPr lang="it-IT" dirty="0" err="1" smtClean="0"/>
              <a:t>Poderina</a:t>
            </a:r>
            <a:r>
              <a:rPr lang="it-IT" dirty="0" smtClean="0"/>
              <a:t> Toscana, I </a:t>
            </a:r>
            <a:r>
              <a:rPr lang="it-IT" dirty="0" err="1" smtClean="0"/>
              <a:t>Murceti</a:t>
            </a:r>
            <a:r>
              <a:rPr lang="it-IT" dirty="0" smtClean="0"/>
              <a:t>, Pietra Tonda, Monastero di Siloe etc.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62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</a:t>
            </a: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</a:rPr>
              <a:t>I territori della Garfagnana e Lunigiana</a:t>
            </a:r>
            <a:endParaRPr lang="it-IT" sz="2400" b="1" dirty="0">
              <a:solidFill>
                <a:schemeClr val="tx2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10" y="595397"/>
            <a:ext cx="1251876" cy="1328746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7" b="26250"/>
          <a:stretch/>
        </p:blipFill>
        <p:spPr>
          <a:xfrm>
            <a:off x="0" y="4936603"/>
            <a:ext cx="9020466" cy="192139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448" y="404665"/>
            <a:ext cx="4796984" cy="206868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79512" y="2491397"/>
            <a:ext cx="4248472" cy="1519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12" name="Diagramma 11"/>
          <p:cNvGraphicFramePr/>
          <p:nvPr>
            <p:extLst>
              <p:ext uri="{D42A27DB-BD31-4B8C-83A1-F6EECF244321}">
                <p14:modId xmlns:p14="http://schemas.microsoft.com/office/powerpoint/2010/main" val="2692085795"/>
              </p:ext>
            </p:extLst>
          </p:nvPr>
        </p:nvGraphicFramePr>
        <p:xfrm>
          <a:off x="592792" y="1881412"/>
          <a:ext cx="79563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6732240" y="3277346"/>
            <a:ext cx="14325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smtClean="0">
                <a:solidFill>
                  <a:schemeClr val="bg1"/>
                </a:solidFill>
                <a:latin typeface="+mj-lt"/>
              </a:rPr>
              <a:t>Circa 20 persone  e stagionalmente 40. Vino, olio, miele, ortaggi</a:t>
            </a:r>
            <a:endParaRPr lang="it-IT" sz="15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62171"/>
            <a:ext cx="2304256" cy="17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2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127753"/>
            <a:ext cx="8712968" cy="522859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3528" y="6075470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F. Di </a:t>
            </a:r>
            <a:r>
              <a:rPr lang="it-IT" sz="1400" dirty="0" err="1" smtClean="0"/>
              <a:t>Iacovo</a:t>
            </a:r>
            <a:r>
              <a:rPr lang="it-IT" sz="1400" dirty="0" smtClean="0"/>
              <a:t> 2016</a:t>
            </a:r>
            <a:endParaRPr lang="it-IT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015208" y="308847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002060"/>
                </a:solidFill>
              </a:rPr>
              <a:t>Nodi per le politiche</a:t>
            </a:r>
            <a:endParaRPr lang="it-IT" sz="4000" b="1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77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1" y="6137920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0249" y="6259278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</a:t>
            </a: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67544" y="344850"/>
            <a:ext cx="7093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tx2"/>
                </a:solidFill>
              </a:rPr>
              <a:t>In prospettiva nel cammino </a:t>
            </a:r>
            <a:endParaRPr lang="it-IT" sz="4000" b="1" dirty="0">
              <a:solidFill>
                <a:schemeClr val="tx2"/>
              </a:solidFill>
            </a:endParaRPr>
          </a:p>
        </p:txBody>
      </p:sp>
      <p:graphicFrame>
        <p:nvGraphicFramePr>
          <p:cNvPr id="13" name="Diagramma 12"/>
          <p:cNvGraphicFramePr/>
          <p:nvPr>
            <p:extLst>
              <p:ext uri="{D42A27DB-BD31-4B8C-83A1-F6EECF244321}">
                <p14:modId xmlns:p14="http://schemas.microsoft.com/office/powerpoint/2010/main" val="4213742903"/>
              </p:ext>
            </p:extLst>
          </p:nvPr>
        </p:nvGraphicFramePr>
        <p:xfrm>
          <a:off x="315037" y="1196752"/>
          <a:ext cx="8505435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45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2843808" y="1053307"/>
            <a:ext cx="4572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7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  <a:r>
              <a:rPr lang="it-IT" altLang="it-IT" sz="7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br>
              <a:rPr lang="it-IT" altLang="it-IT" sz="7000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it-IT" altLang="it-IT" dirty="0">
                <a:solidFill>
                  <a:srgbClr val="1B0695"/>
                </a:solidFill>
                <a:latin typeface="Impact" panose="020B0806030902050204" pitchFamily="34" charset="0"/>
              </a:rPr>
              <a:t/>
            </a:r>
            <a:br>
              <a:rPr lang="it-IT" altLang="it-IT" dirty="0">
                <a:solidFill>
                  <a:srgbClr val="1B0695"/>
                </a:solidFill>
                <a:latin typeface="Impact" panose="020B0806030902050204" pitchFamily="34" charset="0"/>
              </a:rPr>
            </a:br>
            <a:endParaRPr lang="it-IT" altLang="it-IT" sz="3000" dirty="0">
              <a:solidFill>
                <a:srgbClr val="1B0695"/>
              </a:solidFill>
              <a:latin typeface="Tahoma" panose="020B0604030504040204" pitchFamily="34" charset="0"/>
            </a:endParaRPr>
          </a:p>
        </p:txBody>
      </p:sp>
      <p:sp>
        <p:nvSpPr>
          <p:cNvPr id="52227" name="Rettangolo 2"/>
          <p:cNvSpPr>
            <a:spLocks noChangeArrowheads="1"/>
          </p:cNvSpPr>
          <p:nvPr/>
        </p:nvSpPr>
        <p:spPr bwMode="auto">
          <a:xfrm>
            <a:off x="1749672" y="2538870"/>
            <a:ext cx="570092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600" dirty="0" smtClean="0">
                <a:latin typeface="Calibri" panose="020F0502020204030204" pitchFamily="34" charset="0"/>
                <a:hlinkClick r:id="rId2"/>
              </a:rPr>
              <a:t>francesco.diiacovo@unipi.it</a:t>
            </a:r>
            <a:endParaRPr lang="it-IT" altLang="it-IT" sz="3600" dirty="0" smtClean="0">
              <a:latin typeface="Calibri" panose="020F0502020204030204" pitchFamily="34" charset="0"/>
            </a:endParaRPr>
          </a:p>
          <a:p>
            <a:r>
              <a:rPr lang="it-IT" altLang="it-IT" sz="3600" dirty="0" smtClean="0">
                <a:latin typeface="Calibri" panose="020F0502020204030204" pitchFamily="34" charset="0"/>
                <a:hlinkClick r:id="rId3"/>
              </a:rPr>
              <a:t>paola.scarpellini@unipi.it</a:t>
            </a:r>
            <a:endParaRPr lang="it-IT" altLang="it-IT" sz="3600" dirty="0" smtClean="0">
              <a:latin typeface="Calibri" panose="020F0502020204030204" pitchFamily="34" charset="0"/>
            </a:endParaRPr>
          </a:p>
          <a:p>
            <a:pPr algn="ctr"/>
            <a:r>
              <a:rPr lang="it-IT" altLang="it-IT" sz="3000" dirty="0" smtClean="0">
                <a:latin typeface="Calibri" panose="020F0502020204030204" pitchFamily="34" charset="0"/>
              </a:rPr>
              <a:t>Dipartimento di Scienze Veterinarie</a:t>
            </a:r>
          </a:p>
          <a:p>
            <a:pPr algn="ctr"/>
            <a:r>
              <a:rPr lang="it-IT" altLang="it-IT" sz="3000" dirty="0" smtClean="0">
                <a:latin typeface="Calibri" panose="020F0502020204030204" pitchFamily="34" charset="0"/>
              </a:rPr>
              <a:t>UNIPISA</a:t>
            </a:r>
          </a:p>
          <a:p>
            <a:endParaRPr lang="it-IT" altLang="it-IT" sz="3600" dirty="0">
              <a:latin typeface="Calibri" panose="020F0502020204030204" pitchFamily="34" charset="0"/>
            </a:endParaRPr>
          </a:p>
        </p:txBody>
      </p:sp>
      <p:pic>
        <p:nvPicPr>
          <p:cNvPr id="52228" name="Picture 17" descr="IMG_44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259388"/>
            <a:ext cx="2098675" cy="1473200"/>
          </a:xfrm>
          <a:prstGeom prst="rect">
            <a:avLst/>
          </a:prstGeom>
          <a:noFill/>
          <a:ln w="25400">
            <a:solidFill>
              <a:srgbClr val="E5BF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14" descr="IMG_1603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5259388"/>
            <a:ext cx="1765300" cy="1473200"/>
          </a:xfrm>
          <a:prstGeom prst="rect">
            <a:avLst/>
          </a:prstGeom>
          <a:noFill/>
          <a:ln w="25400">
            <a:solidFill>
              <a:srgbClr val="E5BF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11" descr="IMG_4512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5259388"/>
            <a:ext cx="1916112" cy="1435100"/>
          </a:xfrm>
          <a:prstGeom prst="rect">
            <a:avLst/>
          </a:prstGeom>
          <a:noFill/>
          <a:ln w="25400">
            <a:solidFill>
              <a:srgbClr val="E5BF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Immagine 1" descr="P92000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5230813"/>
            <a:ext cx="18018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190" y="5259388"/>
            <a:ext cx="191281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592" y="18864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36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</a:t>
            </a: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7544" y="1982547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 smtClean="0">
                <a:solidFill>
                  <a:schemeClr val="tx2">
                    <a:lumMod val="75000"/>
                  </a:schemeClr>
                </a:solidFill>
              </a:rPr>
              <a:t>Alla creazione </a:t>
            </a: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e consolidamento delle sinergie tra le </a:t>
            </a: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singole aziende e il territorio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>
                <a:solidFill>
                  <a:schemeClr val="tx2">
                    <a:lumMod val="75000"/>
                  </a:schemeClr>
                </a:solidFill>
              </a:rPr>
              <a:t>A sostenere </a:t>
            </a: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auto imprenditorialità </a:t>
            </a: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giovanile e femminile al fine di valorizzarne le potenzialità di innovazione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>
                <a:solidFill>
                  <a:schemeClr val="tx2">
                    <a:lumMod val="75000"/>
                  </a:schemeClr>
                </a:solidFill>
              </a:rPr>
              <a:t>A favorire </a:t>
            </a: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la messa in </a:t>
            </a: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rete</a:t>
            </a: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 delle imprese e coordinamento degli attori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>
                <a:solidFill>
                  <a:schemeClr val="tx2">
                    <a:lumMod val="75000"/>
                  </a:schemeClr>
                </a:solidFill>
              </a:rPr>
              <a:t>A definire </a:t>
            </a: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nuovi modelli di imprenditorialità </a:t>
            </a: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multifunzionale</a:t>
            </a:r>
            <a:endParaRPr lang="fr-F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971600" y="692696"/>
            <a:ext cx="63367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chemeClr val="tx2"/>
                </a:solidFill>
              </a:rPr>
              <a:t>PROMETEA ci incammina</a:t>
            </a:r>
            <a:r>
              <a:rPr lang="it-IT" sz="2600" b="1" dirty="0">
                <a:solidFill>
                  <a:schemeClr val="tx2"/>
                </a:solidFill>
              </a:rPr>
              <a:t> </a:t>
            </a:r>
            <a:r>
              <a:rPr lang="it-IT" sz="2600" b="1" dirty="0" smtClean="0">
                <a:solidFill>
                  <a:schemeClr val="tx2"/>
                </a:solidFill>
              </a:rPr>
              <a:t>verso nuovi sentieri di lavoro</a:t>
            </a:r>
            <a:endParaRPr lang="it-IT" sz="2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867" name="AutoShape 3"/>
          <p:cNvCxnSpPr>
            <a:cxnSpLocks noChangeShapeType="1"/>
          </p:cNvCxnSpPr>
          <p:nvPr/>
        </p:nvCxnSpPr>
        <p:spPr bwMode="auto">
          <a:xfrm>
            <a:off x="73025" y="-390525"/>
            <a:ext cx="9094788" cy="0"/>
          </a:xfrm>
          <a:prstGeom prst="bentConnector3">
            <a:avLst>
              <a:gd name="adj1" fmla="val 50000"/>
            </a:avLst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15036" y="2564110"/>
            <a:ext cx="8705429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it-IT" altLang="it-IT" sz="2400" dirty="0" smtClean="0">
                <a:solidFill>
                  <a:srgbClr val="000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Le </a:t>
            </a:r>
            <a:r>
              <a:rPr lang="it-IT" altLang="it-IT" sz="2400" dirty="0">
                <a:solidFill>
                  <a:srgbClr val="000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pratiche di agricoltura sociale sono utopie concrete.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it-IT" altLang="it-IT" sz="2400" dirty="0">
                <a:solidFill>
                  <a:srgbClr val="000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L’agricoltura sociale è prima di tutto una visione di un'agricoltura capace di contribuire alla riduzione delle disuguaglianze sociali e allo sviluppo dei territori, fondata sulla capacità di collaborare per perseguire obiettivi di utilità collettiva.</a:t>
            </a:r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1213974" y="1487328"/>
            <a:ext cx="7920038" cy="8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600" b="1" i="1" dirty="0">
                <a:solidFill>
                  <a:srgbClr val="00008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… Un paese vuol dire non essere soli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 b="1" dirty="0">
                <a:solidFill>
                  <a:srgbClr val="00008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(La luna e i falò, C. Pavese)</a:t>
            </a:r>
          </a:p>
        </p:txBody>
      </p:sp>
      <p:pic>
        <p:nvPicPr>
          <p:cNvPr id="368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8"/>
            <a:ext cx="2509725" cy="168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</a:t>
            </a: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r="1839"/>
          <a:stretch>
            <a:fillRect/>
          </a:stretch>
        </p:blipFill>
        <p:spPr bwMode="auto">
          <a:xfrm>
            <a:off x="5220072" y="5034209"/>
            <a:ext cx="3807116" cy="182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39" r="18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 rot="-18542">
            <a:off x="1424241" y="343440"/>
            <a:ext cx="7745289" cy="83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600" dirty="0" smtClean="0">
                <a:solidFill>
                  <a:srgbClr val="1C1D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funzione sociale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600" dirty="0" smtClean="0">
                <a:solidFill>
                  <a:srgbClr val="1C1D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dell’agricoltura</a:t>
            </a:r>
            <a:endParaRPr lang="it-IT" altLang="it-IT" sz="3600" dirty="0">
              <a:solidFill>
                <a:srgbClr val="1C1D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78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811860339"/>
              </p:ext>
            </p:extLst>
          </p:nvPr>
        </p:nvGraphicFramePr>
        <p:xfrm>
          <a:off x="107504" y="548680"/>
          <a:ext cx="892899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291" name="Rectangle 11"/>
          <p:cNvSpPr>
            <a:spLocks noChangeArrowheads="1"/>
          </p:cNvSpPr>
          <p:nvPr/>
        </p:nvSpPr>
        <p:spPr bwMode="auto">
          <a:xfrm rot="-18542">
            <a:off x="972110" y="-220507"/>
            <a:ext cx="8494136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4000" dirty="0" smtClean="0">
                <a:solidFill>
                  <a:srgbClr val="1C1D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sociale: definiamo</a:t>
            </a:r>
            <a:endParaRPr lang="it-IT" altLang="it-IT" sz="4000" dirty="0">
              <a:solidFill>
                <a:srgbClr val="1C1D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90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7505" y="969577"/>
            <a:ext cx="619268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operatori di AS</a:t>
            </a: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[...] le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attività esercitate dagli imprenditori agricoli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[...], in forma singola o associata,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e dalle cooperative sociali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[...] </a:t>
            </a:r>
            <a:r>
              <a:rPr lang="it-IT" altLang="it-IT" dirty="0">
                <a:cs typeface="Times New Roman" panose="02020603050405020304" pitchFamily="18" charset="0"/>
              </a:rPr>
              <a:t>in </a:t>
            </a:r>
            <a:r>
              <a:rPr lang="it-IT" altLang="it-IT" u="sng" dirty="0">
                <a:cs typeface="Times New Roman" panose="02020603050405020304" pitchFamily="18" charset="0"/>
              </a:rPr>
              <a:t>collaborazione con i servizi socio-sanitari e gli enti pubblici competenti per </a:t>
            </a:r>
            <a:r>
              <a:rPr lang="it-IT" altLang="it-IT" u="sng" dirty="0" smtClean="0">
                <a:cs typeface="Times New Roman" panose="02020603050405020304" pitchFamily="18" charset="0"/>
              </a:rPr>
              <a:t>territorio</a:t>
            </a:r>
            <a:r>
              <a:rPr lang="it-IT" altLang="it-IT" dirty="0" smtClean="0">
                <a:cs typeface="Times New Roman" panose="02020603050405020304" pitchFamily="18" charset="0"/>
              </a:rPr>
              <a:t>.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a)inserimento socio-lavorativo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 soggetti svantaggiati, molto svantaggiati e disabili [...] e di minori in età lavorativa inseriti in progetti di riabilitazione e sostegno sociale;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b) prestazioni e attività sociali e di servizio per le comunità locali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[...]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accoglienza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 soggiorno di bambini in età prescolare; accoglienza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persone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 difficoltà sociale, fisica e psichica; 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c) prestazioni e servizi che affiancano e supportano le terapie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mediche, psicologiche e riabilitative [...]; 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progetti finalizzati all’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educazione ambientale e alimentare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alla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diffusione della conoscenza del territorio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indirizzati 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persone svantaggiate o bambini in età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prescolare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265" y="121037"/>
            <a:ext cx="2975247" cy="467611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07503" y="44624"/>
            <a:ext cx="61926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002060"/>
                </a:solidFill>
              </a:rPr>
              <a:t>La normativa </a:t>
            </a:r>
            <a:r>
              <a:rPr lang="it-IT" sz="2200" dirty="0">
                <a:solidFill>
                  <a:srgbClr val="002060"/>
                </a:solidFill>
              </a:rPr>
              <a:t>(</a:t>
            </a:r>
            <a:r>
              <a:rPr lang="it-IT" sz="2200" dirty="0" smtClean="0">
                <a:solidFill>
                  <a:srgbClr val="002060"/>
                </a:solidFill>
              </a:rPr>
              <a:t>L. </a:t>
            </a:r>
            <a:r>
              <a:rPr lang="it-IT" sz="2200" dirty="0">
                <a:solidFill>
                  <a:srgbClr val="002060"/>
                </a:solidFill>
              </a:rPr>
              <a:t>18 agosto 2015 , n. 141 </a:t>
            </a:r>
            <a:r>
              <a:rPr lang="it-IT" sz="2200" dirty="0" smtClean="0">
                <a:solidFill>
                  <a:srgbClr val="002060"/>
                </a:solidFill>
              </a:rPr>
              <a:t>Disposizioni </a:t>
            </a:r>
            <a:r>
              <a:rPr lang="it-IT" sz="2200" dirty="0">
                <a:solidFill>
                  <a:srgbClr val="002060"/>
                </a:solidFill>
              </a:rPr>
              <a:t>in materia di agricoltura sociale</a:t>
            </a:r>
          </a:p>
        </p:txBody>
      </p:sp>
    </p:spTree>
    <p:extLst>
      <p:ext uri="{BB962C8B-B14F-4D97-AF65-F5344CB8AC3E}">
        <p14:creationId xmlns:p14="http://schemas.microsoft.com/office/powerpoint/2010/main" val="27864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</a:t>
            </a: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347864" y="476672"/>
            <a:ext cx="1512168" cy="79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23528" y="162221"/>
            <a:ext cx="8134672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L’agricoltura sociale è innovativa</a:t>
            </a:r>
            <a:endParaRPr lang="it-IT" altLang="it-IT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7544" y="1340768"/>
            <a:ext cx="820891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Dal punto di vista: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2060"/>
                </a:solidFill>
              </a:rPr>
              <a:t>TENICO: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sz="2200" b="1" dirty="0" smtClean="0">
                <a:solidFill>
                  <a:srgbClr val="002060"/>
                </a:solidFill>
              </a:rPr>
              <a:t>uso di piante e animali e ambienti informali per rispondere a bisogni sociali degli individui e della collettività 	</a:t>
            </a:r>
          </a:p>
          <a:p>
            <a:endParaRPr lang="it-IT" b="1" dirty="0">
              <a:solidFill>
                <a:srgbClr val="002060"/>
              </a:solidFill>
            </a:endParaRP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2060"/>
                </a:solidFill>
              </a:rPr>
              <a:t>ORGANIZZATIVO: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sz="2200" b="1" dirty="0" smtClean="0">
                <a:solidFill>
                  <a:srgbClr val="002060"/>
                </a:solidFill>
              </a:rPr>
              <a:t>nuove modalità di funzionamento dei servizi nei rapporti tra pubblico, privato e terzo settore (linee guida, accordi, ruolo dei servizi)</a:t>
            </a:r>
          </a:p>
          <a:p>
            <a:endParaRPr lang="it-IT" b="1" dirty="0">
              <a:solidFill>
                <a:srgbClr val="002060"/>
              </a:solidFill>
            </a:endParaRP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2060"/>
                </a:solidFill>
              </a:rPr>
              <a:t>REGOLATIVO: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sz="2200" b="1" dirty="0" smtClean="0">
                <a:solidFill>
                  <a:srgbClr val="002060"/>
                </a:solidFill>
              </a:rPr>
              <a:t>nuovi principi e ruoli tra stato, mercato, comunità (intervento pubblico, dono, reciprocità)</a:t>
            </a:r>
          </a:p>
        </p:txBody>
      </p:sp>
    </p:spTree>
    <p:extLst>
      <p:ext uri="{BB962C8B-B14F-4D97-AF65-F5344CB8AC3E}">
        <p14:creationId xmlns:p14="http://schemas.microsoft.com/office/powerpoint/2010/main" val="36919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Text Box 2"/>
          <p:cNvSpPr txBox="1">
            <a:spLocks noChangeArrowheads="1"/>
          </p:cNvSpPr>
          <p:nvPr/>
        </p:nvSpPr>
        <p:spPr bwMode="auto">
          <a:xfrm>
            <a:off x="304800" y="6160343"/>
            <a:ext cx="85344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200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Complementarietà di servizi nel “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rur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-bano”</a:t>
            </a:r>
          </a:p>
        </p:txBody>
      </p:sp>
      <p:sp>
        <p:nvSpPr>
          <p:cNvPr id="102404" name="Rectangle 3"/>
          <p:cNvSpPr>
            <a:spLocks noChangeArrowheads="1"/>
          </p:cNvSpPr>
          <p:nvPr/>
        </p:nvSpPr>
        <p:spPr bwMode="auto">
          <a:xfrm>
            <a:off x="533400" y="1700808"/>
            <a:ext cx="1905000" cy="2743200"/>
          </a:xfrm>
          <a:prstGeom prst="rect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05" name="Rectangle 4"/>
          <p:cNvSpPr>
            <a:spLocks noChangeArrowheads="1"/>
          </p:cNvSpPr>
          <p:nvPr/>
        </p:nvSpPr>
        <p:spPr bwMode="auto">
          <a:xfrm>
            <a:off x="1981200" y="1700808"/>
            <a:ext cx="2590800" cy="2743200"/>
          </a:xfrm>
          <a:prstGeom prst="rect">
            <a:avLst/>
          </a:prstGeom>
          <a:solidFill>
            <a:srgbClr val="FFFF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180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18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406" name="Rectangle 5"/>
          <p:cNvSpPr>
            <a:spLocks noChangeArrowheads="1"/>
          </p:cNvSpPr>
          <p:nvPr/>
        </p:nvSpPr>
        <p:spPr bwMode="auto">
          <a:xfrm>
            <a:off x="4572000" y="1693912"/>
            <a:ext cx="2133600" cy="2743200"/>
          </a:xfrm>
          <a:prstGeom prst="rect">
            <a:avLst/>
          </a:prstGeom>
          <a:solidFill>
            <a:srgbClr val="FFC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07" name="Rectangle 6"/>
          <p:cNvSpPr>
            <a:spLocks noChangeArrowheads="1"/>
          </p:cNvSpPr>
          <p:nvPr/>
        </p:nvSpPr>
        <p:spPr bwMode="auto">
          <a:xfrm>
            <a:off x="6477000" y="1693912"/>
            <a:ext cx="1905000" cy="2743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08" name="Text Box 7"/>
          <p:cNvSpPr txBox="1">
            <a:spLocks noChangeArrowheads="1"/>
          </p:cNvSpPr>
          <p:nvPr/>
        </p:nvSpPr>
        <p:spPr bwMode="auto">
          <a:xfrm>
            <a:off x="763588" y="4706788"/>
            <a:ext cx="782637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400" b="1">
                <a:latin typeface="Arial" panose="020B0604020202020204" pitchFamily="34" charset="0"/>
                <a:ea typeface="MS PGothic" panose="020B0600070205080204" pitchFamily="34" charset="-128"/>
              </a:rPr>
              <a:t>urbano</a:t>
            </a:r>
          </a:p>
        </p:txBody>
      </p:sp>
      <p:sp>
        <p:nvSpPr>
          <p:cNvPr id="102409" name="Text Box 8"/>
          <p:cNvSpPr txBox="1">
            <a:spLocks noChangeArrowheads="1"/>
          </p:cNvSpPr>
          <p:nvPr/>
        </p:nvSpPr>
        <p:spPr bwMode="auto">
          <a:xfrm>
            <a:off x="2744788" y="4706788"/>
            <a:ext cx="1179512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Peri-urbano</a:t>
            </a:r>
            <a:endParaRPr lang="en-GB" altLang="it-IT" sz="1400" b="1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410" name="Text Box 9"/>
          <p:cNvSpPr txBox="1">
            <a:spLocks noChangeArrowheads="1"/>
          </p:cNvSpPr>
          <p:nvPr/>
        </p:nvSpPr>
        <p:spPr bwMode="auto">
          <a:xfrm>
            <a:off x="4572000" y="4706788"/>
            <a:ext cx="21336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Intermedio</a:t>
            </a:r>
            <a:r>
              <a:rPr lang="en-GB" altLang="it-IT" sz="1400" b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GB" altLang="it-IT" sz="1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rurale</a:t>
            </a:r>
            <a:endParaRPr lang="en-GB" altLang="it-IT" sz="1400" b="1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411" name="Text Box 10"/>
          <p:cNvSpPr txBox="1">
            <a:spLocks noChangeArrowheads="1"/>
          </p:cNvSpPr>
          <p:nvPr/>
        </p:nvSpPr>
        <p:spPr bwMode="auto">
          <a:xfrm>
            <a:off x="6477000" y="4706788"/>
            <a:ext cx="21336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rurale</a:t>
            </a:r>
            <a:r>
              <a:rPr lang="en-GB" altLang="it-IT" sz="1400" b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GB" altLang="it-IT" sz="1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profondo</a:t>
            </a:r>
            <a:endParaRPr lang="en-GB" altLang="it-IT" sz="1400" b="1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412" name="AutoShape 11"/>
          <p:cNvSpPr>
            <a:spLocks/>
          </p:cNvSpPr>
          <p:nvPr/>
        </p:nvSpPr>
        <p:spPr bwMode="auto">
          <a:xfrm rot="5340000">
            <a:off x="2212181" y="3515028"/>
            <a:ext cx="733425" cy="3922712"/>
          </a:xfrm>
          <a:prstGeom prst="rightBrace">
            <a:avLst>
              <a:gd name="adj1" fmla="val 44571"/>
              <a:gd name="adj2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13" name="AutoShape 12"/>
          <p:cNvSpPr>
            <a:spLocks/>
          </p:cNvSpPr>
          <p:nvPr/>
        </p:nvSpPr>
        <p:spPr bwMode="auto">
          <a:xfrm rot="5340000">
            <a:off x="6139656" y="3443020"/>
            <a:ext cx="733425" cy="3922712"/>
          </a:xfrm>
          <a:prstGeom prst="rightBrace">
            <a:avLst>
              <a:gd name="adj1" fmla="val 44571"/>
              <a:gd name="adj2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14" name="Text Box 13"/>
          <p:cNvSpPr txBox="1">
            <a:spLocks noChangeArrowheads="1"/>
          </p:cNvSpPr>
          <p:nvPr/>
        </p:nvSpPr>
        <p:spPr bwMode="auto">
          <a:xfrm>
            <a:off x="1679575" y="4994820"/>
            <a:ext cx="149225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400" b="1" i="1" dirty="0">
                <a:latin typeface="Arial" panose="020B0604020202020204" pitchFamily="34" charset="0"/>
                <a:ea typeface="MS PGothic" panose="020B0600070205080204" pitchFamily="34" charset="-128"/>
              </a:rPr>
              <a:t>Welfare </a:t>
            </a:r>
            <a:r>
              <a:rPr lang="en-GB" altLang="it-IT" sz="1400" b="1" i="1" dirty="0" err="1">
                <a:latin typeface="Arial" panose="020B0604020202020204" pitchFamily="34" charset="0"/>
                <a:ea typeface="MS PGothic" panose="020B0600070205080204" pitchFamily="34" charset="-128"/>
              </a:rPr>
              <a:t>Urbano</a:t>
            </a:r>
            <a:endParaRPr lang="en-GB" altLang="it-IT" sz="1400" b="1" i="1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415" name="Text Box 14"/>
          <p:cNvSpPr txBox="1">
            <a:spLocks noChangeArrowheads="1"/>
          </p:cNvSpPr>
          <p:nvPr/>
        </p:nvSpPr>
        <p:spPr bwMode="auto">
          <a:xfrm>
            <a:off x="5889625" y="5066828"/>
            <a:ext cx="14224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400" b="1" i="1" dirty="0">
                <a:latin typeface="Arial" panose="020B0604020202020204" pitchFamily="34" charset="0"/>
                <a:ea typeface="MS PGothic" panose="020B0600070205080204" pitchFamily="34" charset="-128"/>
              </a:rPr>
              <a:t>Welfare </a:t>
            </a:r>
            <a:r>
              <a:rPr lang="en-GB" altLang="it-IT" sz="1400" b="1" i="1" dirty="0" err="1">
                <a:latin typeface="Arial" panose="020B0604020202020204" pitchFamily="34" charset="0"/>
                <a:ea typeface="MS PGothic" panose="020B0600070205080204" pitchFamily="34" charset="-128"/>
              </a:rPr>
              <a:t>Rurale</a:t>
            </a:r>
            <a:endParaRPr lang="en-GB" altLang="it-IT" sz="1400" b="1" i="1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416" name="Text Box 15"/>
          <p:cNvSpPr txBox="1">
            <a:spLocks noChangeArrowheads="1"/>
          </p:cNvSpPr>
          <p:nvPr/>
        </p:nvSpPr>
        <p:spPr bwMode="auto">
          <a:xfrm>
            <a:off x="752475" y="5858916"/>
            <a:ext cx="343852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400" dirty="0" err="1">
                <a:latin typeface="Arial" panose="020B0604020202020204" pitchFamily="34" charset="0"/>
                <a:ea typeface="MS PGothic" panose="020B0600070205080204" pitchFamily="34" charset="-128"/>
              </a:rPr>
              <a:t>Efficacia</a:t>
            </a:r>
            <a:r>
              <a:rPr lang="en-GB" altLang="it-IT" sz="1400" dirty="0">
                <a:latin typeface="Arial" panose="020B0604020202020204" pitchFamily="34" charset="0"/>
                <a:ea typeface="MS PGothic" panose="020B0600070205080204" pitchFamily="34" charset="-128"/>
              </a:rPr>
              <a:t> e </a:t>
            </a:r>
            <a:r>
              <a:rPr lang="en-GB" altLang="it-IT" sz="1400" dirty="0" err="1">
                <a:latin typeface="Arial" panose="020B0604020202020204" pitchFamily="34" charset="0"/>
                <a:ea typeface="MS PGothic" panose="020B0600070205080204" pitchFamily="34" charset="-128"/>
              </a:rPr>
              <a:t>flessibilità</a:t>
            </a:r>
            <a:r>
              <a:rPr lang="en-GB" altLang="it-IT" sz="1400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GB" altLang="it-IT" sz="1400" dirty="0" err="1">
                <a:latin typeface="Arial" panose="020B0604020202020204" pitchFamily="34" charset="0"/>
                <a:ea typeface="MS PGothic" panose="020B0600070205080204" pitchFamily="34" charset="-128"/>
              </a:rPr>
              <a:t>dei</a:t>
            </a:r>
            <a:r>
              <a:rPr lang="en-GB" altLang="it-IT" sz="1400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GB" altLang="it-IT" sz="1400" dirty="0" err="1">
                <a:latin typeface="Arial" panose="020B0604020202020204" pitchFamily="34" charset="0"/>
                <a:ea typeface="MS PGothic" panose="020B0600070205080204" pitchFamily="34" charset="-128"/>
              </a:rPr>
              <a:t>servizi</a:t>
            </a:r>
            <a:endParaRPr lang="en-GB" altLang="it-IT" sz="14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417" name="Text Box 16"/>
          <p:cNvSpPr txBox="1">
            <a:spLocks noChangeArrowheads="1"/>
          </p:cNvSpPr>
          <p:nvPr/>
        </p:nvSpPr>
        <p:spPr bwMode="auto">
          <a:xfrm>
            <a:off x="4454525" y="5858916"/>
            <a:ext cx="43846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400" dirty="0" err="1">
                <a:latin typeface="Arial" panose="020B0604020202020204" pitchFamily="34" charset="0"/>
                <a:ea typeface="MS PGothic" panose="020B0600070205080204" pitchFamily="34" charset="-128"/>
              </a:rPr>
              <a:t>Efficacia</a:t>
            </a:r>
            <a:r>
              <a:rPr lang="en-GB" altLang="it-IT" sz="1400" dirty="0">
                <a:latin typeface="Arial" panose="020B0604020202020204" pitchFamily="34" charset="0"/>
                <a:ea typeface="MS PGothic" panose="020B0600070205080204" pitchFamily="34" charset="-128"/>
              </a:rPr>
              <a:t> e </a:t>
            </a:r>
            <a:r>
              <a:rPr lang="en-GB" altLang="it-IT" sz="1400" dirty="0" err="1">
                <a:latin typeface="Arial" panose="020B0604020202020204" pitchFamily="34" charset="0"/>
                <a:ea typeface="MS PGothic" panose="020B0600070205080204" pitchFamily="34" charset="-128"/>
              </a:rPr>
              <a:t>disponiblità</a:t>
            </a:r>
            <a:r>
              <a:rPr lang="en-GB" altLang="it-IT" sz="1400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GB" altLang="it-IT" sz="1400" dirty="0" err="1">
                <a:latin typeface="Arial" panose="020B0604020202020204" pitchFamily="34" charset="0"/>
                <a:ea typeface="MS PGothic" panose="020B0600070205080204" pitchFamily="34" charset="-128"/>
              </a:rPr>
              <a:t>dei</a:t>
            </a:r>
            <a:r>
              <a:rPr lang="en-GB" altLang="it-IT" sz="1400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GB" altLang="it-IT" sz="1400" dirty="0" err="1">
                <a:latin typeface="Arial" panose="020B0604020202020204" pitchFamily="34" charset="0"/>
                <a:ea typeface="MS PGothic" panose="020B0600070205080204" pitchFamily="34" charset="-128"/>
              </a:rPr>
              <a:t>servizi</a:t>
            </a:r>
            <a:endParaRPr lang="en-GB" altLang="it-IT" sz="14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418" name="Rectangle 17"/>
          <p:cNvSpPr>
            <a:spLocks noChangeArrowheads="1"/>
          </p:cNvSpPr>
          <p:nvPr/>
        </p:nvSpPr>
        <p:spPr bwMode="auto">
          <a:xfrm>
            <a:off x="1374775" y="4388594"/>
            <a:ext cx="2043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6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Servizi</a:t>
            </a:r>
            <a:r>
              <a:rPr lang="en-GB" altLang="it-IT" sz="1600" b="1" dirty="0">
                <a:latin typeface="Arial" panose="020B0604020202020204" pitchFamily="34" charset="0"/>
                <a:ea typeface="MS PGothic" panose="020B0600070205080204" pitchFamily="34" charset="-128"/>
              </a:rPr>
              <a:t> per </a:t>
            </a:r>
            <a:r>
              <a:rPr lang="en-GB" altLang="it-IT" sz="16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cittadini</a:t>
            </a:r>
            <a:endParaRPr lang="en-GB" altLang="it-IT" sz="1600" b="1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419" name="Rectangle 18"/>
          <p:cNvSpPr>
            <a:spLocks noChangeArrowheads="1"/>
          </p:cNvSpPr>
          <p:nvPr/>
        </p:nvSpPr>
        <p:spPr bwMode="auto">
          <a:xfrm>
            <a:off x="5260975" y="4460602"/>
            <a:ext cx="2393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6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Servizi</a:t>
            </a:r>
            <a:r>
              <a:rPr lang="en-GB" altLang="it-IT" sz="1600" b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GB" altLang="it-IT" sz="16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nelle</a:t>
            </a:r>
            <a:r>
              <a:rPr lang="en-GB" altLang="it-IT" sz="1600" b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GB" altLang="it-IT" sz="16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aree</a:t>
            </a:r>
            <a:r>
              <a:rPr lang="en-GB" altLang="it-IT" sz="1600" b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GB" altLang="it-IT" sz="16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rurali</a:t>
            </a:r>
            <a:endParaRPr lang="en-GB" altLang="it-IT" sz="1600" b="1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420" name="Text Box 19"/>
          <p:cNvSpPr txBox="1">
            <a:spLocks noChangeArrowheads="1"/>
          </p:cNvSpPr>
          <p:nvPr/>
        </p:nvSpPr>
        <p:spPr bwMode="auto">
          <a:xfrm>
            <a:off x="4953000" y="1756916"/>
            <a:ext cx="29718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ts val="1125"/>
              </a:spcBef>
              <a:buClrTx/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MS PGothic" panose="020B0600070205080204" pitchFamily="34" charset="-128"/>
              </a:rPr>
              <a:t>Agri-asili </a:t>
            </a:r>
          </a:p>
          <a:p>
            <a:pPr algn="ctr" eaLnBrk="1" hangingPunct="1">
              <a:lnSpc>
                <a:spcPct val="70000"/>
              </a:lnSpc>
              <a:spcBef>
                <a:spcPts val="1125"/>
              </a:spcBef>
              <a:buClrTx/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MS PGothic" panose="020B0600070205080204" pitchFamily="34" charset="-128"/>
              </a:rPr>
              <a:t>Notturno per anziani abili</a:t>
            </a:r>
          </a:p>
          <a:p>
            <a:pPr algn="ctr" eaLnBrk="1" hangingPunct="1">
              <a:lnSpc>
                <a:spcPct val="70000"/>
              </a:lnSpc>
              <a:spcBef>
                <a:spcPts val="1125"/>
              </a:spcBef>
              <a:buClrTx/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MS PGothic" panose="020B0600070205080204" pitchFamily="34" charset="-128"/>
              </a:rPr>
              <a:t>Reti di prossimità (pasti, lavanderia)</a:t>
            </a:r>
          </a:p>
          <a:p>
            <a:pPr algn="ctr" eaLnBrk="1" hangingPunct="1">
              <a:lnSpc>
                <a:spcPct val="70000"/>
              </a:lnSpc>
              <a:spcBef>
                <a:spcPts val="1125"/>
              </a:spcBef>
              <a:buClrTx/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MS PGothic" panose="020B0600070205080204" pitchFamily="34" charset="-128"/>
              </a:rPr>
              <a:t>Banche verdi del tempo</a:t>
            </a:r>
          </a:p>
          <a:p>
            <a:pPr algn="ctr" eaLnBrk="1" hangingPunct="1">
              <a:lnSpc>
                <a:spcPct val="70000"/>
              </a:lnSpc>
              <a:spcBef>
                <a:spcPts val="1125"/>
              </a:spcBef>
              <a:buClrTx/>
              <a:buFontTx/>
              <a:buNone/>
            </a:pPr>
            <a:endParaRPr lang="it-IT" altLang="it-IT" sz="18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421" name="Rectangle 20"/>
          <p:cNvSpPr>
            <a:spLocks noChangeArrowheads="1"/>
          </p:cNvSpPr>
          <p:nvPr/>
        </p:nvSpPr>
        <p:spPr bwMode="auto">
          <a:xfrm>
            <a:off x="304800" y="3722166"/>
            <a:ext cx="8305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MS PGothic" panose="020B0600070205080204" pitchFamily="34" charset="-128"/>
              </a:rPr>
              <a:t>Co-terapia, terapia occupazionale, Inserimenti socio-terapeutici, Inclusione lavorativa</a:t>
            </a:r>
          </a:p>
        </p:txBody>
      </p:sp>
      <p:sp>
        <p:nvSpPr>
          <p:cNvPr id="102422" name="Rectangle 21"/>
          <p:cNvSpPr>
            <a:spLocks noChangeArrowheads="1"/>
          </p:cNvSpPr>
          <p:nvPr/>
        </p:nvSpPr>
        <p:spPr bwMode="auto">
          <a:xfrm>
            <a:off x="1981200" y="1702494"/>
            <a:ext cx="28194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MS PGothic" panose="020B0600070205080204" pitchFamily="34" charset="-128"/>
              </a:rPr>
              <a:t>Agri-asili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MS PGothic" panose="020B0600070205080204" pitchFamily="34" charset="-128"/>
              </a:rPr>
              <a:t>Campi solari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MS PGothic" panose="020B0600070205080204" pitchFamily="34" charset="-128"/>
              </a:rPr>
              <a:t>Educazione minori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MS PGothic" panose="020B0600070205080204" pitchFamily="34" charset="-128"/>
              </a:rPr>
              <a:t>Turismo sociale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MS PGothic" panose="020B0600070205080204" pitchFamily="34" charset="-128"/>
              </a:rPr>
              <a:t>anziani e disabili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MS PGothic" panose="020B0600070205080204" pitchFamily="34" charset="-128"/>
              </a:rPr>
              <a:t>Percorsi alternativi  carcere</a:t>
            </a:r>
          </a:p>
        </p:txBody>
      </p:sp>
      <p:sp>
        <p:nvSpPr>
          <p:cNvPr id="23" name="ZoneTexte 2"/>
          <p:cNvSpPr txBox="1"/>
          <p:nvPr/>
        </p:nvSpPr>
        <p:spPr>
          <a:xfrm>
            <a:off x="494085" y="4803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2060"/>
                </a:solidFill>
              </a:rPr>
              <a:t>1. AS: Azienda, servizi  </a:t>
            </a:r>
            <a:r>
              <a:rPr lang="it-IT" sz="4000" dirty="0">
                <a:solidFill>
                  <a:srgbClr val="002060"/>
                </a:solidFill>
              </a:rPr>
              <a:t>e territorio</a:t>
            </a:r>
            <a:endParaRPr lang="fr-FR" sz="4000" dirty="0">
              <a:solidFill>
                <a:srgbClr val="00206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32693" y="755918"/>
            <a:ext cx="8443664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Azienda e territorio </a:t>
            </a:r>
            <a:r>
              <a:rPr lang="it-IT" dirty="0">
                <a:solidFill>
                  <a:srgbClr val="002060"/>
                </a:solidFill>
              </a:rPr>
              <a:t>insieme possono rispondere alla domanda di beni pubblici che si accompagna a quella di beni privati e che oggi è per lo più inevasa</a:t>
            </a:r>
          </a:p>
        </p:txBody>
      </p:sp>
    </p:spTree>
    <p:extLst>
      <p:ext uri="{BB962C8B-B14F-4D97-AF65-F5344CB8AC3E}">
        <p14:creationId xmlns:p14="http://schemas.microsoft.com/office/powerpoint/2010/main" val="1674346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319088" y="1340768"/>
            <a:ext cx="7605712" cy="468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905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2000" b="1" dirty="0">
                <a:latin typeface="Arial "/>
              </a:rPr>
              <a:t>Aziende agricole e strutture co-terapeutiche</a:t>
            </a:r>
          </a:p>
          <a:p>
            <a:pPr lvl="1" indent="0"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per persone con disagio psichico o mentale) mediante l’attivazione di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servizi specifici e mirati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(es ippoterapia o pratiche orti-colturali); </a:t>
            </a:r>
          </a:p>
          <a:p>
            <a:pPr lvl="1" indent="0" eaLnBrk="1" hangingPunct="1">
              <a:spcBef>
                <a:spcPts val="350"/>
              </a:spcBef>
              <a:buClrTx/>
              <a:buFontTx/>
              <a:buNone/>
            </a:pPr>
            <a:endParaRPr lang="it-IT" altLang="it-IT" sz="1400" dirty="0">
              <a:latin typeface="Tahoma" panose="020B0604030504040204" pitchFamily="34" charset="0"/>
            </a:endParaRP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it-IT" altLang="it-IT" sz="2000" b="1" dirty="0">
                <a:latin typeface="Arial "/>
              </a:rPr>
              <a:t>Aziende agricole attive nei servizi civili</a:t>
            </a:r>
            <a:r>
              <a:rPr lang="it-IT" altLang="it-IT" sz="2000" dirty="0">
                <a:latin typeface="Arial "/>
              </a:rPr>
              <a:t> </a:t>
            </a:r>
          </a:p>
          <a:p>
            <a:pPr lvl="1" indent="0"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nelle aree rurali e periurbane, per </a:t>
            </a:r>
            <a:r>
              <a:rPr lang="it-IT" alt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bambini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agriasili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campi solari/estivi, didattica) per </a:t>
            </a:r>
            <a:r>
              <a:rPr lang="it-IT" alt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anziani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mediante l’organizzazione di strutture diurne di accoglienza, oppure per la gestione di alloggi di emergenza per </a:t>
            </a:r>
            <a:r>
              <a:rPr lang="it-IT" alt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persone con difficoltà abitativa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 per l’erogazione di </a:t>
            </a:r>
            <a:r>
              <a:rPr lang="it-IT" alt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servizi di prossimità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mediante organizzazione e valorizzazione di risorse/spazi aziendali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indent="0" eaLnBrk="1" hangingPunct="1">
              <a:spcBef>
                <a:spcPts val="350"/>
              </a:spcBef>
              <a:buClrTx/>
              <a:buFontTx/>
              <a:buNone/>
            </a:pPr>
            <a:endParaRPr lang="it-IT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2000" b="1" dirty="0">
                <a:latin typeface="Arial "/>
              </a:rPr>
              <a:t>Aziende agricole produttive di inclusione terapeutica</a:t>
            </a:r>
            <a:r>
              <a:rPr lang="it-IT" altLang="it-IT" sz="2000" dirty="0">
                <a:latin typeface="Arial "/>
              </a:rPr>
              <a:t> </a:t>
            </a:r>
            <a:r>
              <a:rPr lang="it-IT" altLang="it-IT" sz="2000" b="1" dirty="0">
                <a:latin typeface="Arial "/>
              </a:rPr>
              <a:t>sociale e lavorativa</a:t>
            </a:r>
          </a:p>
          <a:p>
            <a:pPr lvl="1" indent="0"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impegnate in percorsi di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co-terapia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(per persone con </a:t>
            </a:r>
            <a:r>
              <a:rPr lang="it-IT" alt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disagio psichico o mentale, adulti o minori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), di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inclusione sociale e lavorativa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per diverse tipologie di utenza (con </a:t>
            </a:r>
            <a:r>
              <a:rPr lang="it-IT" alt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disabilità o soggetti a bassa contrattualità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mediante la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partecipazione ai processi agricoli 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aziendali. </a:t>
            </a:r>
          </a:p>
          <a:p>
            <a:pPr lvl="1" indent="0" eaLnBrk="1" hangingPunct="1">
              <a:spcBef>
                <a:spcPts val="350"/>
              </a:spcBef>
              <a:buClrTx/>
              <a:buFontTx/>
              <a:buNone/>
            </a:pPr>
            <a:endParaRPr lang="it-IT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323528" y="138335"/>
            <a:ext cx="7772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 di AS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 rot="-5400000">
            <a:off x="7688263" y="1141165"/>
            <a:ext cx="15398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rgbClr val="00CC9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Mercati/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rgbClr val="00CC9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quasi mercati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 rot="-5400000">
            <a:off x="7547769" y="3153867"/>
            <a:ext cx="1820863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rgbClr val="00CC9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Compensazioni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rgbClr val="00CC9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dirette/indirette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-5400000">
            <a:off x="7454815" y="5015955"/>
            <a:ext cx="195021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 smtClean="0">
                <a:solidFill>
                  <a:srgbClr val="00CC9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Valorizzazione prodotti</a:t>
            </a:r>
            <a:endParaRPr lang="it-IT" altLang="it-IT" sz="1800" dirty="0">
              <a:solidFill>
                <a:srgbClr val="00CC99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59" y="129257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9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2055</Words>
  <Application>Microsoft Office PowerPoint</Application>
  <PresentationFormat>Presentazione su schermo (4:3)</PresentationFormat>
  <Paragraphs>335</Paragraphs>
  <Slides>25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45" baseType="lpstr">
      <vt:lpstr>Arial Unicode MS</vt:lpstr>
      <vt:lpstr>MS Gothic</vt:lpstr>
      <vt:lpstr>MS PGothic</vt:lpstr>
      <vt:lpstr>MS PGothic</vt:lpstr>
      <vt:lpstr>SimSun</vt:lpstr>
      <vt:lpstr>Andale Mono</vt:lpstr>
      <vt:lpstr>Arial</vt:lpstr>
      <vt:lpstr>Arial </vt:lpstr>
      <vt:lpstr>Arial Black</vt:lpstr>
      <vt:lpstr>Arial Narrow</vt:lpstr>
      <vt:lpstr>Arialò</vt:lpstr>
      <vt:lpstr>Calibri</vt:lpstr>
      <vt:lpstr>Cambria</vt:lpstr>
      <vt:lpstr>Impact</vt:lpstr>
      <vt:lpstr>Open Sans</vt:lpstr>
      <vt:lpstr>Rockwell</vt:lpstr>
      <vt:lpstr>Tahoma</vt:lpstr>
      <vt:lpstr>Times</vt:lpstr>
      <vt:lpstr>Times New Roman</vt:lpstr>
      <vt:lpstr>Tema di Office</vt:lpstr>
      <vt:lpstr>PROMETEA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3. La rete e adozione di una logica di co-produzione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Rigo</dc:creator>
  <cp:lastModifiedBy>Paola</cp:lastModifiedBy>
  <cp:revision>160</cp:revision>
  <dcterms:created xsi:type="dcterms:W3CDTF">2016-03-04T10:12:56Z</dcterms:created>
  <dcterms:modified xsi:type="dcterms:W3CDTF">2018-11-29T06:59:45Z</dcterms:modified>
</cp:coreProperties>
</file>