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64" r:id="rId4"/>
    <p:sldId id="265" r:id="rId5"/>
    <p:sldId id="266" r:id="rId6"/>
    <p:sldId id="267" r:id="rId7"/>
    <p:sldId id="263" r:id="rId8"/>
    <p:sldId id="268" r:id="rId9"/>
    <p:sldId id="269" r:id="rId10"/>
    <p:sldId id="270" r:id="rId11"/>
    <p:sldId id="277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75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72" autoAdjust="0"/>
    <p:restoredTop sz="94776" autoAdjust="0"/>
  </p:normalViewPr>
  <p:slideViewPr>
    <p:cSldViewPr>
      <p:cViewPr varScale="1">
        <p:scale>
          <a:sx n="108" d="100"/>
          <a:sy n="108" d="100"/>
        </p:scale>
        <p:origin x="13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D4E0D1-9590-4AE3-A620-5F3D1D67CCDD}" type="datetimeFigureOut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206407-9A6B-4213-AF9B-2AE2D222B0E9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7417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4BF58F-A9D2-4BC5-BFF6-3F2EB05AA92B}" type="datetimeFigureOut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740819-419C-4486-8B0B-556FD7AB108E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3691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1F87B2-8170-4A03-8672-E534FD741DA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  <p:sp>
        <p:nvSpPr>
          <p:cNvPr id="8197" name="Segnaposto piè di pagina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  <p:sp>
        <p:nvSpPr>
          <p:cNvPr id="8198" name="Segnaposto intestazione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54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99C1-C515-44FD-8709-698D7EC22079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53633-7447-4DA9-8629-1765F82ECE54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6E4D-D8B9-438C-9F53-51A5EB6C34DC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3ED8-EEE5-4B7F-B851-C64BF26DF460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73CC-929F-4F2A-9A7E-1DA51A8B287E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9815-5A72-49DE-8080-44EB505FBB07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o_6\Desktop\logo-pomarittim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4766"/>
            <a:ext cx="3571900" cy="118323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BE9A-9780-4327-B2D5-D83EDA341ECF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0E3B5-C5E7-43EE-9500-4EA13528950F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CE614-81F4-47E5-8C68-4738946A7862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0543-E79C-4EC6-8A67-BEAE59303538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EEBA9-1F4E-4F18-8DCA-6C34E181154B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33FB-0AFA-4F2B-A051-07B8716358F3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882D-E747-4992-8326-68D034183E78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F353-6A14-434C-B4DC-1CC67E028675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84E5-3824-429A-9727-91D622D42435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7FD1-2D9C-4DC8-9317-94F952B3F6CA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57AA-1F4F-4497-A518-A534778ECDF7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49ED-08EC-47E4-B93E-DEA1C21B2BE8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7C96-9FBB-4A4E-A4F7-496320F8A3FE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1847-7FA4-4EC3-9962-8ECFF7657286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E10FA0-D814-404E-AC6F-426E42FBDECC}" type="datetime1">
              <a:rPr lang="it-IT"/>
              <a:pPr>
                <a:defRPr/>
              </a:pPr>
              <a:t>23/11/2018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9BE23F-25A4-4BB5-891B-B2CB0A949BAB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732" y="1245671"/>
            <a:ext cx="8858250" cy="121101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PROMETEA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9" name="Sottotitolo 2"/>
          <p:cNvSpPr>
            <a:spLocks noGrp="1"/>
          </p:cNvSpPr>
          <p:nvPr>
            <p:ph type="subTitle" idx="1"/>
          </p:nvPr>
        </p:nvSpPr>
        <p:spPr>
          <a:xfrm>
            <a:off x="536637" y="3356992"/>
            <a:ext cx="8286750" cy="1008112"/>
          </a:xfrm>
        </p:spPr>
        <p:txBody>
          <a:bodyPr/>
          <a:lstStyle/>
          <a:p>
            <a:r>
              <a:rPr lang="it-IT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T4.1.3 </a:t>
            </a:r>
            <a:r>
              <a:rPr lang="it-IT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Percorso di Progettazione partecipata transfrontaliera su modello Scuola Estiva</a:t>
            </a:r>
          </a:p>
          <a:p>
            <a:r>
              <a:rPr lang="it-IT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Relatore e titolo intervento</a:t>
            </a:r>
          </a:p>
        </p:txBody>
      </p:sp>
      <p:pic>
        <p:nvPicPr>
          <p:cNvPr id="21" name="Picture 9" descr="Z:\PROGETTI_EUROPEI\TRIG-EAU\loghi_partner\Logo_unige_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063526" y="-6348482"/>
            <a:ext cx="804796" cy="490542"/>
          </a:xfrm>
          <a:prstGeom prst="rect">
            <a:avLst/>
          </a:prstGeom>
          <a:noFill/>
        </p:spPr>
      </p:pic>
      <p:sp>
        <p:nvSpPr>
          <p:cNvPr id="18" name="Sottotitolo 2"/>
          <p:cNvSpPr txBox="1">
            <a:spLocks/>
          </p:cNvSpPr>
          <p:nvPr/>
        </p:nvSpPr>
        <p:spPr bwMode="auto">
          <a:xfrm>
            <a:off x="1691680" y="4476159"/>
            <a:ext cx="5976664" cy="51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</a:p>
        </p:txBody>
      </p:sp>
      <p:sp>
        <p:nvSpPr>
          <p:cNvPr id="19" name="Sottotitolo 2"/>
          <p:cNvSpPr txBox="1">
            <a:spLocks/>
          </p:cNvSpPr>
          <p:nvPr/>
        </p:nvSpPr>
        <p:spPr bwMode="auto">
          <a:xfrm>
            <a:off x="5017633" y="509463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La cooperazione al cuore del Mediterraneo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 bwMode="auto">
          <a:xfrm>
            <a:off x="363626" y="2276872"/>
            <a:ext cx="828675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PROmozione della Multifunzionalità dEl seTtorE</a:t>
            </a:r>
          </a:p>
          <a:p>
            <a:r>
              <a:rPr lang="it-IT" sz="28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Agro-turistico</a:t>
            </a:r>
          </a:p>
          <a:p>
            <a:endParaRPr lang="it-IT" sz="2800" b="1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Y:\Pole Cooperation\Projets en cours\4. PROMETEA\2. Communication\Loghi_partner\AVITEM_COMPLET_FR_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61" y="5661248"/>
            <a:ext cx="1171330" cy="7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ole Cooperation\Projets en cours\4. PROMETEA\2. Communication\Loghi_partner\Laore Bilin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733256"/>
            <a:ext cx="874426" cy="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Pole Cooperation\Projets en cours\4. PROMETEA\2. Communication\Loghi_partner\QUIN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733256"/>
            <a:ext cx="1672010" cy="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Pole Cooperation\Projets en cours\4. PROMETEA\2. Communication\Loghi_partner\Ajacc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733256"/>
            <a:ext cx="786382" cy="9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Y:\Pole Cooperation\Projets en cours\4. PROMETEA\2. Communication\Loghi_partner\Sassar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62" y="5733256"/>
            <a:ext cx="954871" cy="9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Pole Cooperation\Projets en cours\4. PROMETEA\2. Communication\Loghi_partner\Regione_Toscana - copi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7" y="5805264"/>
            <a:ext cx="545409" cy="9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6" y="548680"/>
            <a:ext cx="363939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E11EF4-5832-4964-952C-1AA1A099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167"/>
            <a:ext cx="9144000" cy="32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6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9B1290-EADD-4674-AB8E-22C267882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916"/>
            <a:ext cx="9312442" cy="352892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6866E9-A3C1-4187-86E7-41163E87D651}"/>
              </a:ext>
            </a:extLst>
          </p:cNvPr>
          <p:cNvSpPr txBox="1"/>
          <p:nvPr/>
        </p:nvSpPr>
        <p:spPr>
          <a:xfrm>
            <a:off x="827584" y="57141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Secondo</a:t>
            </a:r>
            <a:r>
              <a:rPr lang="fr-FR" dirty="0"/>
              <a:t> </a:t>
            </a:r>
            <a:r>
              <a:rPr lang="fr-FR" dirty="0" err="1"/>
              <a:t>percorso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29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DDC7FB-1D24-42D7-95D8-B5063ADBA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295"/>
            <a:ext cx="9144000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6866E9-A3C1-4187-86E7-41163E87D651}"/>
              </a:ext>
            </a:extLst>
          </p:cNvPr>
          <p:cNvSpPr txBox="1"/>
          <p:nvPr/>
        </p:nvSpPr>
        <p:spPr>
          <a:xfrm>
            <a:off x="827584" y="571417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Terzo</a:t>
            </a:r>
            <a:r>
              <a:rPr lang="fr-FR" dirty="0"/>
              <a:t> </a:t>
            </a:r>
            <a:r>
              <a:rPr lang="fr-FR" dirty="0" err="1"/>
              <a:t>percorso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8B0A2A-1B92-4DD5-A525-C8AD8D19D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248"/>
            <a:ext cx="9144000" cy="32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0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D8214E-04C3-4333-A8F8-5FD6F5B4B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7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6866E9-A3C1-4187-86E7-41163E87D651}"/>
              </a:ext>
            </a:extLst>
          </p:cNvPr>
          <p:cNvSpPr txBox="1"/>
          <p:nvPr/>
        </p:nvSpPr>
        <p:spPr>
          <a:xfrm>
            <a:off x="827584" y="57141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Quarto </a:t>
            </a:r>
            <a:r>
              <a:rPr lang="fr-FR" dirty="0" err="1"/>
              <a:t>percorso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BA2143-48BB-4E00-90C4-696827585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1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8C8BD4-F2CC-4C07-BEF3-7CB25C26E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864"/>
            <a:ext cx="9312442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6866E9-A3C1-4187-86E7-41163E87D651}"/>
              </a:ext>
            </a:extLst>
          </p:cNvPr>
          <p:cNvSpPr txBox="1"/>
          <p:nvPr/>
        </p:nvSpPr>
        <p:spPr>
          <a:xfrm>
            <a:off x="827584" y="571417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Cinquesimo</a:t>
            </a:r>
            <a:r>
              <a:rPr lang="fr-FR" dirty="0"/>
              <a:t> </a:t>
            </a:r>
            <a:r>
              <a:rPr lang="fr-FR" dirty="0" err="1"/>
              <a:t>percorso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26A422-599E-401F-A249-2336390AB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827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9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325800-D583-4E7C-9E7A-C929C9AEB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0527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BC5A4-584C-4FAE-BAB8-AA796FF979A7}"/>
              </a:ext>
            </a:extLst>
          </p:cNvPr>
          <p:cNvSpPr/>
          <p:nvPr/>
        </p:nvSpPr>
        <p:spPr>
          <a:xfrm>
            <a:off x="899592" y="937451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Adesso, gli obbiettivi a traverso PROMETEA è altri INTERREG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Strutturare e mettere in rete le offerte locali "Natura-Cultura-Patrimonio" e creare un'offerta comune tra gli territorii mediterranei su questo tipo di prodotti e sulla transumanza con il programma CAMBIO VIA</a:t>
            </a:r>
          </a:p>
          <a:p>
            <a:pPr algn="just"/>
            <a:endParaRPr lang="it-IT" dirty="0"/>
          </a:p>
          <a:p>
            <a:pPr algn="just"/>
            <a:r>
              <a:rPr lang="fr-FR" dirty="0" err="1"/>
              <a:t>Strutturare</a:t>
            </a:r>
            <a:r>
              <a:rPr lang="fr-FR" dirty="0"/>
              <a:t> delle </a:t>
            </a:r>
            <a:r>
              <a:rPr lang="fr-FR" dirty="0" err="1"/>
              <a:t>rotte</a:t>
            </a:r>
            <a:r>
              <a:rPr lang="fr-FR" dirty="0"/>
              <a:t> </a:t>
            </a:r>
            <a:r>
              <a:rPr lang="fr-FR" dirty="0" err="1"/>
              <a:t>marittime</a:t>
            </a:r>
            <a:r>
              <a:rPr lang="fr-FR" dirty="0"/>
              <a:t> </a:t>
            </a:r>
            <a:r>
              <a:rPr lang="fr-FR" dirty="0" err="1"/>
              <a:t>sullo</a:t>
            </a:r>
            <a:r>
              <a:rPr lang="fr-FR" dirty="0"/>
              <a:t> </a:t>
            </a:r>
            <a:r>
              <a:rPr lang="fr-FR" dirty="0" err="1"/>
              <a:t>stesso</a:t>
            </a:r>
            <a:r>
              <a:rPr lang="fr-FR" dirty="0"/>
              <a:t> </a:t>
            </a:r>
            <a:r>
              <a:rPr lang="fr-FR" dirty="0" err="1"/>
              <a:t>modelo</a:t>
            </a:r>
            <a:r>
              <a:rPr lang="fr-FR" dirty="0"/>
              <a:t> con il programma TOURISMED</a:t>
            </a:r>
          </a:p>
          <a:p>
            <a:pPr algn="just"/>
            <a:endParaRPr lang="fr-FR" dirty="0"/>
          </a:p>
          <a:p>
            <a:pPr algn="just"/>
            <a:r>
              <a:rPr lang="fr-FR" dirty="0" err="1"/>
              <a:t>Collegare</a:t>
            </a:r>
            <a:r>
              <a:rPr lang="fr-FR" dirty="0"/>
              <a:t> le </a:t>
            </a:r>
            <a:r>
              <a:rPr lang="fr-FR" dirty="0" err="1"/>
              <a:t>strade</a:t>
            </a:r>
            <a:r>
              <a:rPr lang="fr-FR" dirty="0"/>
              <a:t> </a:t>
            </a:r>
            <a:r>
              <a:rPr lang="fr-FR" dirty="0" err="1"/>
              <a:t>muntagnole</a:t>
            </a:r>
            <a:r>
              <a:rPr lang="fr-FR" dirty="0"/>
              <a:t> e maritime per offerte </a:t>
            </a:r>
            <a:r>
              <a:rPr lang="fr-FR" dirty="0" err="1"/>
              <a:t>complete</a:t>
            </a:r>
            <a:r>
              <a:rPr lang="fr-FR" dirty="0"/>
              <a:t> e </a:t>
            </a:r>
            <a:r>
              <a:rPr lang="fr-FR" dirty="0" err="1"/>
              <a:t>integrati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</a:t>
            </a:r>
            <a:r>
              <a:rPr lang="fr-FR" dirty="0" err="1"/>
              <a:t>territorio</a:t>
            </a:r>
            <a:r>
              <a:rPr lang="fr-FR" dirty="0"/>
              <a:t> di </a:t>
            </a:r>
            <a:r>
              <a:rPr lang="fr-FR" dirty="0" err="1"/>
              <a:t>cooperazione</a:t>
            </a:r>
            <a:r>
              <a:rPr lang="fr-FR" dirty="0"/>
              <a:t> « MARITIMO »</a:t>
            </a:r>
          </a:p>
        </p:txBody>
      </p:sp>
    </p:spTree>
    <p:extLst>
      <p:ext uri="{BB962C8B-B14F-4D97-AF65-F5344CB8AC3E}">
        <p14:creationId xmlns:p14="http://schemas.microsoft.com/office/powerpoint/2010/main" val="106046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1196752"/>
            <a:ext cx="76687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Un polo d’equilibrio territoriale e rurale Ornano-Tàravu-Valincu-Sartinesi</a:t>
            </a:r>
          </a:p>
          <a:p>
            <a:pPr marL="285750" indent="-285750" algn="just">
              <a:buFontTx/>
              <a:buChar char="-"/>
            </a:pPr>
            <a:r>
              <a:rPr lang="it-IT" b="1" i="1" u="sng" dirty="0"/>
              <a:t>Mediatore :</a:t>
            </a:r>
            <a:r>
              <a:rPr lang="it-IT" i="1" dirty="0"/>
              <a:t> per negoziare collettivamente fondi per progetti di interesse comune.</a:t>
            </a:r>
          </a:p>
          <a:p>
            <a:pPr marL="285750" indent="-285750" algn="just">
              <a:buFontTx/>
              <a:buChar char="-"/>
            </a:pPr>
            <a:r>
              <a:rPr lang="it-IT" b="1" i="1" u="sng" dirty="0"/>
              <a:t>Facilitatore : </a:t>
            </a:r>
            <a:r>
              <a:rPr lang="it-IT" i="1" dirty="0"/>
              <a:t>di questi progetti collettivi per garantire che abbiano successo e beneficino di un massimo di beneficiari nel territorio (comuni, intercomunanze ...)</a:t>
            </a:r>
          </a:p>
          <a:p>
            <a:pPr marL="285750" indent="-285750" algn="just">
              <a:buFontTx/>
              <a:buChar char="-"/>
            </a:pPr>
            <a:r>
              <a:rPr lang="it-IT" b="1" i="1" u="sng" dirty="0"/>
              <a:t>Accompagnare :</a:t>
            </a:r>
            <a:r>
              <a:rPr lang="it-IT" i="1" dirty="0"/>
              <a:t> le autorità locali, le associazioni e gli attori del territorio che mirano a sviluppare attività produttive, accoglienza, ambiente di vita, sviluppo economico e / o salvaguardare e valorizzare il potenziale locale.</a:t>
            </a:r>
          </a:p>
          <a:p>
            <a:pPr marL="285750" indent="-285750" algn="just">
              <a:buFontTx/>
              <a:buChar char="-"/>
            </a:pPr>
            <a:r>
              <a:rPr lang="it-IT" b="1" i="1" u="sng" dirty="0"/>
              <a:t>Prospettore : </a:t>
            </a:r>
            <a:r>
              <a:rPr lang="it-IT" i="1" dirty="0"/>
              <a:t>di anticipare sviluppi, società o normative, e aiutare i suoi membri ad anticipare e adattarsi al meglio, e aiutare la ricerca di un nuovo programma soprattutto a livello europeo.</a:t>
            </a:r>
          </a:p>
        </p:txBody>
      </p:sp>
    </p:spTree>
    <p:extLst>
      <p:ext uri="{BB962C8B-B14F-4D97-AF65-F5344CB8AC3E}">
        <p14:creationId xmlns:p14="http://schemas.microsoft.com/office/powerpoint/2010/main" val="427780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7584" y="1204897"/>
            <a:ext cx="76687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Un </a:t>
            </a:r>
            <a:r>
              <a:rPr lang="fr-FR" b="1" i="1" dirty="0" err="1"/>
              <a:t>territorio</a:t>
            </a:r>
            <a:endParaRPr lang="fr-FR" b="1" i="1" dirty="0"/>
          </a:p>
          <a:p>
            <a:endParaRPr lang="fr-FR" i="1" dirty="0"/>
          </a:p>
          <a:p>
            <a:pPr marL="285750" indent="-285750">
              <a:buFontTx/>
              <a:buChar char="-"/>
            </a:pPr>
            <a:r>
              <a:rPr lang="fr-FR" i="1" dirty="0"/>
              <a:t>46 commune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9 commune maritime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Una </a:t>
            </a:r>
            <a:r>
              <a:rPr lang="fr-FR" i="1" dirty="0" err="1"/>
              <a:t>tradizione</a:t>
            </a:r>
            <a:r>
              <a:rPr lang="fr-FR" i="1" dirty="0"/>
              <a:t> </a:t>
            </a:r>
            <a:r>
              <a:rPr lang="fr-FR" i="1" dirty="0" err="1"/>
              <a:t>milenaria</a:t>
            </a:r>
            <a:endParaRPr lang="fr-FR" i="1" dirty="0"/>
          </a:p>
          <a:p>
            <a:r>
              <a:rPr lang="fr-FR" i="1" dirty="0"/>
              <a:t>di </a:t>
            </a:r>
            <a:r>
              <a:rPr lang="fr-FR" i="1" dirty="0" err="1"/>
              <a:t>pastoralismo</a:t>
            </a:r>
            <a:r>
              <a:rPr lang="fr-FR" i="1" dirty="0"/>
              <a:t> e d’</a:t>
            </a:r>
            <a:r>
              <a:rPr lang="fr-FR" i="1" dirty="0" err="1"/>
              <a:t>agricotura</a:t>
            </a:r>
            <a:endParaRPr lang="fr-FR" i="1" dirty="0"/>
          </a:p>
          <a:p>
            <a:pPr marL="285750" indent="-285750">
              <a:buFontTx/>
              <a:buChar char="-"/>
            </a:pPr>
            <a:endParaRPr lang="fr-FR" i="1" dirty="0"/>
          </a:p>
          <a:p>
            <a:r>
              <a:rPr lang="it-IT" b="1" i="1" dirty="0"/>
              <a:t>Una strategia </a:t>
            </a:r>
          </a:p>
          <a:p>
            <a:pPr marL="285750" indent="-285750">
              <a:buFontTx/>
              <a:buChar char="-"/>
            </a:pPr>
            <a:r>
              <a:rPr lang="it-IT" i="1" dirty="0"/>
              <a:t>per evidenziare l'identità </a:t>
            </a:r>
          </a:p>
          <a:p>
            <a:r>
              <a:rPr lang="it-IT" i="1" dirty="0"/>
              <a:t>agropastorale e naturale del territorio </a:t>
            </a:r>
          </a:p>
          <a:p>
            <a:r>
              <a:rPr lang="it-IT" i="1" dirty="0"/>
              <a:t>come marcatore territoriale e elemento</a:t>
            </a:r>
          </a:p>
          <a:p>
            <a:r>
              <a:rPr lang="it-IT" i="1" dirty="0"/>
              <a:t>di differenziazione</a:t>
            </a:r>
          </a:p>
          <a:p>
            <a:pPr marL="285750" indent="-285750">
              <a:buFontTx/>
              <a:buChar char="-"/>
            </a:pPr>
            <a:r>
              <a:rPr lang="it-IT" i="1" dirty="0"/>
              <a:t>Per trasformare il patrimonio tangibile </a:t>
            </a:r>
          </a:p>
          <a:p>
            <a:r>
              <a:rPr lang="it-IT" i="1" dirty="0"/>
              <a:t>e intangibile in valore aggiunto</a:t>
            </a:r>
            <a:endParaRPr lang="fr-FR" i="1" dirty="0"/>
          </a:p>
          <a:p>
            <a:endParaRPr lang="it-IT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76EB3E-BC5D-48EC-8B82-800DE4CE0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803" y="111129"/>
            <a:ext cx="3790663" cy="59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6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1186373"/>
            <a:ext cx="7668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Grandi </a:t>
            </a:r>
            <a:r>
              <a:rPr lang="fr-FR" i="1" dirty="0" err="1"/>
              <a:t>percorsi</a:t>
            </a:r>
            <a:r>
              <a:rPr lang="fr-FR" i="1" dirty="0"/>
              <a:t> </a:t>
            </a:r>
          </a:p>
          <a:p>
            <a:r>
              <a:rPr lang="fr-FR" i="1" dirty="0" err="1"/>
              <a:t>Escursionistici</a:t>
            </a:r>
            <a:r>
              <a:rPr lang="fr-FR" i="1" dirty="0"/>
              <a:t> e </a:t>
            </a:r>
            <a:r>
              <a:rPr lang="fr-FR" i="1" dirty="0" err="1"/>
              <a:t>vecchi</a:t>
            </a:r>
            <a:endParaRPr lang="fr-FR" i="1" dirty="0"/>
          </a:p>
          <a:p>
            <a:r>
              <a:rPr lang="fr-FR" i="1" dirty="0" err="1"/>
              <a:t>camini</a:t>
            </a:r>
            <a:r>
              <a:rPr lang="fr-FR" i="1" dirty="0"/>
              <a:t> di </a:t>
            </a:r>
            <a:r>
              <a:rPr lang="fr-FR" i="1" dirty="0" err="1"/>
              <a:t>transumanza</a:t>
            </a:r>
            <a:endParaRPr lang="fr-FR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EEB57-AEC1-4587-808E-C855EC31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5525"/>
            <a:ext cx="4259779" cy="60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BC5A4-584C-4FAE-BAB8-AA796FF979A7}"/>
              </a:ext>
            </a:extLst>
          </p:cNvPr>
          <p:cNvSpPr/>
          <p:nvPr/>
        </p:nvSpPr>
        <p:spPr>
          <a:xfrm>
            <a:off x="899592" y="937451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Inoltre, una frammentazione dei regimi di miglioramento territoriale che sono difficili da promuovere per gli Pro Lochi nell'ambito modificato nonstante;</a:t>
            </a:r>
          </a:p>
          <a:p>
            <a:pPr algn="just"/>
            <a:r>
              <a:rPr lang="it-IT" dirty="0"/>
              <a:t>- Una concentrazione eccezionale di patrimonio che costituisce:</a:t>
            </a:r>
          </a:p>
          <a:p>
            <a:pPr algn="just"/>
            <a:r>
              <a:rPr lang="it-IT" dirty="0"/>
              <a:t>- Una formidabile biodiversità, paesaggio e capitale culturale</a:t>
            </a:r>
          </a:p>
          <a:p>
            <a:pPr algn="just"/>
            <a:r>
              <a:rPr lang="it-IT" dirty="0"/>
              <a:t>- La base essenziale della qualità della vita degli abitanti dei territori del PETR</a:t>
            </a:r>
          </a:p>
          <a:p>
            <a:pPr algn="just"/>
            <a:r>
              <a:rPr lang="it-IT" dirty="0"/>
              <a:t>- Un fattore importante nello sviluppo sostenibile dei territori e in particolare l'attrattiva turistica dei territori del PETR</a:t>
            </a:r>
          </a:p>
          <a:p>
            <a:r>
              <a:rPr lang="it-IT" dirty="0"/>
              <a:t>- Una questione di conservazione a lungo termine e grande valorizzazione per il futuro del territorio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886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BC5A4-584C-4FAE-BAB8-AA796FF979A7}"/>
              </a:ext>
            </a:extLst>
          </p:cNvPr>
          <p:cNvSpPr/>
          <p:nvPr/>
        </p:nvSpPr>
        <p:spPr>
          <a:xfrm>
            <a:off x="899592" y="93745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Schema dei dispositivi presenti sul territorio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6BC10-1BE8-4AF9-8C66-7373FF47C863}"/>
              </a:ext>
            </a:extLst>
          </p:cNvPr>
          <p:cNvSpPr/>
          <p:nvPr/>
        </p:nvSpPr>
        <p:spPr>
          <a:xfrm>
            <a:off x="3405836" y="3800806"/>
            <a:ext cx="1826310" cy="8368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PETR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7D0E7-581F-48A7-82DF-D5BE17D042A6}"/>
              </a:ext>
            </a:extLst>
          </p:cNvPr>
          <p:cNvSpPr/>
          <p:nvPr/>
        </p:nvSpPr>
        <p:spPr>
          <a:xfrm>
            <a:off x="1705587" y="5340237"/>
            <a:ext cx="1845921" cy="89199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Proloco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1C76D-2A91-464F-BB51-87167612728D}"/>
              </a:ext>
            </a:extLst>
          </p:cNvPr>
          <p:cNvSpPr/>
          <p:nvPr/>
        </p:nvSpPr>
        <p:spPr>
          <a:xfrm>
            <a:off x="5324750" y="5388346"/>
            <a:ext cx="1813237" cy="89199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Proloco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0D965-089F-4EE6-8E19-02D7AA330937}"/>
              </a:ext>
            </a:extLst>
          </p:cNvPr>
          <p:cNvSpPr/>
          <p:nvPr/>
        </p:nvSpPr>
        <p:spPr>
          <a:xfrm>
            <a:off x="70325" y="1651536"/>
            <a:ext cx="1364073" cy="7200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CD 2A</a:t>
            </a:r>
          </a:p>
          <a:p>
            <a:pPr algn="ctr"/>
            <a:r>
              <a:rPr lang="fr-FR" sz="1400" dirty="0"/>
              <a:t>Randonnées du patrimoine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CE509-BD2B-4F3A-B76C-0320837A8A90}"/>
              </a:ext>
            </a:extLst>
          </p:cNvPr>
          <p:cNvSpPr/>
          <p:nvPr/>
        </p:nvSpPr>
        <p:spPr>
          <a:xfrm>
            <a:off x="6700351" y="3897052"/>
            <a:ext cx="1364073" cy="720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Prometea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5BF3D1-1BC6-43D5-9F16-D061B69AFCF7}"/>
              </a:ext>
            </a:extLst>
          </p:cNvPr>
          <p:cNvSpPr/>
          <p:nvPr/>
        </p:nvSpPr>
        <p:spPr>
          <a:xfrm>
            <a:off x="1983791" y="1622506"/>
            <a:ext cx="136407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PNRC</a:t>
            </a:r>
          </a:p>
          <a:p>
            <a:pPr algn="ctr"/>
            <a:r>
              <a:rPr lang="fr-FR" sz="1400" dirty="0"/>
              <a:t>Sentiers de randonnées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393AF-90D1-4F02-A8A0-8C44D6EF7853}"/>
              </a:ext>
            </a:extLst>
          </p:cNvPr>
          <p:cNvSpPr/>
          <p:nvPr/>
        </p:nvSpPr>
        <p:spPr>
          <a:xfrm>
            <a:off x="3901784" y="1651535"/>
            <a:ext cx="1364073" cy="72008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ODARC Route des 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34A9F-26AC-4985-B643-032AEA3615AE}"/>
              </a:ext>
            </a:extLst>
          </p:cNvPr>
          <p:cNvSpPr/>
          <p:nvPr/>
        </p:nvSpPr>
        <p:spPr>
          <a:xfrm>
            <a:off x="5815250" y="1651535"/>
            <a:ext cx="1364073" cy="72008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OEC Sentiers du Patrimoine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563EF-9309-478E-B675-86C7C837305C}"/>
              </a:ext>
            </a:extLst>
          </p:cNvPr>
          <p:cNvSpPr/>
          <p:nvPr/>
        </p:nvSpPr>
        <p:spPr>
          <a:xfrm>
            <a:off x="7560728" y="1651534"/>
            <a:ext cx="1532061" cy="8254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Conservatoire Littoral</a:t>
            </a:r>
          </a:p>
          <a:p>
            <a:pPr algn="ctr"/>
            <a:r>
              <a:rPr lang="fr-FR" sz="1400" dirty="0"/>
              <a:t>Randonnées littorales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ABB75-BADD-4A2C-9739-5C4FD47F1017}"/>
              </a:ext>
            </a:extLst>
          </p:cNvPr>
          <p:cNvSpPr/>
          <p:nvPr/>
        </p:nvSpPr>
        <p:spPr>
          <a:xfrm>
            <a:off x="2628548" y="2933122"/>
            <a:ext cx="4071803" cy="59033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Convention</a:t>
            </a:r>
          </a:p>
        </p:txBody>
      </p:sp>
      <p:sp>
        <p:nvSpPr>
          <p:cNvPr id="21" name="Flèche droite 21">
            <a:extLst>
              <a:ext uri="{FF2B5EF4-FFF2-40B4-BE49-F238E27FC236}">
                <a16:creationId xmlns:a16="http://schemas.microsoft.com/office/drawing/2014/main" id="{F348A1E1-D4A4-4C05-8D16-2DF5FC3AED46}"/>
              </a:ext>
            </a:extLst>
          </p:cNvPr>
          <p:cNvSpPr/>
          <p:nvPr/>
        </p:nvSpPr>
        <p:spPr>
          <a:xfrm rot="2527179">
            <a:off x="1432393" y="2630503"/>
            <a:ext cx="682037" cy="25664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2">
            <a:extLst>
              <a:ext uri="{FF2B5EF4-FFF2-40B4-BE49-F238E27FC236}">
                <a16:creationId xmlns:a16="http://schemas.microsoft.com/office/drawing/2014/main" id="{4AC70F6F-156D-404C-ABB7-B2778F04A353}"/>
              </a:ext>
            </a:extLst>
          </p:cNvPr>
          <p:cNvSpPr/>
          <p:nvPr/>
        </p:nvSpPr>
        <p:spPr>
          <a:xfrm rot="8280345">
            <a:off x="6985719" y="2663903"/>
            <a:ext cx="682037" cy="25664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4">
            <a:extLst>
              <a:ext uri="{FF2B5EF4-FFF2-40B4-BE49-F238E27FC236}">
                <a16:creationId xmlns:a16="http://schemas.microsoft.com/office/drawing/2014/main" id="{51B74452-FFBB-4E41-AB6B-9B2B367C396A}"/>
              </a:ext>
            </a:extLst>
          </p:cNvPr>
          <p:cNvSpPr/>
          <p:nvPr/>
        </p:nvSpPr>
        <p:spPr>
          <a:xfrm rot="5400000">
            <a:off x="2522568" y="2560124"/>
            <a:ext cx="394364" cy="2115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6">
            <a:extLst>
              <a:ext uri="{FF2B5EF4-FFF2-40B4-BE49-F238E27FC236}">
                <a16:creationId xmlns:a16="http://schemas.microsoft.com/office/drawing/2014/main" id="{4FE56693-C593-471A-8EE2-1934738FF0B1}"/>
              </a:ext>
            </a:extLst>
          </p:cNvPr>
          <p:cNvSpPr/>
          <p:nvPr/>
        </p:nvSpPr>
        <p:spPr>
          <a:xfrm rot="5400000">
            <a:off x="4222592" y="2568438"/>
            <a:ext cx="394364" cy="2115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7">
            <a:extLst>
              <a:ext uri="{FF2B5EF4-FFF2-40B4-BE49-F238E27FC236}">
                <a16:creationId xmlns:a16="http://schemas.microsoft.com/office/drawing/2014/main" id="{63B2D3CE-BC35-494B-A1A3-A34316ABCD23}"/>
              </a:ext>
            </a:extLst>
          </p:cNvPr>
          <p:cNvSpPr/>
          <p:nvPr/>
        </p:nvSpPr>
        <p:spPr>
          <a:xfrm rot="5400000">
            <a:off x="6005019" y="2568438"/>
            <a:ext cx="394364" cy="21150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droite 28">
            <a:extLst>
              <a:ext uri="{FF2B5EF4-FFF2-40B4-BE49-F238E27FC236}">
                <a16:creationId xmlns:a16="http://schemas.microsoft.com/office/drawing/2014/main" id="{E41AC421-97AA-484A-920D-BE713D55BF01}"/>
              </a:ext>
            </a:extLst>
          </p:cNvPr>
          <p:cNvSpPr/>
          <p:nvPr/>
        </p:nvSpPr>
        <p:spPr>
          <a:xfrm rot="7885206">
            <a:off x="2580184" y="4766824"/>
            <a:ext cx="676831" cy="25862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9">
            <a:extLst>
              <a:ext uri="{FF2B5EF4-FFF2-40B4-BE49-F238E27FC236}">
                <a16:creationId xmlns:a16="http://schemas.microsoft.com/office/drawing/2014/main" id="{BC5E867C-CE43-49CC-A16D-765CE65AD6E8}"/>
              </a:ext>
            </a:extLst>
          </p:cNvPr>
          <p:cNvSpPr/>
          <p:nvPr/>
        </p:nvSpPr>
        <p:spPr>
          <a:xfrm rot="2795612">
            <a:off x="5403676" y="4687828"/>
            <a:ext cx="676831" cy="2586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2">
            <a:extLst>
              <a:ext uri="{FF2B5EF4-FFF2-40B4-BE49-F238E27FC236}">
                <a16:creationId xmlns:a16="http://schemas.microsoft.com/office/drawing/2014/main" id="{E009A5A7-2FAE-4DCA-AAD5-5543A72A727A}"/>
              </a:ext>
            </a:extLst>
          </p:cNvPr>
          <p:cNvSpPr/>
          <p:nvPr/>
        </p:nvSpPr>
        <p:spPr>
          <a:xfrm rot="10800000">
            <a:off x="4092812" y="5772327"/>
            <a:ext cx="397399" cy="2098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3">
            <a:extLst>
              <a:ext uri="{FF2B5EF4-FFF2-40B4-BE49-F238E27FC236}">
                <a16:creationId xmlns:a16="http://schemas.microsoft.com/office/drawing/2014/main" id="{CEB3C18A-242C-45AF-9558-6AA6925B1038}"/>
              </a:ext>
            </a:extLst>
          </p:cNvPr>
          <p:cNvSpPr/>
          <p:nvPr/>
        </p:nvSpPr>
        <p:spPr>
          <a:xfrm>
            <a:off x="4345816" y="5772327"/>
            <a:ext cx="397399" cy="2098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4">
            <a:extLst>
              <a:ext uri="{FF2B5EF4-FFF2-40B4-BE49-F238E27FC236}">
                <a16:creationId xmlns:a16="http://schemas.microsoft.com/office/drawing/2014/main" id="{3EADDFE8-48B0-4B9E-970D-B71DDEB97C1C}"/>
              </a:ext>
            </a:extLst>
          </p:cNvPr>
          <p:cNvSpPr/>
          <p:nvPr/>
        </p:nvSpPr>
        <p:spPr>
          <a:xfrm>
            <a:off x="5580864" y="4101123"/>
            <a:ext cx="650505" cy="176736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34">
            <a:extLst>
              <a:ext uri="{FF2B5EF4-FFF2-40B4-BE49-F238E27FC236}">
                <a16:creationId xmlns:a16="http://schemas.microsoft.com/office/drawing/2014/main" id="{75D7A012-BA99-4B5D-BAB4-23945C434924}"/>
              </a:ext>
            </a:extLst>
          </p:cNvPr>
          <p:cNvSpPr/>
          <p:nvPr/>
        </p:nvSpPr>
        <p:spPr>
          <a:xfrm rot="10800000">
            <a:off x="5486822" y="4117817"/>
            <a:ext cx="650505" cy="176736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8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60" y="571417"/>
            <a:ext cx="7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Percorsi progettati come parte di Prometea</a:t>
            </a:r>
            <a:endParaRPr lang="fr-FR" i="1" dirty="0"/>
          </a:p>
        </p:txBody>
      </p:sp>
      <p:pic>
        <p:nvPicPr>
          <p:cNvPr id="7" name="Image 6" descr="Capture d’écran 2018-02-27 à 15.38.40.png">
            <a:extLst>
              <a:ext uri="{FF2B5EF4-FFF2-40B4-BE49-F238E27FC236}">
                <a16:creationId xmlns:a16="http://schemas.microsoft.com/office/drawing/2014/main" id="{7FE91BAC-5360-4F44-80FC-80C3356D5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" y="1191178"/>
            <a:ext cx="4580846" cy="61504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B4F52D-8AD9-444C-A21B-B6A5DD251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41" y="1059327"/>
            <a:ext cx="4441404" cy="62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6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Capture d’écran 2018-02-27 à 15.38.40.png">
            <a:extLst>
              <a:ext uri="{FF2B5EF4-FFF2-40B4-BE49-F238E27FC236}">
                <a16:creationId xmlns:a16="http://schemas.microsoft.com/office/drawing/2014/main" id="{2FD15132-ED50-432A-8CBE-0734DB1A4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" y="460454"/>
            <a:ext cx="3983979" cy="5349085"/>
          </a:xfrm>
          <a:prstGeom prst="rect">
            <a:avLst/>
          </a:prstGeom>
        </p:spPr>
      </p:pic>
      <p:pic>
        <p:nvPicPr>
          <p:cNvPr id="9" name="Image 8" descr="Capture d’écran 2018-02-27 à 17.54.08.png">
            <a:extLst>
              <a:ext uri="{FF2B5EF4-FFF2-40B4-BE49-F238E27FC236}">
                <a16:creationId xmlns:a16="http://schemas.microsoft.com/office/drawing/2014/main" id="{5B5C1C4F-4E11-44CF-9BFA-D582C07A0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70" y="497167"/>
            <a:ext cx="5003177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1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1E2A1C-0B5E-47BD-89C3-0998C8905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8" y="1604273"/>
            <a:ext cx="9144000" cy="36094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B2366A-4109-4F6F-AE85-89AD1FDC5CBA}"/>
              </a:ext>
            </a:extLst>
          </p:cNvPr>
          <p:cNvSpPr txBox="1"/>
          <p:nvPr/>
        </p:nvSpPr>
        <p:spPr>
          <a:xfrm>
            <a:off x="827584" y="57141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Primo </a:t>
            </a:r>
            <a:r>
              <a:rPr lang="fr-FR" dirty="0" err="1"/>
              <a:t>percorso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6662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650</Words>
  <Application>Microsoft Office PowerPoint</Application>
  <PresentationFormat>Affichage à l'écran (4:3)</PresentationFormat>
  <Paragraphs>100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Tema di Office</vt:lpstr>
      <vt:lpstr>PROMETEA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Rigo</dc:creator>
  <cp:lastModifiedBy>Pôle d'Equilibre Territorial et Rural Ornano Sartenais Valinco Tàravo</cp:lastModifiedBy>
  <cp:revision>34</cp:revision>
  <dcterms:created xsi:type="dcterms:W3CDTF">2016-03-04T10:12:56Z</dcterms:created>
  <dcterms:modified xsi:type="dcterms:W3CDTF">2018-11-23T11:43:05Z</dcterms:modified>
</cp:coreProperties>
</file>