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9" r:id="rId3"/>
    <p:sldId id="280" r:id="rId4"/>
    <p:sldId id="281" r:id="rId5"/>
    <p:sldId id="282" r:id="rId6"/>
    <p:sldId id="304" r:id="rId7"/>
    <p:sldId id="305" r:id="rId8"/>
    <p:sldId id="306" r:id="rId9"/>
    <p:sldId id="283" r:id="rId10"/>
    <p:sldId id="303" r:id="rId11"/>
    <p:sldId id="284" r:id="rId12"/>
    <p:sldId id="302" r:id="rId13"/>
    <p:sldId id="292" r:id="rId14"/>
    <p:sldId id="293" r:id="rId15"/>
    <p:sldId id="295" r:id="rId16"/>
    <p:sldId id="296" r:id="rId17"/>
    <p:sldId id="285" r:id="rId18"/>
    <p:sldId id="286" r:id="rId19"/>
    <p:sldId id="307" r:id="rId20"/>
    <p:sldId id="273" r:id="rId21"/>
    <p:sldId id="274" r:id="rId22"/>
    <p:sldId id="275" r:id="rId23"/>
    <p:sldId id="276" r:id="rId24"/>
    <p:sldId id="277" r:id="rId25"/>
    <p:sldId id="298" r:id="rId26"/>
    <p:sldId id="288" r:id="rId27"/>
    <p:sldId id="297" r:id="rId28"/>
    <p:sldId id="289" r:id="rId29"/>
    <p:sldId id="299" r:id="rId30"/>
    <p:sldId id="290" r:id="rId31"/>
    <p:sldId id="291" r:id="rId32"/>
    <p:sldId id="300" r:id="rId3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31" autoAdjust="0"/>
    <p:restoredTop sz="96804" autoAdjust="0"/>
  </p:normalViewPr>
  <p:slideViewPr>
    <p:cSldViewPr>
      <p:cViewPr>
        <p:scale>
          <a:sx n="125" d="100"/>
          <a:sy n="125" d="100"/>
        </p:scale>
        <p:origin x="-1280" y="-29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7" d="100"/>
        <a:sy n="167" d="100"/>
      </p:scale>
      <p:origin x="0" y="0"/>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K:\_%20_%20Prometea%20Italia-Francia%20Marittimo\Analisi%20delle%20reti\toscana-ret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K:\_%20_%20Prometea%20Italia-Francia%20Marittimo\Analisi%20delle%20reti\toscana-ret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K:\_%20_%20Prometea%20Italia-Francia%20Marittimo\Analisi%20delle%20reti\toscana-ret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K:\_%20_%20Prometea%20Italia-Francia%20Marittimo\Analisi%20delle%20reti\toscana-ret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K:\_%20_%20Prometea%20Italia-Francia%20Marittimo\Analisi%20delle%20reti\toscana-ret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K:\_%20_%20Prometea%20Italia-Francia%20Marittimo\Analisi%20delle%20reti\toscana-ret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K:\_%20_%20Prometea%20Italia-Francia%20Marittimo\Analisi%20delle%20reti\toscana-ret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K:\_%20_%20Prometea%20Italia-Francia%20Marittimo\Analisi%20delle%20reti\toscana-ret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Foglio9!$D$394</c:f>
              <c:strCache>
                <c:ptCount val="1"/>
                <c:pt idx="0">
                  <c:v>3. Italia</c:v>
                </c:pt>
              </c:strCache>
            </c:strRef>
          </c:tx>
          <c:spPr>
            <a:solidFill>
              <a:schemeClr val="accent1"/>
            </a:solidFill>
            <a:ln>
              <a:noFill/>
            </a:ln>
            <a:effectLst/>
          </c:spPr>
          <c:invertIfNegative val="0"/>
          <c:cat>
            <c:strRef>
              <c:f>Foglio9!$A$395:$A$404</c:f>
              <c:strCache>
                <c:ptCount val="10"/>
                <c:pt idx="0">
                  <c:v>a. Vendita diretta in azienda o con sito internet aziendale</c:v>
                </c:pt>
                <c:pt idx="1">
                  <c:v>b. Vendita diretta al di fuori dell’azienda (mercati contadini, gruppi di acquisto informali, GAS, …)</c:v>
                </c:pt>
                <c:pt idx="2">
                  <c:v>c. Agenti e rappresentanti</c:v>
                </c:pt>
                <c:pt idx="3">
                  <c:v>d. Intermediari (distributori, importatori, grossisti buyer, trading, soc. import-export)</c:v>
                </c:pt>
                <c:pt idx="4">
                  <c:v>e. Grande distribuzione</c:v>
                </c:pt>
                <c:pt idx="5">
                  <c:v>f. E-commerce (siti internet terzi)</c:v>
                </c:pt>
                <c:pt idx="6">
                  <c:v>g. Canali “speciali” ( Ristoranti, bar, gastronomie, negozi specializzati )</c:v>
                </c:pt>
                <c:pt idx="7">
                  <c:v>h. ristorazione collettiva</c:v>
                </c:pt>
                <c:pt idx="8">
                  <c:v>i. Altre aziende della filiera produttiva (es. trasformatori)</c:v>
                </c:pt>
                <c:pt idx="9">
                  <c:v>l1. Altro</c:v>
                </c:pt>
              </c:strCache>
            </c:strRef>
          </c:cat>
          <c:val>
            <c:numRef>
              <c:f>Foglio9!$D$395:$D$404</c:f>
              <c:numCache>
                <c:formatCode>0.0</c:formatCode>
                <c:ptCount val="10"/>
                <c:pt idx="0">
                  <c:v>35.48387096774189</c:v>
                </c:pt>
                <c:pt idx="1">
                  <c:v>6.451612903225806</c:v>
                </c:pt>
                <c:pt idx="2">
                  <c:v>22.58064516129032</c:v>
                </c:pt>
                <c:pt idx="3">
                  <c:v>9.67741935483871</c:v>
                </c:pt>
                <c:pt idx="4">
                  <c:v>12.90322580645161</c:v>
                </c:pt>
                <c:pt idx="5">
                  <c:v>19.35483870967742</c:v>
                </c:pt>
                <c:pt idx="6">
                  <c:v>32.25806451612903</c:v>
                </c:pt>
                <c:pt idx="7">
                  <c:v>0.0</c:v>
                </c:pt>
                <c:pt idx="8">
                  <c:v>3.225806451612903</c:v>
                </c:pt>
                <c:pt idx="9">
                  <c:v>3.225806451612903</c:v>
                </c:pt>
              </c:numCache>
            </c:numRef>
          </c:val>
          <c:extLst xmlns:c16r2="http://schemas.microsoft.com/office/drawing/2015/06/chart">
            <c:ext xmlns:c16="http://schemas.microsoft.com/office/drawing/2014/chart" uri="{C3380CC4-5D6E-409C-BE32-E72D297353CC}">
              <c16:uniqueId val="{00000000-B5D9-45A6-9FEE-406DB84E0AF6}"/>
            </c:ext>
          </c:extLst>
        </c:ser>
        <c:dLbls>
          <c:showLegendKey val="0"/>
          <c:showVal val="0"/>
          <c:showCatName val="0"/>
          <c:showSerName val="0"/>
          <c:showPercent val="0"/>
          <c:showBubbleSize val="0"/>
        </c:dLbls>
        <c:gapWidth val="182"/>
        <c:axId val="-2119917048"/>
        <c:axId val="-2119842456"/>
      </c:barChart>
      <c:catAx>
        <c:axId val="-2119917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9842456"/>
        <c:crosses val="autoZero"/>
        <c:auto val="1"/>
        <c:lblAlgn val="ctr"/>
        <c:lblOffset val="100"/>
        <c:noMultiLvlLbl val="0"/>
      </c:catAx>
      <c:valAx>
        <c:axId val="-211984245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99170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Foglio9!$E$394</c:f>
              <c:strCache>
                <c:ptCount val="1"/>
                <c:pt idx="0">
                  <c:v>4.Estero</c:v>
                </c:pt>
              </c:strCache>
            </c:strRef>
          </c:tx>
          <c:spPr>
            <a:solidFill>
              <a:schemeClr val="accent1"/>
            </a:solidFill>
            <a:ln>
              <a:noFill/>
            </a:ln>
            <a:effectLst/>
          </c:spPr>
          <c:invertIfNegative val="0"/>
          <c:cat>
            <c:strRef>
              <c:f>Foglio9!$A$395:$A$404</c:f>
              <c:strCache>
                <c:ptCount val="10"/>
                <c:pt idx="0">
                  <c:v>a. Vendita diretta in azienda o con sito internet aziendale</c:v>
                </c:pt>
                <c:pt idx="1">
                  <c:v>b. Vendita diretta al di fuori dell’azienda (mercati contadini, gruppi di acquisto informali, GAS, …)</c:v>
                </c:pt>
                <c:pt idx="2">
                  <c:v>c. Agenti e rappresentanti</c:v>
                </c:pt>
                <c:pt idx="3">
                  <c:v>d. Intermediari (distributori, importatori, grossisti buyer, trading, soc. import-export)</c:v>
                </c:pt>
                <c:pt idx="4">
                  <c:v>e. Grande distribuzione</c:v>
                </c:pt>
                <c:pt idx="5">
                  <c:v>f. E-commerce (siti internet terzi)</c:v>
                </c:pt>
                <c:pt idx="6">
                  <c:v>g. Canali “speciali” ( Ristoranti, bar, gastronomie, negozi specializzati )</c:v>
                </c:pt>
                <c:pt idx="7">
                  <c:v>h. ristorazione collettiva</c:v>
                </c:pt>
                <c:pt idx="8">
                  <c:v>i. Altre aziende della filiera produttiva (es. trasformatori)</c:v>
                </c:pt>
                <c:pt idx="9">
                  <c:v>l1. Altro</c:v>
                </c:pt>
              </c:strCache>
            </c:strRef>
          </c:cat>
          <c:val>
            <c:numRef>
              <c:f>Foglio9!$E$395:$E$404</c:f>
              <c:numCache>
                <c:formatCode>0.0</c:formatCode>
                <c:ptCount val="10"/>
                <c:pt idx="0">
                  <c:v>41.93548387096775</c:v>
                </c:pt>
                <c:pt idx="1">
                  <c:v>3.225806451612903</c:v>
                </c:pt>
                <c:pt idx="2">
                  <c:v>6.451612903225806</c:v>
                </c:pt>
                <c:pt idx="3">
                  <c:v>29.03225806451614</c:v>
                </c:pt>
                <c:pt idx="4">
                  <c:v>0.0</c:v>
                </c:pt>
                <c:pt idx="5">
                  <c:v>9.67741935483871</c:v>
                </c:pt>
                <c:pt idx="6">
                  <c:v>22.58064516129032</c:v>
                </c:pt>
                <c:pt idx="7">
                  <c:v>0.0</c:v>
                </c:pt>
                <c:pt idx="8">
                  <c:v>0.0</c:v>
                </c:pt>
                <c:pt idx="9">
                  <c:v>3.225806451612903</c:v>
                </c:pt>
              </c:numCache>
            </c:numRef>
          </c:val>
          <c:extLst xmlns:c16r2="http://schemas.microsoft.com/office/drawing/2015/06/chart">
            <c:ext xmlns:c16="http://schemas.microsoft.com/office/drawing/2014/chart" uri="{C3380CC4-5D6E-409C-BE32-E72D297353CC}">
              <c16:uniqueId val="{00000000-2A0D-4028-BDDD-9A88DC8A7C30}"/>
            </c:ext>
          </c:extLst>
        </c:ser>
        <c:dLbls>
          <c:showLegendKey val="0"/>
          <c:showVal val="0"/>
          <c:showCatName val="0"/>
          <c:showSerName val="0"/>
          <c:showPercent val="0"/>
          <c:showBubbleSize val="0"/>
        </c:dLbls>
        <c:gapWidth val="182"/>
        <c:axId val="-2120151656"/>
        <c:axId val="-2120162728"/>
      </c:barChart>
      <c:catAx>
        <c:axId val="-2120151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162728"/>
        <c:crosses val="autoZero"/>
        <c:auto val="1"/>
        <c:lblAlgn val="ctr"/>
        <c:lblOffset val="100"/>
        <c:noMultiLvlLbl val="0"/>
      </c:catAx>
      <c:valAx>
        <c:axId val="-212016272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1516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it-IT"/>
              <a:t>Provenienza dei clienti dell'attività agrituristica</a:t>
            </a:r>
          </a:p>
        </c:rich>
      </c:tx>
      <c:layout/>
      <c:overlay val="0"/>
      <c:spPr>
        <a:noFill/>
        <a:ln>
          <a:noFill/>
        </a:ln>
        <a:effectLst/>
      </c:sp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'tab4'!$I$39:$I$42</c:f>
              <c:strCache>
                <c:ptCount val="4"/>
                <c:pt idx="0">
                  <c:v>1. Ambito Locale</c:v>
                </c:pt>
                <c:pt idx="1">
                  <c:v>2. Regione</c:v>
                </c:pt>
                <c:pt idx="2">
                  <c:v>3. Nazione</c:v>
                </c:pt>
                <c:pt idx="3">
                  <c:v>4. Estero</c:v>
                </c:pt>
              </c:strCache>
            </c:strRef>
          </c:cat>
          <c:val>
            <c:numRef>
              <c:f>'tab4'!$J$39:$J$42</c:f>
              <c:numCache>
                <c:formatCode>0.0</c:formatCode>
                <c:ptCount val="4"/>
                <c:pt idx="0">
                  <c:v>29.03225806451614</c:v>
                </c:pt>
                <c:pt idx="1">
                  <c:v>32.25806451612903</c:v>
                </c:pt>
                <c:pt idx="2">
                  <c:v>74.19354838709667</c:v>
                </c:pt>
                <c:pt idx="3">
                  <c:v>77.41935483870968</c:v>
                </c:pt>
              </c:numCache>
            </c:numRef>
          </c:val>
          <c:extLst xmlns:c16r2="http://schemas.microsoft.com/office/drawing/2015/06/chart">
            <c:ext xmlns:c16="http://schemas.microsoft.com/office/drawing/2014/chart" uri="{C3380CC4-5D6E-409C-BE32-E72D297353CC}">
              <c16:uniqueId val="{00000000-C355-4E1C-878D-CABC760D4D56}"/>
            </c:ext>
          </c:extLst>
        </c:ser>
        <c:dLbls>
          <c:dLblPos val="inEnd"/>
          <c:showLegendKey val="0"/>
          <c:showVal val="1"/>
          <c:showCatName val="0"/>
          <c:showSerName val="0"/>
          <c:showPercent val="0"/>
          <c:showBubbleSize val="0"/>
        </c:dLbls>
        <c:gapWidth val="41"/>
        <c:axId val="2140533784"/>
        <c:axId val="2140476488"/>
      </c:barChart>
      <c:catAx>
        <c:axId val="2140533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2140476488"/>
        <c:crosses val="autoZero"/>
        <c:auto val="1"/>
        <c:lblAlgn val="ctr"/>
        <c:lblOffset val="100"/>
        <c:noMultiLvlLbl val="0"/>
      </c:catAx>
      <c:valAx>
        <c:axId val="2140476488"/>
        <c:scaling>
          <c:orientation val="minMax"/>
        </c:scaling>
        <c:delete val="1"/>
        <c:axPos val="l"/>
        <c:numFmt formatCode="0.0" sourceLinked="1"/>
        <c:majorTickMark val="none"/>
        <c:minorTickMark val="none"/>
        <c:tickLblPos val="nextTo"/>
        <c:crossAx val="214053378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Rapporto fiduciario coi fornitori</a:t>
            </a:r>
            <a:r>
              <a:rPr lang="it-IT" baseline="0"/>
              <a:t>: beni e servizi resi</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Foglio12!$M$47:$M$50</c:f>
              <c:strCache>
                <c:ptCount val="4"/>
                <c:pt idx="0">
                  <c:v>Acquisto/fornitura input produttivi</c:v>
                </c:pt>
                <c:pt idx="1">
                  <c:v>Acquisto/fornitura prodotti trasformati per l'agriturismo</c:v>
                </c:pt>
                <c:pt idx="2">
                  <c:v>Lavorazioni</c:v>
                </c:pt>
                <c:pt idx="3">
                  <c:v>Servizi specialistici (supporto agronomico)</c:v>
                </c:pt>
              </c:strCache>
            </c:strRef>
          </c:cat>
          <c:val>
            <c:numRef>
              <c:f>Foglio12!$N$47:$N$50</c:f>
              <c:numCache>
                <c:formatCode>0.0</c:formatCode>
                <c:ptCount val="4"/>
                <c:pt idx="0">
                  <c:v>35.48387096774191</c:v>
                </c:pt>
                <c:pt idx="1">
                  <c:v>45.16129032258064</c:v>
                </c:pt>
                <c:pt idx="2">
                  <c:v>19.35483870967742</c:v>
                </c:pt>
                <c:pt idx="3">
                  <c:v>6.451612903225806</c:v>
                </c:pt>
              </c:numCache>
            </c:numRef>
          </c:val>
          <c:extLst xmlns:c16r2="http://schemas.microsoft.com/office/drawing/2015/06/chart">
            <c:ext xmlns:c16="http://schemas.microsoft.com/office/drawing/2014/chart" uri="{C3380CC4-5D6E-409C-BE32-E72D297353CC}">
              <c16:uniqueId val="{00000000-B8F0-497C-B4DD-42C4B2F4189A}"/>
            </c:ext>
          </c:extLst>
        </c:ser>
        <c:dLbls>
          <c:showLegendKey val="0"/>
          <c:showVal val="0"/>
          <c:showCatName val="0"/>
          <c:showSerName val="0"/>
          <c:showPercent val="0"/>
          <c:showBubbleSize val="0"/>
        </c:dLbls>
        <c:gapWidth val="219"/>
        <c:overlap val="-27"/>
        <c:axId val="2147158680"/>
        <c:axId val="2147336488"/>
      </c:barChart>
      <c:catAx>
        <c:axId val="214715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7336488"/>
        <c:crosses val="autoZero"/>
        <c:auto val="1"/>
        <c:lblAlgn val="ctr"/>
        <c:lblOffset val="100"/>
        <c:noMultiLvlLbl val="0"/>
      </c:catAx>
      <c:valAx>
        <c:axId val="21473364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71586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Vantaggi localizzativi per l'azienda</a:t>
            </a:r>
          </a:p>
        </c:rich>
      </c:tx>
      <c:layout/>
      <c:overlay val="0"/>
      <c:spPr>
        <a:noFill/>
        <a:ln>
          <a:noFill/>
        </a:ln>
        <a:effectLst/>
      </c:spPr>
    </c:title>
    <c:autoTitleDeleted val="0"/>
    <c:plotArea>
      <c:layout>
        <c:manualLayout>
          <c:layoutTarget val="inner"/>
          <c:xMode val="edge"/>
          <c:yMode val="edge"/>
          <c:x val="0.486694432235935"/>
          <c:y val="0.0774873938202947"/>
          <c:w val="0.494255208676334"/>
          <c:h val="0.87404743210314"/>
        </c:manualLayout>
      </c:layout>
      <c:barChart>
        <c:barDir val="bar"/>
        <c:grouping val="clustered"/>
        <c:varyColors val="0"/>
        <c:ser>
          <c:idx val="0"/>
          <c:order val="0"/>
          <c:spPr>
            <a:solidFill>
              <a:schemeClr val="accent1"/>
            </a:solidFill>
            <a:ln>
              <a:noFill/>
            </a:ln>
            <a:effectLst/>
          </c:spPr>
          <c:invertIfNegative val="0"/>
          <c:cat>
            <c:strRef>
              <c:f>Foglio12!$C$153:$C$170</c:f>
              <c:strCache>
                <c:ptCount val="18"/>
                <c:pt idx="0">
                  <c:v>Caratteristiche dei suoli (fertilità orografia e idrografia)</c:v>
                </c:pt>
                <c:pt idx="1">
                  <c:v>Qualità dell’ambiente (assenza di inquinanti)</c:v>
                </c:pt>
                <c:pt idx="2">
                  <c:v>Qualità dei prodotti</c:v>
                </c:pt>
                <c:pt idx="3">
                  <c:v>Tradizione e cultura (sapere fare diffuso)</c:v>
                </c:pt>
                <c:pt idx="4">
                  <c:v>Mercato (prossimità clienti)</c:v>
                </c:pt>
                <c:pt idx="5">
                  <c:v>Presenza di filiera agroalimentare</c:v>
                </c:pt>
                <c:pt idx="6">
                  <c:v>Presenza di un sistema di subfornitura</c:v>
                </c:pt>
                <c:pt idx="7">
                  <c:v>Disponibilità e costi di infrastrutture  logistiche</c:v>
                </c:pt>
                <c:pt idx="8">
                  <c:v>Disponibilità di aree di insediamento</c:v>
                </c:pt>
                <c:pt idx="9">
                  <c:v>Presenza di centri di R&amp;S, Università, incubatori di Impresa, Parchi Scientifici e Tecnologici, ecc.</c:v>
                </c:pt>
                <c:pt idx="10">
                  <c:v>Qualità delle risorse umane </c:v>
                </c:pt>
                <c:pt idx="11">
                  <c:v>Disponibilità di incentivi pubblici </c:v>
                </c:pt>
                <c:pt idx="12">
                  <c:v>Costi immobiliari e dei servizi </c:v>
                </c:pt>
                <c:pt idx="13">
                  <c:v>Costo del lavoro </c:v>
                </c:pt>
                <c:pt idx="14">
                  <c:v>Qualità della vita </c:v>
                </c:pt>
                <c:pt idx="15">
                  <c:v>Disponibilità e costo energia </c:v>
                </c:pt>
                <c:pt idx="16">
                  <c:v>Qualità del sistema scolastico e della formazione professionale </c:v>
                </c:pt>
                <c:pt idx="17">
                  <c:v>Presenza di aree con particolare tutela ambientale (aree natura 2000, SIC, etc.) </c:v>
                </c:pt>
              </c:strCache>
            </c:strRef>
          </c:cat>
          <c:val>
            <c:numRef>
              <c:f>Foglio12!$D$153:$D$170</c:f>
              <c:numCache>
                <c:formatCode>0.0</c:formatCode>
                <c:ptCount val="18"/>
                <c:pt idx="0">
                  <c:v>51.61290322580645</c:v>
                </c:pt>
                <c:pt idx="1">
                  <c:v>80.64516129032257</c:v>
                </c:pt>
                <c:pt idx="2">
                  <c:v>41.93548387096775</c:v>
                </c:pt>
                <c:pt idx="3">
                  <c:v>45.16129032258064</c:v>
                </c:pt>
                <c:pt idx="4">
                  <c:v>12.90322580645161</c:v>
                </c:pt>
                <c:pt idx="5">
                  <c:v>12.90322580645161</c:v>
                </c:pt>
                <c:pt idx="6">
                  <c:v>3.225806451612903</c:v>
                </c:pt>
                <c:pt idx="7">
                  <c:v>3.225806451612903</c:v>
                </c:pt>
                <c:pt idx="8">
                  <c:v>0.0</c:v>
                </c:pt>
                <c:pt idx="9">
                  <c:v>6.451612903225806</c:v>
                </c:pt>
                <c:pt idx="10">
                  <c:v>6.451612903225806</c:v>
                </c:pt>
                <c:pt idx="11">
                  <c:v>0.0</c:v>
                </c:pt>
                <c:pt idx="12">
                  <c:v>3.225806451612903</c:v>
                </c:pt>
                <c:pt idx="13">
                  <c:v>0.0</c:v>
                </c:pt>
                <c:pt idx="14">
                  <c:v>54.83870967741935</c:v>
                </c:pt>
                <c:pt idx="15">
                  <c:v>3.225806451612903</c:v>
                </c:pt>
                <c:pt idx="16">
                  <c:v>3.225806451612903</c:v>
                </c:pt>
                <c:pt idx="17">
                  <c:v>22.58064516129032</c:v>
                </c:pt>
              </c:numCache>
            </c:numRef>
          </c:val>
          <c:extLst xmlns:c16r2="http://schemas.microsoft.com/office/drawing/2015/06/chart">
            <c:ext xmlns:c16="http://schemas.microsoft.com/office/drawing/2014/chart" uri="{C3380CC4-5D6E-409C-BE32-E72D297353CC}">
              <c16:uniqueId val="{00000000-3F6F-466A-8D20-AEBD11886B40}"/>
            </c:ext>
          </c:extLst>
        </c:ser>
        <c:dLbls>
          <c:showLegendKey val="0"/>
          <c:showVal val="0"/>
          <c:showCatName val="0"/>
          <c:showSerName val="0"/>
          <c:showPercent val="0"/>
          <c:showBubbleSize val="0"/>
        </c:dLbls>
        <c:gapWidth val="182"/>
        <c:axId val="-2121527144"/>
        <c:axId val="-2121532328"/>
      </c:barChart>
      <c:catAx>
        <c:axId val="-2121527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532328"/>
        <c:crosses val="autoZero"/>
        <c:auto val="1"/>
        <c:lblAlgn val="ctr"/>
        <c:lblOffset val="100"/>
        <c:noMultiLvlLbl val="0"/>
      </c:catAx>
      <c:valAx>
        <c:axId val="-212153232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5271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Svantaggi localizzativi per l'azienda</a:t>
            </a: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Foglio12!$C$176:$C$188</c:f>
              <c:strCache>
                <c:ptCount val="13"/>
                <c:pt idx="0">
                  <c:v>Isolamento (Insularità, decentramento …)</c:v>
                </c:pt>
                <c:pt idx="1">
                  <c:v>Carenza infrastrutture viarie e trasporti (costi elevati)</c:v>
                </c:pt>
                <c:pt idx="2">
                  <c:v>Costo dell'energia</c:v>
                </c:pt>
                <c:pt idx="3">
                  <c:v>Collocazione azienda (distanza da residenza, etc.</c:v>
                </c:pt>
                <c:pt idx="4">
                  <c:v>Burocrazia</c:v>
                </c:pt>
                <c:pt idx="5">
                  <c:v>Sistemi locali di sostegno alle imprese inadeguati</c:v>
                </c:pt>
                <c:pt idx="6">
                  <c:v>Caratteristiche negative dei terreni e climatiche</c:v>
                </c:pt>
                <c:pt idx="7">
                  <c:v>Inadeguatezza risorse umane</c:v>
                </c:pt>
                <c:pt idx="8">
                  <c:v>Inadeguatezza mercato locale</c:v>
                </c:pt>
                <c:pt idx="9">
                  <c:v>Filiera non sviluppata e mancata cooperazione tra imprese </c:v>
                </c:pt>
                <c:pt idx="10">
                  <c:v>Lontananza dai mercati di riferimento ( urbani, turistici, etc.) </c:v>
                </c:pt>
                <c:pt idx="11">
                  <c:v>Spopolamento </c:v>
                </c:pt>
                <c:pt idx="12">
                  <c:v>Vincoli dovuti alla presenza di aree con particolare tutela ambientale </c:v>
                </c:pt>
              </c:strCache>
            </c:strRef>
          </c:cat>
          <c:val>
            <c:numRef>
              <c:f>Foglio12!$D$176:$D$188</c:f>
              <c:numCache>
                <c:formatCode>0.0</c:formatCode>
                <c:ptCount val="13"/>
                <c:pt idx="0">
                  <c:v>19.35483870967742</c:v>
                </c:pt>
                <c:pt idx="1">
                  <c:v>54.83870967741935</c:v>
                </c:pt>
                <c:pt idx="2">
                  <c:v>9.67741935483871</c:v>
                </c:pt>
                <c:pt idx="3">
                  <c:v>0.0</c:v>
                </c:pt>
                <c:pt idx="4">
                  <c:v>54.83870967741935</c:v>
                </c:pt>
                <c:pt idx="5">
                  <c:v>48.38709677419352</c:v>
                </c:pt>
                <c:pt idx="6">
                  <c:v>12.90322580645161</c:v>
                </c:pt>
                <c:pt idx="7">
                  <c:v>16.12903225806452</c:v>
                </c:pt>
                <c:pt idx="8">
                  <c:v>3.225806451612903</c:v>
                </c:pt>
                <c:pt idx="9">
                  <c:v>35.48387096774191</c:v>
                </c:pt>
                <c:pt idx="10">
                  <c:v>12.90322580645161</c:v>
                </c:pt>
                <c:pt idx="11">
                  <c:v>29.03225806451614</c:v>
                </c:pt>
                <c:pt idx="12">
                  <c:v>6.451612903225806</c:v>
                </c:pt>
              </c:numCache>
            </c:numRef>
          </c:val>
          <c:extLst xmlns:c16r2="http://schemas.microsoft.com/office/drawing/2015/06/chart">
            <c:ext xmlns:c16="http://schemas.microsoft.com/office/drawing/2014/chart" uri="{C3380CC4-5D6E-409C-BE32-E72D297353CC}">
              <c16:uniqueId val="{00000000-5F00-4527-B858-0C0DE6F333C3}"/>
            </c:ext>
          </c:extLst>
        </c:ser>
        <c:dLbls>
          <c:showLegendKey val="0"/>
          <c:showVal val="0"/>
          <c:showCatName val="0"/>
          <c:showSerName val="0"/>
          <c:showPercent val="0"/>
          <c:showBubbleSize val="0"/>
        </c:dLbls>
        <c:gapWidth val="182"/>
        <c:axId val="-2121676152"/>
        <c:axId val="-2121687656"/>
      </c:barChart>
      <c:catAx>
        <c:axId val="-2121676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687656"/>
        <c:crosses val="autoZero"/>
        <c:auto val="1"/>
        <c:lblAlgn val="ctr"/>
        <c:lblOffset val="100"/>
        <c:noMultiLvlLbl val="0"/>
      </c:catAx>
      <c:valAx>
        <c:axId val="-212168765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6761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Competenze esterne</a:t>
            </a: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Foglio12!$C$197:$C$204</c:f>
              <c:strCache>
                <c:ptCount val="8"/>
                <c:pt idx="0">
                  <c:v>1. Ricerca e sviluppo</c:v>
                </c:pt>
                <c:pt idx="1">
                  <c:v>2. Sicurezza alimentare e tracciabilità</c:v>
                </c:pt>
                <c:pt idx="2">
                  <c:v>3. Assistenza Tecnologica***</c:v>
                </c:pt>
                <c:pt idx="3">
                  <c:v>4. Servizi informatici</c:v>
                </c:pt>
                <c:pt idx="4">
                  <c:v>5. Servizi Amministrativi/legali*</c:v>
                </c:pt>
                <c:pt idx="5">
                  <c:v>6. Formazione</c:v>
                </c:pt>
                <c:pt idx="6">
                  <c:v>7. Servizi Organizzativi/Manageriali**</c:v>
                </c:pt>
                <c:pt idx="7">
                  <c:v>8. Assistenza tecnica****</c:v>
                </c:pt>
              </c:strCache>
            </c:strRef>
          </c:cat>
          <c:val>
            <c:numRef>
              <c:f>Foglio12!$D$197:$D$204</c:f>
              <c:numCache>
                <c:formatCode>0.0</c:formatCode>
                <c:ptCount val="8"/>
                <c:pt idx="0">
                  <c:v>45.16129032258064</c:v>
                </c:pt>
                <c:pt idx="1">
                  <c:v>74.19354838709673</c:v>
                </c:pt>
                <c:pt idx="2">
                  <c:v>48.38709677419352</c:v>
                </c:pt>
                <c:pt idx="3">
                  <c:v>54.83870967741935</c:v>
                </c:pt>
                <c:pt idx="4">
                  <c:v>87.09677419354834</c:v>
                </c:pt>
                <c:pt idx="5">
                  <c:v>74.19354838709673</c:v>
                </c:pt>
                <c:pt idx="6">
                  <c:v>19.35483870967742</c:v>
                </c:pt>
                <c:pt idx="7">
                  <c:v>48.38709677419352</c:v>
                </c:pt>
              </c:numCache>
            </c:numRef>
          </c:val>
          <c:extLst xmlns:c16r2="http://schemas.microsoft.com/office/drawing/2015/06/chart">
            <c:ext xmlns:c16="http://schemas.microsoft.com/office/drawing/2014/chart" uri="{C3380CC4-5D6E-409C-BE32-E72D297353CC}">
              <c16:uniqueId val="{00000000-7D9D-48CA-A15C-A3467A5EB748}"/>
            </c:ext>
          </c:extLst>
        </c:ser>
        <c:dLbls>
          <c:showLegendKey val="0"/>
          <c:showVal val="0"/>
          <c:showCatName val="0"/>
          <c:showSerName val="0"/>
          <c:showPercent val="0"/>
          <c:showBubbleSize val="0"/>
        </c:dLbls>
        <c:gapWidth val="182"/>
        <c:axId val="-2121935272"/>
        <c:axId val="-2121940440"/>
      </c:barChart>
      <c:catAx>
        <c:axId val="-2121935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940440"/>
        <c:crosses val="autoZero"/>
        <c:auto val="1"/>
        <c:lblAlgn val="ctr"/>
        <c:lblOffset val="100"/>
        <c:noMultiLvlLbl val="0"/>
      </c:catAx>
      <c:valAx>
        <c:axId val="-212194044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9352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Se si, cosa sarebbe interessato /disponibile a condividere con altre imprese?</a:t>
            </a: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Foglio12!$C$223:$C$230</c:f>
              <c:strCache>
                <c:ptCount val="8"/>
                <c:pt idx="0">
                  <c:v>Strategie di espansione del mercato (vendere di più attraverso uno strumento comune)</c:v>
                </c:pt>
                <c:pt idx="1">
                  <c:v>Strategie di internazionalizzazione / espansione geografica (del mercato/della produzione)</c:v>
                </c:pt>
                <c:pt idx="2">
                  <c:v>Informazioni sui mercati</c:v>
                </c:pt>
                <c:pt idx="3">
                  <c:v>Clienti</c:v>
                </c:pt>
                <c:pt idx="4">
                  <c:v>Fornitori</c:v>
                </c:pt>
                <c:pt idx="5">
                  <c:v>Strategie per sviluppare nuovi prodotti/servizi o nuove tecniche di produzione</c:v>
                </c:pt>
                <c:pt idx="6">
                  <c:v>Dipendenti (il contratto di rete prevede la possibilità della co-datorialità)</c:v>
                </c:pt>
                <c:pt idx="7">
                  <c:v>Un manager di rete capace di formulare strategie gestionali e di vendita innovative</c:v>
                </c:pt>
              </c:strCache>
            </c:strRef>
          </c:cat>
          <c:val>
            <c:numRef>
              <c:f>Foglio12!$D$223:$D$230</c:f>
              <c:numCache>
                <c:formatCode>0.0</c:formatCode>
                <c:ptCount val="8"/>
                <c:pt idx="0">
                  <c:v>25.80645161290322</c:v>
                </c:pt>
                <c:pt idx="1">
                  <c:v>22.58064516129032</c:v>
                </c:pt>
                <c:pt idx="2">
                  <c:v>22.58064516129032</c:v>
                </c:pt>
                <c:pt idx="3">
                  <c:v>19.35483870967742</c:v>
                </c:pt>
                <c:pt idx="4">
                  <c:v>9.67741935483871</c:v>
                </c:pt>
                <c:pt idx="5">
                  <c:v>22.58064516129032</c:v>
                </c:pt>
                <c:pt idx="6">
                  <c:v>6.451612903225806</c:v>
                </c:pt>
                <c:pt idx="7">
                  <c:v>9.67741935483871</c:v>
                </c:pt>
              </c:numCache>
            </c:numRef>
          </c:val>
          <c:extLst xmlns:c16r2="http://schemas.microsoft.com/office/drawing/2015/06/chart">
            <c:ext xmlns:c16="http://schemas.microsoft.com/office/drawing/2014/chart" uri="{C3380CC4-5D6E-409C-BE32-E72D297353CC}">
              <c16:uniqueId val="{00000000-3ED7-4A8E-89FC-03F1646F23EB}"/>
            </c:ext>
          </c:extLst>
        </c:ser>
        <c:dLbls>
          <c:showLegendKey val="0"/>
          <c:showVal val="0"/>
          <c:showCatName val="0"/>
          <c:showSerName val="0"/>
          <c:showPercent val="0"/>
          <c:showBubbleSize val="0"/>
        </c:dLbls>
        <c:gapWidth val="182"/>
        <c:axId val="-2122264392"/>
        <c:axId val="-2122284504"/>
      </c:barChart>
      <c:catAx>
        <c:axId val="-2122264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284504"/>
        <c:crosses val="autoZero"/>
        <c:auto val="1"/>
        <c:lblAlgn val="ctr"/>
        <c:lblOffset val="100"/>
        <c:noMultiLvlLbl val="0"/>
      </c:catAx>
      <c:valAx>
        <c:axId val="-21222845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2643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CD4E0D1-9590-4AE3-A620-5F3D1D67CCDD}" type="datetimeFigureOut">
              <a:rPr lang="it-IT"/>
              <a:pPr>
                <a:defRPr/>
              </a:pPr>
              <a:t>27/11/18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4206407-9A6B-4213-AF9B-2AE2D222B0E9}" type="slidenum">
              <a:rPr lang="it-IT"/>
              <a:pPr>
                <a:defRPr/>
              </a:pPr>
              <a:t>‹#›</a:t>
            </a:fld>
            <a:endParaRPr lang="it-IT"/>
          </a:p>
        </p:txBody>
      </p:sp>
    </p:spTree>
    <p:extLst>
      <p:ext uri="{BB962C8B-B14F-4D97-AF65-F5344CB8AC3E}">
        <p14:creationId xmlns:p14="http://schemas.microsoft.com/office/powerpoint/2010/main" val="226874177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74BF58F-A9D2-4BC5-BFF6-3F2EB05AA92B}" type="datetimeFigureOut">
              <a:rPr lang="it-IT"/>
              <a:pPr>
                <a:defRPr/>
              </a:pPr>
              <a:t>27/11/18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C740819-419C-4486-8B0B-556FD7AB108E}" type="slidenum">
              <a:rPr lang="it-IT"/>
              <a:pPr>
                <a:defRPr/>
              </a:pPr>
              <a:t>‹#›</a:t>
            </a:fld>
            <a:endParaRPr lang="it-IT"/>
          </a:p>
        </p:txBody>
      </p:sp>
    </p:spTree>
    <p:extLst>
      <p:ext uri="{BB962C8B-B14F-4D97-AF65-F5344CB8AC3E}">
        <p14:creationId xmlns:p14="http://schemas.microsoft.com/office/powerpoint/2010/main" val="172636912"/>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19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81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1F87B2-8170-4A03-8672-E534FD741DAD}" type="slidenum">
              <a:rPr lang="it-IT"/>
              <a:pPr fontAlgn="base">
                <a:spcBef>
                  <a:spcPct val="0"/>
                </a:spcBef>
                <a:spcAft>
                  <a:spcPct val="0"/>
                </a:spcAft>
              </a:pPr>
              <a:t>1</a:t>
            </a:fld>
            <a:endParaRPr lang="it-IT"/>
          </a:p>
        </p:txBody>
      </p:sp>
      <p:sp>
        <p:nvSpPr>
          <p:cNvPr id="819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a:p>
        </p:txBody>
      </p:sp>
      <p:sp>
        <p:nvSpPr>
          <p:cNvPr id="8198" name="Segnaposto intestazione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it-IT"/>
          </a:p>
        </p:txBody>
      </p:sp>
    </p:spTree>
    <p:extLst>
      <p:ext uri="{BB962C8B-B14F-4D97-AF65-F5344CB8AC3E}">
        <p14:creationId xmlns:p14="http://schemas.microsoft.com/office/powerpoint/2010/main" val="4043549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piè di pagina 4"/>
          <p:cNvSpPr>
            <a:spLocks noGrp="1"/>
          </p:cNvSpPr>
          <p:nvPr>
            <p:ph type="ftr" sz="quarter" idx="10"/>
          </p:nvPr>
        </p:nvSpPr>
        <p:spPr/>
        <p:txBody>
          <a:bodyPr/>
          <a:lstStyle>
            <a:lvl1pPr>
              <a:defRPr dirty="0"/>
            </a:lvl1pPr>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7E199C1-C515-44FD-8709-698D7EC22079}" type="datetime1">
              <a:rPr lang="it-IT"/>
              <a:pPr>
                <a:defRPr/>
              </a:pPr>
              <a:t>27/11/18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5153633-7447-4DA9-8629-1765F82ECE54}"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5496E4D-D8B9-438C-9F53-51A5EB6C34DC}" type="datetime1">
              <a:rPr lang="it-IT"/>
              <a:pPr>
                <a:defRPr/>
              </a:pPr>
              <a:t>27/11/18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043ED8-EEE5-4B7F-B851-C64BF26DF460}" type="slidenum">
              <a:rPr lang="it-IT"/>
              <a:pPr>
                <a:defRPr/>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11773CC-929F-4F2A-9A7E-1DA51A8B287E}" type="datetime1">
              <a:rPr lang="it-IT"/>
              <a:pPr>
                <a:defRPr/>
              </a:pPr>
              <a:t>27/11/18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5189815-5A72-49DE-8080-44EB505FBB07}"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1026" name="Picture 2" descr="C:\Users\tecnico_6\Desktop\logo-pomarittimo.png"/>
          <p:cNvPicPr>
            <a:picLocks noChangeAspect="1" noChangeArrowheads="1"/>
          </p:cNvPicPr>
          <p:nvPr userDrawn="1"/>
        </p:nvPicPr>
        <p:blipFill>
          <a:blip r:embed="rId2" cstate="print"/>
          <a:srcRect/>
          <a:stretch>
            <a:fillRect/>
          </a:stretch>
        </p:blipFill>
        <p:spPr bwMode="auto">
          <a:xfrm>
            <a:off x="0" y="5674766"/>
            <a:ext cx="3571900" cy="1183234"/>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AA5BE9A-9780-4327-B2D5-D83EDA341ECF}" type="datetime1">
              <a:rPr lang="it-IT"/>
              <a:pPr>
                <a:defRPr/>
              </a:pPr>
              <a:t>27/11/18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A20E3B5-C5E7-43EE-9500-4EA13528950F}"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DFCE614-81F4-47E5-8C68-4738946A7862}" type="datetime1">
              <a:rPr lang="it-IT"/>
              <a:pPr>
                <a:defRPr/>
              </a:pPr>
              <a:t>27/11/18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E1C0543-E79C-4EC6-8A67-BEAE59303538}"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C1EEBA9-1F4E-4F18-8DCA-6C34E181154B}" type="datetime1">
              <a:rPr lang="it-IT"/>
              <a:pPr>
                <a:defRPr/>
              </a:pPr>
              <a:t>27/11/18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94033FB-0AFA-4F2B-A051-07B8716358F3}"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C30882D-E747-4992-8326-68D034183E78}" type="datetime1">
              <a:rPr lang="it-IT"/>
              <a:pPr>
                <a:defRPr/>
              </a:pPr>
              <a:t>27/11/18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547F353-6A14-434C-B4DC-1CC67E028675}"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3E884E5-3824-429A-9727-91D622D42435}" type="datetime1">
              <a:rPr lang="it-IT"/>
              <a:pPr>
                <a:defRPr/>
              </a:pPr>
              <a:t>27/11/18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6227FD1-2D9C-4DC8-9317-94F952B3F6CA}"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38457AA-1F4F-4497-A518-A534778ECDF7}" type="datetime1">
              <a:rPr lang="it-IT"/>
              <a:pPr>
                <a:defRPr/>
              </a:pPr>
              <a:t>27/11/18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CDA49ED-08EC-47E4-B93E-DEA1C21B2BE8}"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A757C96-9FBB-4A4E-A4F7-496320F8A3FE}" type="datetime1">
              <a:rPr lang="it-IT"/>
              <a:pPr>
                <a:defRPr/>
              </a:pPr>
              <a:t>27/11/18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7101847-7FA4-4EC3-9962-8ECFF7657286}"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FE10FA0-D814-404E-AC6F-426E42FBDECC}" type="datetime1">
              <a:rPr lang="it-IT"/>
              <a:pPr>
                <a:defRPr/>
              </a:pPr>
              <a:t>27/11/18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A9BE23F-25A4-4BB5-891B-B2CB0A949BAB}"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3.xml"/><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4.xml"/><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5.xml"/><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6.xml"/><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7.xml"/><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8.xml"/><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0.jpeg"/><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2.jpeg"/><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4.jpeg"/><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5.jpeg"/><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1.xml"/><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2.xml"/><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7732" y="1245671"/>
            <a:ext cx="8858250" cy="1211014"/>
          </a:xfrm>
        </p:spPr>
        <p:txBody>
          <a:bodyPr rtlCol="0">
            <a:normAutofit/>
          </a:bodyPr>
          <a:lstStyle/>
          <a:p>
            <a:pPr fontAlgn="auto">
              <a:spcAft>
                <a:spcPts val="0"/>
              </a:spcAft>
              <a:defRPr/>
            </a:pPr>
            <a:r>
              <a:rPr lang="it-IT" sz="3200" b="1" cap="small"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PROMETEA</a:t>
            </a:r>
            <a:endParaRPr lang="it-IT" sz="3200" b="1"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099" name="Sottotitolo 2"/>
          <p:cNvSpPr>
            <a:spLocks noGrp="1"/>
          </p:cNvSpPr>
          <p:nvPr>
            <p:ph type="subTitle" idx="1"/>
          </p:nvPr>
        </p:nvSpPr>
        <p:spPr>
          <a:xfrm>
            <a:off x="536637" y="3356992"/>
            <a:ext cx="8286750" cy="1008112"/>
          </a:xfrm>
        </p:spPr>
        <p:txBody>
          <a:bodyPr/>
          <a:lstStyle/>
          <a:p>
            <a:r>
              <a:rPr lang="it-IT" sz="18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T4.1.3 </a:t>
            </a:r>
            <a:r>
              <a:rPr lang="it-IT" sz="18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Percorso di Progettazione partecipata transfrontaliera su modello Scuola Estiva</a:t>
            </a:r>
          </a:p>
          <a:p>
            <a:r>
              <a:rPr lang="it-IT"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Massimo Bressan -  </a:t>
            </a:r>
            <a:r>
              <a:rPr lang="it-IT"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Modelli di multifunzionalità nelle imprese agricole e politiche regionali in Toscana</a:t>
            </a:r>
            <a:endParaRPr lang="it-IT" sz="2000" i="1"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9" descr="Z:\PROGETTI_EUROPEI\TRIG-EAU\loghi_partner\Logo_unige_.jpeg"/>
          <p:cNvPicPr>
            <a:picLocks noChangeAspect="1" noChangeArrowheads="1"/>
          </p:cNvPicPr>
          <p:nvPr/>
        </p:nvPicPr>
        <p:blipFill>
          <a:blip r:embed="rId3" cstate="print"/>
          <a:stretch>
            <a:fillRect/>
          </a:stretch>
        </p:blipFill>
        <p:spPr bwMode="auto">
          <a:xfrm>
            <a:off x="-12063526" y="-6348482"/>
            <a:ext cx="804796" cy="490542"/>
          </a:xfrm>
          <a:prstGeom prst="rect">
            <a:avLst/>
          </a:prstGeom>
          <a:noFill/>
        </p:spPr>
      </p:pic>
      <p:sp>
        <p:nvSpPr>
          <p:cNvPr id="18" name="Sottotitolo 2"/>
          <p:cNvSpPr txBox="1">
            <a:spLocks/>
          </p:cNvSpPr>
          <p:nvPr/>
        </p:nvSpPr>
        <p:spPr bwMode="auto">
          <a:xfrm>
            <a:off x="1691680" y="4476159"/>
            <a:ext cx="5976664" cy="5192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r>
              <a:rPr lang="it-IT"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27 - 30  Novembre  2018  Seneghe /Alghero</a:t>
            </a:r>
          </a:p>
        </p:txBody>
      </p:sp>
      <p:sp>
        <p:nvSpPr>
          <p:cNvPr id="19" name="Sottotitolo 2"/>
          <p:cNvSpPr txBox="1">
            <a:spLocks/>
          </p:cNvSpPr>
          <p:nvPr/>
        </p:nvSpPr>
        <p:spPr bwMode="auto">
          <a:xfrm>
            <a:off x="5017633" y="509463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                La </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Sottotitolo 2"/>
          <p:cNvSpPr txBox="1">
            <a:spLocks/>
          </p:cNvSpPr>
          <p:nvPr/>
        </p:nvSpPr>
        <p:spPr bwMode="auto">
          <a:xfrm>
            <a:off x="363626" y="2276872"/>
            <a:ext cx="828675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2800" b="1" i="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PROmozione </a:t>
            </a:r>
            <a:r>
              <a:rPr lang="it-IT" sz="28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della Multifunzionalità dEl seTtorE</a:t>
            </a:r>
          </a:p>
          <a:p>
            <a:r>
              <a:rPr lang="it-IT" sz="2800" b="1" i="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Agro-turistico</a:t>
            </a:r>
          </a:p>
          <a:p>
            <a:endParaRPr lang="it-IT" sz="2800" b="1" i="1"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Y:\Pole Cooperation\Projets en cours\4. PROMETEA\2. Communication\Loghi_partner\AVITEM_COMPLET_FR_B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3461" y="5661248"/>
            <a:ext cx="1171330" cy="7813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Y:\Pole Cooperation\Projets en cours\4. PROMETEA\2. Communication\Loghi_partner\Laore Biling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5733256"/>
            <a:ext cx="874426" cy="853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Pole Cooperation\Projets en cours\4. PROMETEA\2. Communication\Loghi_partner\QUIN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5733256"/>
            <a:ext cx="1672010" cy="5106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Pole Cooperation\Projets en cours\4. PROMETEA\2. Communication\Loghi_partner\Ajacci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5733256"/>
            <a:ext cx="786382" cy="9113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Y:\Pole Cooperation\Projets en cours\4. PROMETEA\2. Communication\Loghi_partner\Sassar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0262" y="5733256"/>
            <a:ext cx="954871" cy="95487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Y:\Pole Cooperation\Projets en cours\4. PROMETEA\2. Communication\Loghi_partner\Regione_Toscana - copi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9637" y="5805264"/>
            <a:ext cx="545409" cy="9094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Y:\Pole Cooperation\Projets en cours\4. PROMETEA\2. Communication\PROMETEA - logo Version Final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1416" y="548680"/>
            <a:ext cx="3639393"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olo 1"/>
          <p:cNvSpPr txBox="1">
            <a:spLocks/>
          </p:cNvSpPr>
          <p:nvPr/>
        </p:nvSpPr>
        <p:spPr>
          <a:xfrm>
            <a:off x="35496" y="19776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sz="2800" dirty="0" smtClean="0"/>
              <a:t>Multifunzionalità </a:t>
            </a:r>
            <a:r>
              <a:rPr lang="it-IT" sz="2800" dirty="0"/>
              <a:t>per </a:t>
            </a:r>
            <a:r>
              <a:rPr lang="it-IT" sz="2800" b="1" dirty="0">
                <a:solidFill>
                  <a:schemeClr val="tx2"/>
                </a:solidFill>
              </a:rPr>
              <a:t>ampliamento</a:t>
            </a:r>
            <a:r>
              <a:rPr lang="it-IT" sz="2800" b="1" dirty="0"/>
              <a:t> </a:t>
            </a:r>
            <a:endParaRPr lang="it-IT" sz="2800" b="1" dirty="0" smtClean="0"/>
          </a:p>
          <a:p>
            <a:r>
              <a:rPr lang="it-IT" sz="2800" dirty="0" smtClean="0"/>
              <a:t>delle </a:t>
            </a:r>
            <a:r>
              <a:rPr lang="it-IT" sz="2800" dirty="0"/>
              <a:t>attività delle </a:t>
            </a:r>
            <a:r>
              <a:rPr lang="it-IT" sz="2800" dirty="0" smtClean="0"/>
              <a:t>imprese</a:t>
            </a:r>
            <a:endParaRPr lang="it-IT" sz="2800" dirty="0"/>
          </a:p>
        </p:txBody>
      </p:sp>
      <p:graphicFrame>
        <p:nvGraphicFramePr>
          <p:cNvPr id="8" name="Grafico 3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2B75AD2D-536D-4494-8EB6-FD6C48B7E3AA}"/>
              </a:ext>
            </a:extLst>
          </p:cNvPr>
          <p:cNvGraphicFramePr/>
          <p:nvPr>
            <p:extLst>
              <p:ext uri="{D42A27DB-BD31-4B8C-83A1-F6EECF244321}">
                <p14:modId xmlns:p14="http://schemas.microsoft.com/office/powerpoint/2010/main" val="4016793835"/>
              </p:ext>
            </p:extLst>
          </p:nvPr>
        </p:nvGraphicFramePr>
        <p:xfrm>
          <a:off x="395536" y="1124744"/>
          <a:ext cx="6840760" cy="4536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838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egnaposto contenuto 2"/>
          <p:cNvSpPr txBox="1">
            <a:spLocks/>
          </p:cNvSpPr>
          <p:nvPr/>
        </p:nvSpPr>
        <p:spPr>
          <a:xfrm>
            <a:off x="457200" y="1600200"/>
            <a:ext cx="8229600" cy="452596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1800" dirty="0">
                <a:latin typeface="Arial"/>
                <a:cs typeface="Arial"/>
              </a:rPr>
              <a:t>Tra le attività non agricole di ampliamento, le più rilevanti sono rappresentate dalla </a:t>
            </a:r>
            <a:r>
              <a:rPr lang="it-IT" sz="1800" i="1" dirty="0" smtClean="0">
                <a:latin typeface="Arial"/>
                <a:cs typeface="Arial"/>
              </a:rPr>
              <a:t>Fattoria </a:t>
            </a:r>
            <a:r>
              <a:rPr lang="it-IT" sz="1800" i="1" dirty="0">
                <a:latin typeface="Arial"/>
                <a:cs typeface="Arial"/>
              </a:rPr>
              <a:t>didattica </a:t>
            </a:r>
            <a:r>
              <a:rPr lang="it-IT" sz="1800" dirty="0">
                <a:latin typeface="Arial"/>
                <a:cs typeface="Arial"/>
              </a:rPr>
              <a:t>(12 imprese, pari al 39%), ambito in cui le aziende mostrano elevata dinamicità e spiccata capacità di sviluppare legami di cooperazione con i diversi segmenti sistemi dell’educazione e istruzione: asili, scuole dell’infanzia, scuole medie, istituti tecnici (in prevalenza agrari e turistici), università. </a:t>
            </a:r>
            <a:endParaRPr lang="it-IT" sz="1800" dirty="0" smtClean="0">
              <a:latin typeface="Arial"/>
              <a:cs typeface="Arial"/>
            </a:endParaRPr>
          </a:p>
          <a:p>
            <a:endParaRPr lang="it-IT" sz="1800" dirty="0">
              <a:latin typeface="Arial"/>
              <a:cs typeface="Arial"/>
            </a:endParaRPr>
          </a:p>
          <a:p>
            <a:r>
              <a:rPr lang="it-IT" sz="1800" dirty="0" smtClean="0">
                <a:latin typeface="Arial"/>
                <a:cs typeface="Arial"/>
              </a:rPr>
              <a:t>In </a:t>
            </a:r>
            <a:r>
              <a:rPr lang="it-IT" sz="1800" dirty="0">
                <a:latin typeface="Arial"/>
                <a:cs typeface="Arial"/>
              </a:rPr>
              <a:t>tal senso esse costituiscono un importante segmento del sistema regionale dell’offerta di alternanza scuola lavoro.</a:t>
            </a:r>
          </a:p>
        </p:txBody>
      </p:sp>
      <p:sp>
        <p:nvSpPr>
          <p:cNvPr id="10" name="Titolo 1"/>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sz="2800" dirty="0" smtClean="0"/>
              <a:t>Multifunzionalità </a:t>
            </a:r>
            <a:r>
              <a:rPr lang="it-IT" sz="2800" dirty="0"/>
              <a:t>per </a:t>
            </a:r>
            <a:r>
              <a:rPr lang="it-IT" sz="2800" b="1" dirty="0">
                <a:solidFill>
                  <a:schemeClr val="tx2"/>
                </a:solidFill>
              </a:rPr>
              <a:t>ampliamento</a:t>
            </a:r>
            <a:r>
              <a:rPr lang="it-IT" sz="2800" b="1" dirty="0"/>
              <a:t> </a:t>
            </a:r>
            <a:endParaRPr lang="it-IT" sz="2800" b="1" dirty="0" smtClean="0"/>
          </a:p>
          <a:p>
            <a:r>
              <a:rPr lang="it-IT" sz="2800" dirty="0" smtClean="0"/>
              <a:t>delle </a:t>
            </a:r>
            <a:r>
              <a:rPr lang="it-IT" sz="2800" dirty="0"/>
              <a:t>attività </a:t>
            </a:r>
            <a:r>
              <a:rPr lang="it-IT" sz="2800" i="1" dirty="0">
                <a:solidFill>
                  <a:schemeClr val="tx2">
                    <a:lumMod val="50000"/>
                  </a:schemeClr>
                </a:solidFill>
              </a:rPr>
              <a:t>non agricole</a:t>
            </a:r>
            <a:r>
              <a:rPr lang="it-IT" sz="2800" dirty="0">
                <a:solidFill>
                  <a:schemeClr val="tx2">
                    <a:lumMod val="50000"/>
                  </a:schemeClr>
                </a:solidFill>
              </a:rPr>
              <a:t> </a:t>
            </a:r>
            <a:r>
              <a:rPr lang="it-IT" sz="2800" dirty="0" smtClean="0"/>
              <a:t>delle imprese</a:t>
            </a:r>
            <a:endParaRPr lang="it-IT" sz="2800" dirty="0"/>
          </a:p>
        </p:txBody>
      </p:sp>
    </p:spTree>
    <p:extLst>
      <p:ext uri="{BB962C8B-B14F-4D97-AF65-F5344CB8AC3E}">
        <p14:creationId xmlns:p14="http://schemas.microsoft.com/office/powerpoint/2010/main" val="141881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 y="6225729"/>
            <a:ext cx="2788975" cy="63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olo 1"/>
          <p:cNvSpPr txBox="1">
            <a:spLocks/>
          </p:cNvSpPr>
          <p:nvPr/>
        </p:nvSpPr>
        <p:spPr>
          <a:xfrm>
            <a:off x="251520" y="188640"/>
            <a:ext cx="7488832"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400" dirty="0" smtClean="0">
                <a:solidFill>
                  <a:schemeClr val="accent1">
                    <a:lumMod val="50000"/>
                  </a:schemeClr>
                </a:solidFill>
              </a:rPr>
              <a:t>Una strategia integrata centrata su una impresa di medie dimensioni: Azienda Il Cerreto di Pomarance (PI)</a:t>
            </a:r>
            <a:endParaRPr lang="it-IT" sz="2400" dirty="0">
              <a:solidFill>
                <a:schemeClr val="accent1">
                  <a:lumMod val="50000"/>
                </a:schemeClr>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20" y="1082825"/>
            <a:ext cx="6315100" cy="515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8738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8520" y="260648"/>
            <a:ext cx="7772400" cy="841387"/>
          </a:xfrm>
        </p:spPr>
        <p:txBody>
          <a:bodyPr>
            <a:noAutofit/>
          </a:bodyPr>
          <a:lstStyle/>
          <a:p>
            <a:r>
              <a:rPr lang="it-IT" sz="2400" dirty="0" smtClean="0">
                <a:solidFill>
                  <a:schemeClr val="accent1">
                    <a:lumMod val="50000"/>
                  </a:schemeClr>
                </a:solidFill>
              </a:rPr>
              <a:t>Approfondimento (innovazione di processo): </a:t>
            </a:r>
            <a:br>
              <a:rPr lang="it-IT" sz="2400" dirty="0" smtClean="0">
                <a:solidFill>
                  <a:schemeClr val="accent1">
                    <a:lumMod val="50000"/>
                  </a:schemeClr>
                </a:solidFill>
              </a:rPr>
            </a:br>
            <a:r>
              <a:rPr lang="it-IT" sz="2400" dirty="0" smtClean="0">
                <a:solidFill>
                  <a:schemeClr val="accent1">
                    <a:lumMod val="50000"/>
                  </a:schemeClr>
                </a:solidFill>
              </a:rPr>
              <a:t>Reti commerciali e prodotti «</a:t>
            </a:r>
            <a:r>
              <a:rPr lang="it-IT" sz="2400" dirty="0" err="1" smtClean="0">
                <a:solidFill>
                  <a:schemeClr val="accent1">
                    <a:lumMod val="50000"/>
                  </a:schemeClr>
                </a:solidFill>
              </a:rPr>
              <a:t>Bio</a:t>
            </a:r>
            <a:r>
              <a:rPr lang="it-IT" sz="2400" dirty="0" smtClean="0">
                <a:solidFill>
                  <a:schemeClr val="accent1">
                    <a:lumMod val="50000"/>
                  </a:schemeClr>
                </a:solidFill>
              </a:rPr>
              <a:t>» e «Biodinamici»: Natura Si</a:t>
            </a:r>
            <a:endParaRPr lang="it-IT" sz="2400" dirty="0">
              <a:solidFill>
                <a:schemeClr val="accent1">
                  <a:lumMod val="50000"/>
                </a:schemeClr>
              </a:solidFill>
            </a:endParaRPr>
          </a:p>
        </p:txBody>
      </p:sp>
      <p:sp>
        <p:nvSpPr>
          <p:cNvPr id="3" name="Sottotitolo 2"/>
          <p:cNvSpPr>
            <a:spLocks noGrp="1"/>
          </p:cNvSpPr>
          <p:nvPr>
            <p:ph type="subTitle" idx="1"/>
          </p:nvPr>
        </p:nvSpPr>
        <p:spPr>
          <a:xfrm>
            <a:off x="611560" y="1628800"/>
            <a:ext cx="7776864" cy="3960440"/>
          </a:xfrm>
        </p:spPr>
        <p:txBody>
          <a:bodyPr/>
          <a:lstStyle/>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593"/>
            <a:ext cx="2788975" cy="63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787091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240"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4595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4624"/>
            <a:ext cx="7772400" cy="841387"/>
          </a:xfrm>
        </p:spPr>
        <p:txBody>
          <a:bodyPr>
            <a:normAutofit/>
          </a:bodyPr>
          <a:lstStyle/>
          <a:p>
            <a:r>
              <a:rPr lang="it-IT" sz="2400" dirty="0" smtClean="0">
                <a:solidFill>
                  <a:schemeClr val="accent1">
                    <a:lumMod val="50000"/>
                  </a:schemeClr>
                </a:solidFill>
              </a:rPr>
              <a:t>Ampliamento: Reti internazionali di turismo «</a:t>
            </a:r>
            <a:r>
              <a:rPr lang="it-IT" sz="2400" dirty="0" err="1" smtClean="0">
                <a:solidFill>
                  <a:schemeClr val="accent1">
                    <a:lumMod val="50000"/>
                  </a:schemeClr>
                </a:solidFill>
              </a:rPr>
              <a:t>Bio</a:t>
            </a:r>
            <a:r>
              <a:rPr lang="it-IT" sz="2400" dirty="0" smtClean="0">
                <a:solidFill>
                  <a:schemeClr val="accent1">
                    <a:lumMod val="50000"/>
                  </a:schemeClr>
                </a:solidFill>
              </a:rPr>
              <a:t>» : www.biohotels.info</a:t>
            </a:r>
            <a:endParaRPr lang="it-IT" sz="2400" dirty="0">
              <a:solidFill>
                <a:schemeClr val="accent1">
                  <a:lumMod val="5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593"/>
            <a:ext cx="2788975" cy="63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82105" y="-89817"/>
            <a:ext cx="4987703" cy="727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16596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6512" y="332656"/>
            <a:ext cx="7956376" cy="841387"/>
          </a:xfrm>
        </p:spPr>
        <p:txBody>
          <a:bodyPr>
            <a:noAutofit/>
          </a:bodyPr>
          <a:lstStyle/>
          <a:p>
            <a:pPr algn="l"/>
            <a:r>
              <a:rPr lang="it-IT" sz="1800" b="1" dirty="0" smtClean="0">
                <a:solidFill>
                  <a:schemeClr val="accent1">
                    <a:lumMod val="50000"/>
                  </a:schemeClr>
                </a:solidFill>
              </a:rPr>
              <a:t>La mela rotella della Lunigiana: </a:t>
            </a:r>
            <a:br>
              <a:rPr lang="it-IT" sz="1800" b="1" dirty="0" smtClean="0">
                <a:solidFill>
                  <a:schemeClr val="accent1">
                    <a:lumMod val="50000"/>
                  </a:schemeClr>
                </a:solidFill>
              </a:rPr>
            </a:br>
            <a:r>
              <a:rPr lang="it-IT" sz="1800" b="1" dirty="0" smtClean="0">
                <a:solidFill>
                  <a:schemeClr val="accent1">
                    <a:lumMod val="50000"/>
                  </a:schemeClr>
                </a:solidFill>
              </a:rPr>
              <a:t>- Approfondimento </a:t>
            </a:r>
            <a:r>
              <a:rPr lang="it-IT" sz="1800" b="1" dirty="0">
                <a:solidFill>
                  <a:schemeClr val="accent1">
                    <a:lumMod val="50000"/>
                  </a:schemeClr>
                </a:solidFill>
              </a:rPr>
              <a:t>(innovazione di processo</a:t>
            </a:r>
            <a:r>
              <a:rPr lang="it-IT" sz="1800" b="1" dirty="0" smtClean="0">
                <a:solidFill>
                  <a:schemeClr val="accent1">
                    <a:lumMod val="50000"/>
                  </a:schemeClr>
                </a:solidFill>
              </a:rPr>
              <a:t>): </a:t>
            </a:r>
            <a:r>
              <a:rPr lang="it-IT" sz="1800" b="1" dirty="0">
                <a:solidFill>
                  <a:schemeClr val="accent1">
                    <a:lumMod val="50000"/>
                  </a:schemeClr>
                </a:solidFill>
              </a:rPr>
              <a:t>Reti </a:t>
            </a:r>
            <a:r>
              <a:rPr lang="it-IT" sz="1800" b="1" dirty="0" smtClean="0">
                <a:solidFill>
                  <a:schemeClr val="accent1">
                    <a:lumMod val="50000"/>
                  </a:schemeClr>
                </a:solidFill>
              </a:rPr>
              <a:t>commerciali e prodotti «</a:t>
            </a:r>
            <a:r>
              <a:rPr lang="it-IT" sz="1800" b="1" dirty="0" err="1" smtClean="0">
                <a:solidFill>
                  <a:schemeClr val="accent1">
                    <a:lumMod val="50000"/>
                  </a:schemeClr>
                </a:solidFill>
              </a:rPr>
              <a:t>Bio</a:t>
            </a:r>
            <a:r>
              <a:rPr lang="it-IT" sz="1800" b="1" dirty="0" smtClean="0">
                <a:solidFill>
                  <a:schemeClr val="accent1">
                    <a:lumMod val="50000"/>
                  </a:schemeClr>
                </a:solidFill>
              </a:rPr>
              <a:t>»</a:t>
            </a:r>
            <a:br>
              <a:rPr lang="it-IT" sz="1800" b="1" dirty="0" smtClean="0">
                <a:solidFill>
                  <a:schemeClr val="accent1">
                    <a:lumMod val="50000"/>
                  </a:schemeClr>
                </a:solidFill>
              </a:rPr>
            </a:br>
            <a:r>
              <a:rPr lang="it-IT" sz="1800" b="1" dirty="0" smtClean="0">
                <a:solidFill>
                  <a:schemeClr val="accent1">
                    <a:lumMod val="50000"/>
                  </a:schemeClr>
                </a:solidFill>
              </a:rPr>
              <a:t>- Approfondimento (innovazione di prodotto): reti di ricerca nei territori</a:t>
            </a:r>
            <a:endParaRPr lang="it-IT" sz="1800" b="1" dirty="0">
              <a:solidFill>
                <a:schemeClr val="accent1">
                  <a:lumMod val="5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593"/>
            <a:ext cx="2788975" cy="63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Massimo_Bressan\Desktop\564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5915"/>
            <a:ext cx="4695825" cy="3743325"/>
          </a:xfrm>
          <a:prstGeom prst="rect">
            <a:avLst/>
          </a:prstGeom>
          <a:noFill/>
          <a:extLst>
            <a:ext uri="{909E8E84-426E-40dd-AFC4-6F175D3DCCD1}">
              <a14:hiddenFill xmlns:a14="http://schemas.microsoft.com/office/drawing/2010/main">
                <a:solidFill>
                  <a:srgbClr val="FFFFFF"/>
                </a:solidFill>
              </a14:hiddenFill>
            </a:ext>
          </a:extLst>
        </p:spPr>
      </p:pic>
      <p:sp>
        <p:nvSpPr>
          <p:cNvPr id="10" name="Sottotitolo 2"/>
          <p:cNvSpPr txBox="1">
            <a:spLocks/>
          </p:cNvSpPr>
          <p:nvPr/>
        </p:nvSpPr>
        <p:spPr bwMode="auto">
          <a:xfrm>
            <a:off x="5019354" y="1700808"/>
            <a:ext cx="4017142"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t-IT" sz="1800" dirty="0" smtClean="0">
                <a:solidFill>
                  <a:schemeClr val="tx2">
                    <a:lumMod val="50000"/>
                  </a:schemeClr>
                </a:solidFill>
              </a:rPr>
              <a:t>_ </a:t>
            </a:r>
            <a:r>
              <a:rPr lang="it-IT" sz="1800" dirty="0" smtClean="0">
                <a:solidFill>
                  <a:srgbClr val="17375E"/>
                </a:solidFill>
              </a:rPr>
              <a:t>“Quando </a:t>
            </a:r>
            <a:r>
              <a:rPr lang="it-IT" sz="1800" dirty="0">
                <a:solidFill>
                  <a:srgbClr val="17375E"/>
                </a:solidFill>
              </a:rPr>
              <a:t>all’inizio abbiamo piantato il primo </a:t>
            </a:r>
            <a:r>
              <a:rPr lang="it-IT" sz="1800" dirty="0" smtClean="0">
                <a:solidFill>
                  <a:srgbClr val="17375E"/>
                </a:solidFill>
              </a:rPr>
              <a:t>meleto - prima </a:t>
            </a:r>
            <a:r>
              <a:rPr lang="it-IT" sz="1800" dirty="0">
                <a:solidFill>
                  <a:srgbClr val="17375E"/>
                </a:solidFill>
              </a:rPr>
              <a:t>erano tutte </a:t>
            </a:r>
            <a:r>
              <a:rPr lang="it-IT" sz="1800" dirty="0" smtClean="0">
                <a:solidFill>
                  <a:srgbClr val="17375E"/>
                </a:solidFill>
              </a:rPr>
              <a:t>vigne - </a:t>
            </a:r>
            <a:r>
              <a:rPr lang="it-IT" sz="1800" dirty="0">
                <a:solidFill>
                  <a:srgbClr val="17375E"/>
                </a:solidFill>
              </a:rPr>
              <a:t>nell’84, non si trovava il </a:t>
            </a:r>
            <a:r>
              <a:rPr lang="it-IT" sz="1800" dirty="0" smtClean="0">
                <a:solidFill>
                  <a:srgbClr val="17375E"/>
                </a:solidFill>
              </a:rPr>
              <a:t>vivaio</a:t>
            </a:r>
            <a:r>
              <a:rPr lang="mr-IN" sz="1800" dirty="0" smtClean="0">
                <a:solidFill>
                  <a:srgbClr val="17375E"/>
                </a:solidFill>
              </a:rPr>
              <a:t>…</a:t>
            </a:r>
            <a:r>
              <a:rPr lang="it-IT" sz="1800" dirty="0" smtClean="0">
                <a:solidFill>
                  <a:srgbClr val="17375E"/>
                </a:solidFill>
              </a:rPr>
              <a:t> un </a:t>
            </a:r>
            <a:r>
              <a:rPr lang="it-IT" sz="1800" dirty="0">
                <a:solidFill>
                  <a:srgbClr val="17375E"/>
                </a:solidFill>
              </a:rPr>
              <a:t>progetto </a:t>
            </a:r>
            <a:r>
              <a:rPr lang="it-IT" sz="1800" dirty="0" smtClean="0">
                <a:solidFill>
                  <a:srgbClr val="17375E"/>
                </a:solidFill>
              </a:rPr>
              <a:t>della Università </a:t>
            </a:r>
            <a:r>
              <a:rPr lang="it-IT" sz="1800" dirty="0">
                <a:solidFill>
                  <a:srgbClr val="17375E"/>
                </a:solidFill>
              </a:rPr>
              <a:t>di </a:t>
            </a:r>
            <a:r>
              <a:rPr lang="it-IT" sz="1800" dirty="0" smtClean="0">
                <a:solidFill>
                  <a:srgbClr val="17375E"/>
                </a:solidFill>
              </a:rPr>
              <a:t>Firenze ha avviato la ricerca di queste </a:t>
            </a:r>
            <a:r>
              <a:rPr lang="it-IT" sz="1800" dirty="0">
                <a:solidFill>
                  <a:srgbClr val="17375E"/>
                </a:solidFill>
              </a:rPr>
              <a:t>piante [di melo Rotella</a:t>
            </a:r>
            <a:r>
              <a:rPr lang="it-IT" sz="1800" dirty="0" smtClean="0">
                <a:solidFill>
                  <a:srgbClr val="17375E"/>
                </a:solidFill>
              </a:rPr>
              <a:t>]... </a:t>
            </a:r>
            <a:r>
              <a:rPr lang="it-IT" sz="1800" dirty="0">
                <a:solidFill>
                  <a:srgbClr val="17375E"/>
                </a:solidFill>
              </a:rPr>
              <a:t>Hanno preso le marze per fare gli </a:t>
            </a:r>
            <a:r>
              <a:rPr lang="it-IT" sz="1800" dirty="0" smtClean="0">
                <a:solidFill>
                  <a:srgbClr val="17375E"/>
                </a:solidFill>
              </a:rPr>
              <a:t>innesti a </a:t>
            </a:r>
            <a:r>
              <a:rPr lang="it-IT" sz="1800" dirty="0">
                <a:solidFill>
                  <a:srgbClr val="17375E"/>
                </a:solidFill>
              </a:rPr>
              <a:t>Bologna […</a:t>
            </a:r>
            <a:r>
              <a:rPr lang="it-IT" sz="1800" dirty="0" smtClean="0">
                <a:solidFill>
                  <a:srgbClr val="17375E"/>
                </a:solidFill>
              </a:rPr>
              <a:t>]”</a:t>
            </a:r>
          </a:p>
          <a:p>
            <a:pPr algn="just"/>
            <a:endParaRPr lang="it-IT" sz="1800" dirty="0" smtClean="0">
              <a:solidFill>
                <a:srgbClr val="17375E"/>
              </a:solidFill>
            </a:endParaRPr>
          </a:p>
          <a:p>
            <a:pPr algn="just"/>
            <a:r>
              <a:rPr lang="it-IT" sz="1800" dirty="0" smtClean="0">
                <a:solidFill>
                  <a:srgbClr val="17375E"/>
                </a:solidFill>
              </a:rPr>
              <a:t>_ Studio </a:t>
            </a:r>
            <a:r>
              <a:rPr lang="it-IT" sz="1800" dirty="0">
                <a:solidFill>
                  <a:srgbClr val="17375E"/>
                </a:solidFill>
              </a:rPr>
              <a:t>sulla nutraceutica della mela Rotella, </a:t>
            </a:r>
            <a:r>
              <a:rPr lang="it-IT" sz="1800" dirty="0" smtClean="0">
                <a:solidFill>
                  <a:srgbClr val="17375E"/>
                </a:solidFill>
              </a:rPr>
              <a:t>con l’Università </a:t>
            </a:r>
            <a:r>
              <a:rPr lang="it-IT" sz="1800" dirty="0">
                <a:solidFill>
                  <a:srgbClr val="17375E"/>
                </a:solidFill>
              </a:rPr>
              <a:t>di </a:t>
            </a:r>
            <a:r>
              <a:rPr lang="it-IT" sz="1800" dirty="0" smtClean="0">
                <a:solidFill>
                  <a:srgbClr val="17375E"/>
                </a:solidFill>
              </a:rPr>
              <a:t>Pisa: “</a:t>
            </a:r>
            <a:r>
              <a:rPr lang="it-IT" sz="1800" i="1" dirty="0" smtClean="0">
                <a:solidFill>
                  <a:srgbClr val="17375E"/>
                </a:solidFill>
              </a:rPr>
              <a:t>adesso </a:t>
            </a:r>
            <a:r>
              <a:rPr lang="it-IT" sz="1800" i="1" dirty="0">
                <a:solidFill>
                  <a:srgbClr val="17375E"/>
                </a:solidFill>
              </a:rPr>
              <a:t>voglio vedere se ho anche contenuti nutritivi che mi fanno la differenza rispetto alle altre, come con le mele Annurca, che il messaggio è che consumarle ti fa bene ed effettivamente noi vorremmo copiare quello!</a:t>
            </a:r>
            <a:r>
              <a:rPr lang="it-IT" sz="1800" dirty="0">
                <a:solidFill>
                  <a:srgbClr val="17375E"/>
                </a:solidFill>
              </a:rPr>
              <a:t>”</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2192" y="36107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093051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16632"/>
            <a:ext cx="7272808" cy="841387"/>
          </a:xfrm>
        </p:spPr>
        <p:txBody>
          <a:bodyPr>
            <a:normAutofit/>
          </a:bodyPr>
          <a:lstStyle/>
          <a:p>
            <a:r>
              <a:rPr lang="it-IT" sz="1800" b="1" dirty="0">
                <a:solidFill>
                  <a:schemeClr val="accent1">
                    <a:lumMod val="50000"/>
                  </a:schemeClr>
                </a:solidFill>
              </a:rPr>
              <a:t>Approfondimento (innovazione di prodotto)</a:t>
            </a:r>
            <a:r>
              <a:rPr lang="it-IT" sz="1800" b="1" dirty="0" smtClean="0">
                <a:solidFill>
                  <a:schemeClr val="accent1">
                    <a:lumMod val="50000"/>
                  </a:schemeClr>
                </a:solidFill>
              </a:rPr>
              <a:t>:</a:t>
            </a:r>
            <a:br>
              <a:rPr lang="it-IT" sz="1800" b="1" dirty="0" smtClean="0">
                <a:solidFill>
                  <a:schemeClr val="accent1">
                    <a:lumMod val="50000"/>
                  </a:schemeClr>
                </a:solidFill>
              </a:rPr>
            </a:br>
            <a:r>
              <a:rPr lang="it-IT" sz="1800" b="1" dirty="0" smtClean="0">
                <a:solidFill>
                  <a:schemeClr val="accent1">
                    <a:lumMod val="50000"/>
                  </a:schemeClr>
                </a:solidFill>
              </a:rPr>
              <a:t> </a:t>
            </a:r>
            <a:r>
              <a:rPr lang="it-IT" sz="1800" b="1" dirty="0">
                <a:solidFill>
                  <a:schemeClr val="accent1">
                    <a:lumMod val="50000"/>
                  </a:schemeClr>
                </a:solidFill>
              </a:rPr>
              <a:t>Farina di Castagne DOP della Lunigiana</a:t>
            </a:r>
          </a:p>
        </p:txBody>
      </p:sp>
      <p:sp>
        <p:nvSpPr>
          <p:cNvPr id="3" name="Sottotitolo 2"/>
          <p:cNvSpPr>
            <a:spLocks noGrp="1"/>
          </p:cNvSpPr>
          <p:nvPr>
            <p:ph type="subTitle" idx="1"/>
          </p:nvPr>
        </p:nvSpPr>
        <p:spPr>
          <a:xfrm>
            <a:off x="4572000" y="1628800"/>
            <a:ext cx="3816424" cy="3960440"/>
          </a:xfrm>
        </p:spPr>
        <p:txBody>
          <a:bodyPr>
            <a:noAutofit/>
          </a:bodyPr>
          <a:lstStyle/>
          <a:p>
            <a:pPr algn="just"/>
            <a:r>
              <a:rPr lang="it-IT" sz="1900" dirty="0">
                <a:solidFill>
                  <a:schemeClr val="tx2">
                    <a:lumMod val="50000"/>
                  </a:schemeClr>
                </a:solidFill>
              </a:rPr>
              <a:t>La zona di produzione della D.O.P. «Farina di Castagne della Lunigiana» ricade in provincia di Massa </a:t>
            </a:r>
            <a:r>
              <a:rPr lang="it-IT" sz="1900" dirty="0" smtClean="0">
                <a:solidFill>
                  <a:schemeClr val="tx2">
                    <a:lumMod val="50000"/>
                  </a:schemeClr>
                </a:solidFill>
              </a:rPr>
              <a:t>Carrara.</a:t>
            </a:r>
          </a:p>
          <a:p>
            <a:pPr algn="just"/>
            <a:endParaRPr lang="it-IT" sz="1900" dirty="0">
              <a:solidFill>
                <a:schemeClr val="tx2">
                  <a:lumMod val="50000"/>
                </a:schemeClr>
              </a:solidFill>
            </a:endParaRPr>
          </a:p>
          <a:p>
            <a:pPr algn="just"/>
            <a:r>
              <a:rPr lang="it-IT" sz="1900" dirty="0">
                <a:solidFill>
                  <a:schemeClr val="tx2">
                    <a:lumMod val="50000"/>
                  </a:schemeClr>
                </a:solidFill>
              </a:rPr>
              <a:t>Le castagne da cui deriva la farina sono raccolte nel mese di Ottobre dall’az. Borgo Antico nei castagneti aziendali del comune di Licciana </a:t>
            </a:r>
            <a:r>
              <a:rPr lang="it-IT" sz="1900" dirty="0" smtClean="0">
                <a:solidFill>
                  <a:schemeClr val="tx2">
                    <a:lumMod val="50000"/>
                  </a:schemeClr>
                </a:solidFill>
              </a:rPr>
              <a:t>Nardi.</a:t>
            </a:r>
          </a:p>
          <a:p>
            <a:pPr algn="just"/>
            <a:endParaRPr lang="it-IT" sz="1900" dirty="0" smtClean="0">
              <a:solidFill>
                <a:schemeClr val="tx2">
                  <a:lumMod val="50000"/>
                </a:schemeClr>
              </a:solidFill>
            </a:endParaRPr>
          </a:p>
          <a:p>
            <a:pPr algn="just"/>
            <a:r>
              <a:rPr lang="it-IT" sz="1900" dirty="0" smtClean="0">
                <a:solidFill>
                  <a:schemeClr val="tx2">
                    <a:lumMod val="50000"/>
                  </a:schemeClr>
                </a:solidFill>
              </a:rPr>
              <a:t>La </a:t>
            </a:r>
            <a:r>
              <a:rPr lang="it-IT" sz="1900" dirty="0">
                <a:solidFill>
                  <a:schemeClr val="tx2">
                    <a:lumMod val="50000"/>
                  </a:schemeClr>
                </a:solidFill>
              </a:rPr>
              <a:t>farina di castagne prodotta è certificata inoltre come Farina di Castagne della Lunigiana DOP e BIO.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593"/>
            <a:ext cx="2788975" cy="63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07064"/>
            <a:ext cx="3753578" cy="491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76975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egnaposto contenuto 2"/>
          <p:cNvSpPr txBox="1">
            <a:spLocks/>
          </p:cNvSpPr>
          <p:nvPr/>
        </p:nvSpPr>
        <p:spPr>
          <a:xfrm>
            <a:off x="457200" y="1484784"/>
            <a:ext cx="8229600" cy="3888432"/>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800" dirty="0"/>
              <a:t>Le imprese multifunzionali si caratterizzano anche per l</a:t>
            </a:r>
            <a:r>
              <a:rPr lang="it-IT" sz="1800" dirty="0" smtClean="0"/>
              <a:t>a </a:t>
            </a:r>
            <a:r>
              <a:rPr lang="it-IT" sz="1800" dirty="0"/>
              <a:t>particolare attenzione per </a:t>
            </a:r>
            <a:r>
              <a:rPr lang="it-IT" sz="1800" dirty="0" smtClean="0"/>
              <a:t>attività che </a:t>
            </a:r>
            <a:r>
              <a:rPr lang="it-IT" sz="1800" dirty="0"/>
              <a:t>generano servizi non di mercato ma che producono esternalità positive per il contesto territoriale e la collettività in cui l’impresa si trova radicata. </a:t>
            </a:r>
            <a:r>
              <a:rPr lang="it-IT" sz="1800" dirty="0" smtClean="0"/>
              <a:t>Nel caso dei servizi </a:t>
            </a:r>
            <a:r>
              <a:rPr lang="it-IT" sz="1800" i="1" dirty="0" smtClean="0"/>
              <a:t>non commodity</a:t>
            </a:r>
            <a:r>
              <a:rPr lang="it-IT" sz="1800" dirty="0" smtClean="0"/>
              <a:t> </a:t>
            </a:r>
            <a:r>
              <a:rPr lang="it-IT" sz="1800" b="1" dirty="0">
                <a:solidFill>
                  <a:schemeClr val="tx2"/>
                </a:solidFill>
              </a:rPr>
              <a:t>materiali</a:t>
            </a:r>
            <a:r>
              <a:rPr lang="it-IT" sz="1800" dirty="0">
                <a:solidFill>
                  <a:srgbClr val="10253F"/>
                </a:solidFill>
              </a:rPr>
              <a:t> </a:t>
            </a:r>
            <a:r>
              <a:rPr lang="it-IT" sz="1800" dirty="0" smtClean="0">
                <a:solidFill>
                  <a:srgbClr val="10253F"/>
                </a:solidFill>
              </a:rPr>
              <a:t>(</a:t>
            </a:r>
            <a:r>
              <a:rPr lang="it-IT" sz="1800" dirty="0" smtClean="0"/>
              <a:t>90% delle imprese intervistate), prevale:  </a:t>
            </a:r>
          </a:p>
          <a:p>
            <a:pPr marL="0" indent="0">
              <a:buNone/>
            </a:pPr>
            <a:endParaRPr lang="it-IT" sz="1800" dirty="0" smtClean="0"/>
          </a:p>
          <a:p>
            <a:r>
              <a:rPr lang="it-IT" sz="1800" dirty="0" smtClean="0"/>
              <a:t>servizi </a:t>
            </a:r>
            <a:r>
              <a:rPr lang="it-IT" sz="1800" dirty="0"/>
              <a:t>di presidio e cura del paesaggio, </a:t>
            </a:r>
            <a:r>
              <a:rPr lang="it-IT" sz="1800" dirty="0" smtClean="0"/>
              <a:t>attività </a:t>
            </a:r>
            <a:r>
              <a:rPr lang="it-IT" sz="1800" dirty="0"/>
              <a:t>di manutenzione svolta all’interno dell’azienda </a:t>
            </a:r>
            <a:r>
              <a:rPr lang="it-IT" sz="1800" dirty="0" smtClean="0"/>
              <a:t>(talvolta all’esterno </a:t>
            </a:r>
            <a:r>
              <a:rPr lang="it-IT" sz="1800" dirty="0"/>
              <a:t>dei confini aziendali), per garantire estetica e funzionalità di siepi e alberature (23 imprese, pari al 74,2%</a:t>
            </a:r>
            <a:r>
              <a:rPr lang="it-IT" sz="1800" dirty="0" smtClean="0"/>
              <a:t>), </a:t>
            </a:r>
            <a:r>
              <a:rPr lang="it-IT" sz="1800" dirty="0"/>
              <a:t>di strutture aziendali e strade campestri (67,7%), muri a secco (48,4%</a:t>
            </a:r>
            <a:r>
              <a:rPr lang="it-IT" sz="1800" dirty="0" smtClean="0"/>
              <a:t>);</a:t>
            </a:r>
            <a:endParaRPr lang="it-IT" sz="1800" dirty="0"/>
          </a:p>
          <a:p>
            <a:endParaRPr lang="it-IT" sz="1800" dirty="0" smtClean="0"/>
          </a:p>
          <a:p>
            <a:r>
              <a:rPr lang="it-IT" sz="1800" dirty="0" smtClean="0"/>
              <a:t>attività </a:t>
            </a:r>
            <a:r>
              <a:rPr lang="it-IT" sz="1800" dirty="0"/>
              <a:t>di manutenzione canali di scolo e di recupero delle acque (77,4%</a:t>
            </a:r>
            <a:r>
              <a:rPr lang="it-IT" sz="1800" dirty="0" smtClean="0"/>
              <a:t>)</a:t>
            </a:r>
            <a:r>
              <a:rPr lang="it-IT" sz="1800" dirty="0"/>
              <a:t>;</a:t>
            </a:r>
          </a:p>
          <a:p>
            <a:endParaRPr lang="it-IT" sz="1800" dirty="0" smtClean="0"/>
          </a:p>
          <a:p>
            <a:r>
              <a:rPr lang="it-IT" sz="1800" dirty="0" smtClean="0"/>
              <a:t>riduzione </a:t>
            </a:r>
            <a:r>
              <a:rPr lang="it-IT" sz="1800" dirty="0"/>
              <a:t>dell’uso di fertilizzanti (77,4%), energie rinnovabili (54,8%), riuso </a:t>
            </a:r>
            <a:r>
              <a:rPr lang="it-IT" sz="1800" dirty="0" smtClean="0"/>
              <a:t>scarti(48,4</a:t>
            </a:r>
            <a:r>
              <a:rPr lang="it-IT" sz="1800" dirty="0"/>
              <a:t>%</a:t>
            </a:r>
            <a:r>
              <a:rPr lang="it-IT" sz="1800" dirty="0" smtClean="0"/>
              <a:t>).</a:t>
            </a:r>
            <a:endParaRPr lang="it-IT" sz="1800" dirty="0"/>
          </a:p>
        </p:txBody>
      </p:sp>
      <p:sp>
        <p:nvSpPr>
          <p:cNvPr id="10" name="Titolo 1"/>
          <p:cNvSpPr txBox="1">
            <a:spLocks/>
          </p:cNvSpPr>
          <p:nvPr/>
        </p:nvSpPr>
        <p:spPr>
          <a:xfrm>
            <a:off x="107504" y="188640"/>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sz="2800" dirty="0"/>
              <a:t>Un ampliamento “non remunerato”: </a:t>
            </a:r>
            <a:endParaRPr lang="it-IT" sz="2800" dirty="0" smtClean="0"/>
          </a:p>
          <a:p>
            <a:r>
              <a:rPr lang="it-IT" sz="2800" dirty="0" smtClean="0"/>
              <a:t>i </a:t>
            </a:r>
            <a:r>
              <a:rPr lang="it-IT" sz="2800" dirty="0"/>
              <a:t>servizi </a:t>
            </a:r>
            <a:r>
              <a:rPr lang="it-IT" sz="2800" i="1" dirty="0"/>
              <a:t>non commodity</a:t>
            </a:r>
            <a:r>
              <a:rPr lang="it-IT" sz="2800" dirty="0"/>
              <a:t> attuati dalle imprese</a:t>
            </a:r>
          </a:p>
        </p:txBody>
      </p:sp>
    </p:spTree>
    <p:extLst>
      <p:ext uri="{BB962C8B-B14F-4D97-AF65-F5344CB8AC3E}">
        <p14:creationId xmlns:p14="http://schemas.microsoft.com/office/powerpoint/2010/main" val="296466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egnaposto contenuto 2"/>
          <p:cNvSpPr txBox="1">
            <a:spLocks/>
          </p:cNvSpPr>
          <p:nvPr/>
        </p:nvSpPr>
        <p:spPr>
          <a:xfrm>
            <a:off x="457200" y="1600200"/>
            <a:ext cx="8229600" cy="452596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1800" dirty="0"/>
              <a:t>Tra i servizi di natura </a:t>
            </a:r>
            <a:r>
              <a:rPr lang="it-IT" sz="1800" b="1" dirty="0">
                <a:solidFill>
                  <a:schemeClr val="tx2"/>
                </a:solidFill>
              </a:rPr>
              <a:t>immateriale</a:t>
            </a:r>
            <a:r>
              <a:rPr lang="it-IT" sz="1800" dirty="0"/>
              <a:t> (rilevati per il 77,4% delle aziende), la </a:t>
            </a:r>
            <a:r>
              <a:rPr lang="it-IT" sz="1800" i="1" dirty="0"/>
              <a:t>partecipazione a ricerche ha l’incidenza maggiore </a:t>
            </a:r>
            <a:r>
              <a:rPr lang="it-IT" sz="1800" dirty="0"/>
              <a:t>(46,4%</a:t>
            </a:r>
            <a:r>
              <a:rPr lang="it-IT" sz="1800" dirty="0" smtClean="0"/>
              <a:t>). </a:t>
            </a:r>
            <a:br>
              <a:rPr lang="it-IT" sz="1800" dirty="0" smtClean="0"/>
            </a:br>
            <a:r>
              <a:rPr lang="it-IT" sz="1800" dirty="0" smtClean="0"/>
              <a:t>Le attività di ricerca creano connessioni con i nodi della conoscenza su temi </a:t>
            </a:r>
            <a:r>
              <a:rPr lang="it-IT" sz="1800" dirty="0"/>
              <a:t>che spaziano dall’alimentazione animale, </a:t>
            </a:r>
            <a:r>
              <a:rPr lang="it-IT" sz="1800" dirty="0" smtClean="0"/>
              <a:t>agricoltura </a:t>
            </a:r>
            <a:r>
              <a:rPr lang="it-IT" sz="1800" dirty="0"/>
              <a:t>biologica e tutela del territorio</a:t>
            </a:r>
            <a:r>
              <a:rPr lang="it-IT" sz="1800" dirty="0" smtClean="0"/>
              <a:t>, </a:t>
            </a:r>
            <a:r>
              <a:rPr lang="it-IT" sz="1800" dirty="0"/>
              <a:t>grani antichi, </a:t>
            </a:r>
            <a:r>
              <a:rPr lang="it-IT" sz="1800" dirty="0" smtClean="0"/>
              <a:t>lotta ai parassiti, </a:t>
            </a:r>
            <a:r>
              <a:rPr lang="it-IT" sz="1800" dirty="0"/>
              <a:t>all’agricoltura sociale. </a:t>
            </a:r>
            <a:endParaRPr lang="it-IT" sz="1800" dirty="0" smtClean="0"/>
          </a:p>
          <a:p>
            <a:endParaRPr lang="it-IT" sz="1800" dirty="0" smtClean="0"/>
          </a:p>
          <a:p>
            <a:r>
              <a:rPr lang="it-IT" sz="1800" dirty="0"/>
              <a:t>Seguono, in ordine di rilevanza, la promozione delle tradizioni e dell’eredità culturali (41,9%) e la sponsorizzazione di eventi (38,7%). </a:t>
            </a:r>
            <a:endParaRPr lang="it-IT" sz="1800" dirty="0" smtClean="0"/>
          </a:p>
          <a:p>
            <a:endParaRPr lang="it-IT" sz="1800" dirty="0"/>
          </a:p>
          <a:p>
            <a:r>
              <a:rPr lang="it-IT" sz="1800" dirty="0" smtClean="0"/>
              <a:t>Nella </a:t>
            </a:r>
            <a:r>
              <a:rPr lang="it-IT" sz="1800" dirty="0"/>
              <a:t>categoria altri servizi (32,3%), sono ricompresi i casi di partecipazione ad attività di progettazione integrata (PIF Ovini, PIF Reti agricolture biologiche toscane, Costituzione del gruppo operativo del Piano strategico del Partenariato europeo per l'Innovazione) promosse dal PRS 2014-2020 della Toscana.</a:t>
            </a:r>
          </a:p>
        </p:txBody>
      </p:sp>
      <p:sp>
        <p:nvSpPr>
          <p:cNvPr id="10" name="Titolo 1"/>
          <p:cNvSpPr txBox="1">
            <a:spLocks/>
          </p:cNvSpPr>
          <p:nvPr/>
        </p:nvSpPr>
        <p:spPr>
          <a:xfrm>
            <a:off x="35496" y="188640"/>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sz="2800" dirty="0"/>
              <a:t>Un ampliamento “non remunerato”: </a:t>
            </a:r>
            <a:endParaRPr lang="it-IT" sz="2800" dirty="0" smtClean="0"/>
          </a:p>
          <a:p>
            <a:r>
              <a:rPr lang="it-IT" sz="2800" dirty="0" smtClean="0"/>
              <a:t>i </a:t>
            </a:r>
            <a:r>
              <a:rPr lang="it-IT" sz="2800" dirty="0"/>
              <a:t>servizi non commodity attuati dalle imprese</a:t>
            </a:r>
          </a:p>
        </p:txBody>
      </p:sp>
    </p:spTree>
    <p:extLst>
      <p:ext uri="{BB962C8B-B14F-4D97-AF65-F5344CB8AC3E}">
        <p14:creationId xmlns:p14="http://schemas.microsoft.com/office/powerpoint/2010/main" val="128062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2"/>
          <p:cNvSpPr txBox="1"/>
          <p:nvPr/>
        </p:nvSpPr>
        <p:spPr>
          <a:xfrm>
            <a:off x="215120" y="395372"/>
            <a:ext cx="7597240" cy="1261884"/>
          </a:xfrm>
          <a:prstGeom prst="rect">
            <a:avLst/>
          </a:prstGeom>
          <a:noFill/>
        </p:spPr>
        <p:txBody>
          <a:bodyPr wrap="square" rtlCol="0">
            <a:spAutoFit/>
          </a:bodyPr>
          <a:lstStyle/>
          <a:p>
            <a:r>
              <a:rPr lang="it-IT" sz="2800" dirty="0" smtClean="0">
                <a:solidFill>
                  <a:schemeClr val="tx2">
                    <a:lumMod val="50000"/>
                  </a:schemeClr>
                </a:solidFill>
              </a:rPr>
              <a:t>Forme </a:t>
            </a:r>
            <a:r>
              <a:rPr lang="it-IT" sz="2800" dirty="0">
                <a:solidFill>
                  <a:schemeClr val="tx2">
                    <a:lumMod val="50000"/>
                  </a:schemeClr>
                </a:solidFill>
              </a:rPr>
              <a:t>di cooperazione tra </a:t>
            </a:r>
            <a:r>
              <a:rPr lang="it-IT" sz="2800" dirty="0" smtClean="0">
                <a:solidFill>
                  <a:schemeClr val="tx2">
                    <a:lumMod val="50000"/>
                  </a:schemeClr>
                </a:solidFill>
              </a:rPr>
              <a:t>imprese</a:t>
            </a:r>
          </a:p>
          <a:p>
            <a:endParaRPr lang="it-IT" sz="1600" i="1" dirty="0" smtClean="0">
              <a:solidFill>
                <a:schemeClr val="accent1">
                  <a:lumMod val="50000"/>
                </a:schemeClr>
              </a:solidFill>
            </a:endParaRPr>
          </a:p>
          <a:p>
            <a:endParaRPr lang="it-IT" sz="1600" i="1" dirty="0">
              <a:solidFill>
                <a:schemeClr val="accent1">
                  <a:lumMod val="50000"/>
                </a:schemeClr>
              </a:solidFill>
            </a:endParaRPr>
          </a:p>
          <a:p>
            <a:r>
              <a:rPr lang="en-US" sz="1600" i="1" dirty="0" smtClean="0">
                <a:solidFill>
                  <a:schemeClr val="accent1">
                    <a:lumMod val="50000"/>
                  </a:schemeClr>
                </a:solidFill>
              </a:rPr>
              <a:t>L</a:t>
            </a:r>
            <a:r>
              <a:rPr lang="fr-FR" sz="1600" i="1" dirty="0" smtClean="0">
                <a:solidFill>
                  <a:schemeClr val="accent1">
                    <a:lumMod val="50000"/>
                  </a:schemeClr>
                </a:solidFill>
              </a:rPr>
              <a:t>’80% delle </a:t>
            </a:r>
            <a:r>
              <a:rPr lang="fr-FR" sz="1600" i="1" dirty="0" err="1" smtClean="0">
                <a:solidFill>
                  <a:schemeClr val="accent1">
                    <a:lumMod val="50000"/>
                  </a:schemeClr>
                </a:solidFill>
              </a:rPr>
              <a:t>collaborazioni</a:t>
            </a:r>
            <a:r>
              <a:rPr lang="fr-FR" sz="1600" i="1" dirty="0" smtClean="0">
                <a:solidFill>
                  <a:schemeClr val="accent1">
                    <a:lumMod val="50000"/>
                  </a:schemeClr>
                </a:solidFill>
              </a:rPr>
              <a:t> </a:t>
            </a:r>
            <a:r>
              <a:rPr lang="fr-FR" sz="1600" i="1" dirty="0" err="1" smtClean="0">
                <a:solidFill>
                  <a:schemeClr val="accent1">
                    <a:lumMod val="50000"/>
                  </a:schemeClr>
                </a:solidFill>
              </a:rPr>
              <a:t>tra</a:t>
            </a:r>
            <a:r>
              <a:rPr lang="fr-FR" sz="1600" i="1" dirty="0" smtClean="0">
                <a:solidFill>
                  <a:schemeClr val="accent1">
                    <a:lumMod val="50000"/>
                  </a:schemeClr>
                </a:solidFill>
              </a:rPr>
              <a:t> </a:t>
            </a:r>
            <a:r>
              <a:rPr lang="fr-FR" sz="1600" i="1" dirty="0" err="1" smtClean="0">
                <a:solidFill>
                  <a:schemeClr val="accent1">
                    <a:lumMod val="50000"/>
                  </a:schemeClr>
                </a:solidFill>
              </a:rPr>
              <a:t>imprese</a:t>
            </a:r>
            <a:r>
              <a:rPr lang="fr-FR" sz="1600" i="1" dirty="0" smtClean="0">
                <a:solidFill>
                  <a:schemeClr val="accent1">
                    <a:lumMod val="50000"/>
                  </a:schemeClr>
                </a:solidFill>
              </a:rPr>
              <a:t> è di </a:t>
            </a:r>
            <a:r>
              <a:rPr lang="fr-FR" sz="1600" i="1" dirty="0" err="1" smtClean="0">
                <a:solidFill>
                  <a:schemeClr val="accent1">
                    <a:lumMod val="50000"/>
                  </a:schemeClr>
                </a:solidFill>
              </a:rPr>
              <a:t>natura</a:t>
            </a:r>
            <a:r>
              <a:rPr lang="fr-FR" sz="1600" i="1" dirty="0" smtClean="0">
                <a:solidFill>
                  <a:schemeClr val="accent1">
                    <a:lumMod val="50000"/>
                  </a:schemeClr>
                </a:solidFill>
              </a:rPr>
              <a:t> </a:t>
            </a:r>
            <a:r>
              <a:rPr lang="fr-FR" sz="1600" i="1" dirty="0" err="1" smtClean="0">
                <a:solidFill>
                  <a:schemeClr val="accent1">
                    <a:lumMod val="50000"/>
                  </a:schemeClr>
                </a:solidFill>
              </a:rPr>
              <a:t>formale</a:t>
            </a:r>
            <a:r>
              <a:rPr lang="fr-FR" sz="1600" i="1" dirty="0" smtClean="0">
                <a:solidFill>
                  <a:schemeClr val="accent1">
                    <a:lumMod val="50000"/>
                  </a:schemeClr>
                </a:solidFill>
              </a:rPr>
              <a:t>.</a:t>
            </a:r>
            <a:endParaRPr lang="fr-FR" sz="1600" i="1" dirty="0">
              <a:solidFill>
                <a:schemeClr val="accent1">
                  <a:lumMod val="50000"/>
                </a:schemeClr>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167278485"/>
              </p:ext>
            </p:extLst>
          </p:nvPr>
        </p:nvGraphicFramePr>
        <p:xfrm>
          <a:off x="251520" y="1988840"/>
          <a:ext cx="7200800" cy="3672408"/>
        </p:xfrm>
        <a:graphic>
          <a:graphicData uri="http://schemas.openxmlformats.org/drawingml/2006/table">
            <a:tbl>
              <a:tblPr firstRow="1" firstCol="1" bandRow="1">
                <a:tableStyleId>{5C22544A-7EE6-4342-B048-85BDC9FD1C3A}</a:tableStyleId>
              </a:tblPr>
              <a:tblGrid>
                <a:gridCol w="4643507"/>
                <a:gridCol w="2557293"/>
              </a:tblGrid>
              <a:tr h="459051">
                <a:tc>
                  <a:txBody>
                    <a:bodyPr/>
                    <a:lstStyle/>
                    <a:p>
                      <a:pPr>
                        <a:lnSpc>
                          <a:spcPct val="115000"/>
                        </a:lnSpc>
                        <a:spcAft>
                          <a:spcPts val="0"/>
                        </a:spcAft>
                      </a:pPr>
                      <a:r>
                        <a:rPr lang="it-IT" sz="2000" dirty="0">
                          <a:effectLst/>
                        </a:rPr>
                        <a:t>Tipo di organizzazione</a:t>
                      </a:r>
                      <a:endParaRPr lang="it-IT" sz="20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a:effectLst/>
                        </a:rPr>
                        <a:t>N. Imprese aderenti</a:t>
                      </a:r>
                      <a:endParaRPr lang="it-IT" sz="2000">
                        <a:solidFill>
                          <a:srgbClr val="000000"/>
                        </a:solidFill>
                        <a:effectLst/>
                        <a:latin typeface="Calibri"/>
                        <a:ea typeface="Calibri"/>
                        <a:cs typeface="Times New Roman"/>
                      </a:endParaRPr>
                    </a:p>
                  </a:txBody>
                  <a:tcPr marL="68580" marR="68580" marT="0" marB="0"/>
                </a:tc>
              </a:tr>
              <a:tr h="459051">
                <a:tc>
                  <a:txBody>
                    <a:bodyPr/>
                    <a:lstStyle/>
                    <a:p>
                      <a:pPr>
                        <a:lnSpc>
                          <a:spcPct val="115000"/>
                        </a:lnSpc>
                        <a:spcAft>
                          <a:spcPts val="0"/>
                        </a:spcAft>
                      </a:pPr>
                      <a:r>
                        <a:rPr lang="it-IT" sz="2000" b="0" dirty="0">
                          <a:effectLst/>
                        </a:rPr>
                        <a:t>Consorzi tutela</a:t>
                      </a:r>
                      <a:endParaRPr lang="it-IT" sz="20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dirty="0">
                          <a:effectLst/>
                        </a:rPr>
                        <a:t>11</a:t>
                      </a:r>
                      <a:endParaRPr lang="it-IT" sz="2000" dirty="0">
                        <a:solidFill>
                          <a:srgbClr val="000000"/>
                        </a:solidFill>
                        <a:effectLst/>
                        <a:latin typeface="Calibri"/>
                        <a:ea typeface="Calibri"/>
                        <a:cs typeface="Times New Roman"/>
                      </a:endParaRPr>
                    </a:p>
                  </a:txBody>
                  <a:tcPr marL="68580" marR="68580" marT="0" marB="0"/>
                </a:tc>
              </a:tr>
              <a:tr h="459051">
                <a:tc>
                  <a:txBody>
                    <a:bodyPr/>
                    <a:lstStyle/>
                    <a:p>
                      <a:pPr>
                        <a:lnSpc>
                          <a:spcPct val="115000"/>
                        </a:lnSpc>
                        <a:spcAft>
                          <a:spcPts val="0"/>
                        </a:spcAft>
                      </a:pPr>
                      <a:r>
                        <a:rPr lang="it-IT" sz="2000" b="0" dirty="0">
                          <a:effectLst/>
                        </a:rPr>
                        <a:t>Marchi collettivi</a:t>
                      </a:r>
                      <a:endParaRPr lang="it-IT" sz="20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a:effectLst/>
                        </a:rPr>
                        <a:t>8</a:t>
                      </a:r>
                      <a:endParaRPr lang="it-IT" sz="2000">
                        <a:solidFill>
                          <a:srgbClr val="000000"/>
                        </a:solidFill>
                        <a:effectLst/>
                        <a:latin typeface="Calibri"/>
                        <a:ea typeface="Calibri"/>
                        <a:cs typeface="Times New Roman"/>
                      </a:endParaRPr>
                    </a:p>
                  </a:txBody>
                  <a:tcPr marL="68580" marR="68580" marT="0" marB="0"/>
                </a:tc>
              </a:tr>
              <a:tr h="459051">
                <a:tc>
                  <a:txBody>
                    <a:bodyPr/>
                    <a:lstStyle/>
                    <a:p>
                      <a:pPr>
                        <a:lnSpc>
                          <a:spcPct val="115000"/>
                        </a:lnSpc>
                        <a:spcAft>
                          <a:spcPts val="0"/>
                        </a:spcAft>
                      </a:pPr>
                      <a:r>
                        <a:rPr lang="it-IT" sz="2000" b="0" dirty="0">
                          <a:effectLst/>
                        </a:rPr>
                        <a:t>Consorzi e organizzazioni di produttori </a:t>
                      </a:r>
                      <a:endParaRPr lang="it-IT" sz="20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a:effectLst/>
                        </a:rPr>
                        <a:t>13</a:t>
                      </a:r>
                      <a:endParaRPr lang="it-IT" sz="2000">
                        <a:solidFill>
                          <a:srgbClr val="000000"/>
                        </a:solidFill>
                        <a:effectLst/>
                        <a:latin typeface="Calibri"/>
                        <a:ea typeface="Calibri"/>
                        <a:cs typeface="Times New Roman"/>
                      </a:endParaRPr>
                    </a:p>
                  </a:txBody>
                  <a:tcPr marL="68580" marR="68580" marT="0" marB="0"/>
                </a:tc>
              </a:tr>
              <a:tr h="459051">
                <a:tc>
                  <a:txBody>
                    <a:bodyPr/>
                    <a:lstStyle/>
                    <a:p>
                      <a:pPr>
                        <a:lnSpc>
                          <a:spcPct val="115000"/>
                        </a:lnSpc>
                        <a:spcAft>
                          <a:spcPts val="0"/>
                        </a:spcAft>
                      </a:pPr>
                      <a:r>
                        <a:rPr lang="it-IT" sz="2000" b="0" dirty="0">
                          <a:effectLst/>
                        </a:rPr>
                        <a:t>Cooperative</a:t>
                      </a:r>
                      <a:endParaRPr lang="it-IT" sz="20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a:effectLst/>
                        </a:rPr>
                        <a:t>3</a:t>
                      </a:r>
                      <a:endParaRPr lang="it-IT" sz="2000">
                        <a:solidFill>
                          <a:srgbClr val="000000"/>
                        </a:solidFill>
                        <a:effectLst/>
                        <a:latin typeface="Calibri"/>
                        <a:ea typeface="Calibri"/>
                        <a:cs typeface="Times New Roman"/>
                      </a:endParaRPr>
                    </a:p>
                  </a:txBody>
                  <a:tcPr marL="68580" marR="68580" marT="0" marB="0"/>
                </a:tc>
              </a:tr>
              <a:tr h="459051">
                <a:tc>
                  <a:txBody>
                    <a:bodyPr/>
                    <a:lstStyle/>
                    <a:p>
                      <a:pPr>
                        <a:lnSpc>
                          <a:spcPct val="115000"/>
                        </a:lnSpc>
                        <a:spcAft>
                          <a:spcPts val="0"/>
                        </a:spcAft>
                      </a:pPr>
                      <a:r>
                        <a:rPr lang="it-IT" sz="2000" b="0" dirty="0">
                          <a:effectLst/>
                        </a:rPr>
                        <a:t>Consorzi turistici. strade del vino</a:t>
                      </a:r>
                      <a:endParaRPr lang="it-IT" sz="20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dirty="0">
                          <a:effectLst/>
                        </a:rPr>
                        <a:t>20</a:t>
                      </a:r>
                      <a:endParaRPr lang="it-IT" sz="2000" dirty="0">
                        <a:solidFill>
                          <a:srgbClr val="000000"/>
                        </a:solidFill>
                        <a:effectLst/>
                        <a:latin typeface="Calibri"/>
                        <a:ea typeface="Calibri"/>
                        <a:cs typeface="Times New Roman"/>
                      </a:endParaRPr>
                    </a:p>
                  </a:txBody>
                  <a:tcPr marL="68580" marR="68580" marT="0" marB="0"/>
                </a:tc>
              </a:tr>
              <a:tr h="459051">
                <a:tc>
                  <a:txBody>
                    <a:bodyPr/>
                    <a:lstStyle/>
                    <a:p>
                      <a:pPr>
                        <a:lnSpc>
                          <a:spcPct val="115000"/>
                        </a:lnSpc>
                        <a:spcAft>
                          <a:spcPts val="0"/>
                        </a:spcAft>
                      </a:pPr>
                      <a:r>
                        <a:rPr lang="it-IT" sz="2000" b="0" dirty="0">
                          <a:effectLst/>
                        </a:rPr>
                        <a:t>Consorzi di agriturismi</a:t>
                      </a:r>
                      <a:endParaRPr lang="it-IT" sz="20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dirty="0">
                          <a:effectLst/>
                        </a:rPr>
                        <a:t>2</a:t>
                      </a:r>
                      <a:endParaRPr lang="it-IT" sz="2000" dirty="0">
                        <a:solidFill>
                          <a:srgbClr val="000000"/>
                        </a:solidFill>
                        <a:effectLst/>
                        <a:latin typeface="Calibri"/>
                        <a:ea typeface="Calibri"/>
                        <a:cs typeface="Times New Roman"/>
                      </a:endParaRPr>
                    </a:p>
                  </a:txBody>
                  <a:tcPr marL="68580" marR="68580" marT="0" marB="0"/>
                </a:tc>
              </a:tr>
              <a:tr h="459051">
                <a:tc>
                  <a:txBody>
                    <a:bodyPr/>
                    <a:lstStyle/>
                    <a:p>
                      <a:pPr>
                        <a:lnSpc>
                          <a:spcPct val="115000"/>
                        </a:lnSpc>
                        <a:spcAft>
                          <a:spcPts val="0"/>
                        </a:spcAft>
                      </a:pPr>
                      <a:r>
                        <a:rPr lang="it-IT" sz="2000" b="0" dirty="0">
                          <a:effectLst/>
                        </a:rPr>
                        <a:t>Totale</a:t>
                      </a:r>
                      <a:endParaRPr lang="it-IT" sz="20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dirty="0">
                          <a:effectLst/>
                        </a:rPr>
                        <a:t>31</a:t>
                      </a:r>
                      <a:endParaRPr lang="it-IT" sz="20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203318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3528" y="1628801"/>
            <a:ext cx="8352928" cy="3893374"/>
          </a:xfrm>
          <a:prstGeom prst="rect">
            <a:avLst/>
          </a:prstGeom>
        </p:spPr>
        <p:txBody>
          <a:bodyPr wrap="square">
            <a:spAutoFit/>
          </a:bodyPr>
          <a:lstStyle/>
          <a:p>
            <a:pPr algn="just"/>
            <a:endParaRPr lang="it-IT" sz="1900" dirty="0">
              <a:solidFill>
                <a:schemeClr val="tx2">
                  <a:lumMod val="50000"/>
                </a:schemeClr>
              </a:solidFill>
            </a:endParaRPr>
          </a:p>
          <a:p>
            <a:pPr marL="285750" indent="-285750" algn="just">
              <a:buFont typeface="Arial" panose="020B0604020202020204" pitchFamily="34" charset="0"/>
              <a:buChar char="•"/>
            </a:pPr>
            <a:r>
              <a:rPr lang="it-IT" sz="1900" dirty="0">
                <a:solidFill>
                  <a:schemeClr val="tx2">
                    <a:lumMod val="50000"/>
                  </a:schemeClr>
                </a:solidFill>
              </a:rPr>
              <a:t>La ricerca si basa, oltre che sulle interviste realizzate sul campo </a:t>
            </a:r>
            <a:r>
              <a:rPr lang="it-IT" sz="1900" dirty="0" smtClean="0">
                <a:solidFill>
                  <a:schemeClr val="tx2">
                    <a:lumMod val="50000"/>
                  </a:schemeClr>
                </a:solidFill>
              </a:rPr>
              <a:t>(31 </a:t>
            </a:r>
            <a:r>
              <a:rPr lang="it-IT" sz="1900" dirty="0">
                <a:solidFill>
                  <a:schemeClr val="tx2">
                    <a:lumMod val="50000"/>
                  </a:schemeClr>
                </a:solidFill>
              </a:rPr>
              <a:t>interviste</a:t>
            </a:r>
            <a:r>
              <a:rPr lang="it-IT" sz="1900" dirty="0" smtClean="0">
                <a:solidFill>
                  <a:schemeClr val="tx2">
                    <a:lumMod val="50000"/>
                  </a:schemeClr>
                </a:solidFill>
              </a:rPr>
              <a:t>), </a:t>
            </a:r>
            <a:r>
              <a:rPr lang="it-IT" sz="1900" dirty="0">
                <a:solidFill>
                  <a:schemeClr val="tx2">
                    <a:lumMod val="50000"/>
                  </a:schemeClr>
                </a:solidFill>
              </a:rPr>
              <a:t>anche su altre forme di interazione </a:t>
            </a:r>
            <a:r>
              <a:rPr lang="it-IT" sz="1900" dirty="0" smtClean="0">
                <a:solidFill>
                  <a:schemeClr val="tx2">
                    <a:lumMod val="50000"/>
                  </a:schemeClr>
                </a:solidFill>
              </a:rPr>
              <a:t>con gli imprenditori che sono state condotte </a:t>
            </a:r>
            <a:r>
              <a:rPr lang="it-IT" sz="1900" dirty="0">
                <a:solidFill>
                  <a:schemeClr val="tx2">
                    <a:lumMod val="50000"/>
                  </a:schemeClr>
                </a:solidFill>
              </a:rPr>
              <a:t>nel corso </a:t>
            </a:r>
            <a:r>
              <a:rPr lang="it-IT" sz="1900" dirty="0" smtClean="0">
                <a:solidFill>
                  <a:schemeClr val="tx2">
                    <a:lumMod val="50000"/>
                  </a:schemeClr>
                </a:solidFill>
              </a:rPr>
              <a:t>di </a:t>
            </a:r>
            <a:r>
              <a:rPr lang="it-IT" sz="1900" dirty="0">
                <a:solidFill>
                  <a:schemeClr val="tx2">
                    <a:lumMod val="50000"/>
                  </a:schemeClr>
                </a:solidFill>
              </a:rPr>
              <a:t>visite </a:t>
            </a:r>
            <a:r>
              <a:rPr lang="it-IT" sz="1900" dirty="0" smtClean="0">
                <a:solidFill>
                  <a:schemeClr val="tx2">
                    <a:lumMod val="50000"/>
                  </a:schemeClr>
                </a:solidFill>
              </a:rPr>
              <a:t>alle loro aziende.</a:t>
            </a:r>
            <a:endParaRPr lang="it-IT" sz="1900" dirty="0">
              <a:solidFill>
                <a:schemeClr val="tx2">
                  <a:lumMod val="50000"/>
                </a:schemeClr>
              </a:solidFill>
            </a:endParaRPr>
          </a:p>
          <a:p>
            <a:pPr marL="285750" indent="-285750" algn="just">
              <a:buFont typeface="Arial" panose="020B0604020202020204" pitchFamily="34" charset="0"/>
              <a:buChar char="•"/>
            </a:pPr>
            <a:endParaRPr lang="it-IT" sz="1900" dirty="0">
              <a:solidFill>
                <a:schemeClr val="tx2">
                  <a:lumMod val="50000"/>
                </a:schemeClr>
              </a:solidFill>
            </a:endParaRPr>
          </a:p>
          <a:p>
            <a:pPr marL="285750" indent="-285750" algn="just">
              <a:buFont typeface="Arial" panose="020B0604020202020204" pitchFamily="34" charset="0"/>
              <a:buChar char="•"/>
            </a:pPr>
            <a:r>
              <a:rPr lang="it-IT" sz="1900" dirty="0">
                <a:solidFill>
                  <a:schemeClr val="tx2">
                    <a:lumMod val="50000"/>
                  </a:schemeClr>
                </a:solidFill>
              </a:rPr>
              <a:t>La distribuzione territoriale delle imprese ha privilegiato le tre sotto aree prioritarie per la Regione Toscana: Lunigiana, Garfagnana e Monte Amiata. </a:t>
            </a:r>
          </a:p>
          <a:p>
            <a:pPr marL="285750" indent="-285750" algn="just">
              <a:buFont typeface="Arial" panose="020B0604020202020204" pitchFamily="34" charset="0"/>
              <a:buChar char="•"/>
            </a:pPr>
            <a:endParaRPr lang="it-IT" sz="1900" dirty="0">
              <a:solidFill>
                <a:schemeClr val="tx2">
                  <a:lumMod val="50000"/>
                </a:schemeClr>
              </a:solidFill>
            </a:endParaRPr>
          </a:p>
          <a:p>
            <a:pPr marL="285750" indent="-285750" algn="just">
              <a:buFont typeface="Arial" panose="020B0604020202020204" pitchFamily="34" charset="0"/>
              <a:buChar char="•"/>
            </a:pPr>
            <a:r>
              <a:rPr lang="it-IT" sz="1900" dirty="0">
                <a:solidFill>
                  <a:schemeClr val="tx2">
                    <a:lumMod val="50000"/>
                  </a:schemeClr>
                </a:solidFill>
              </a:rPr>
              <a:t>Due terzi delle interviste sono state realizzate in questi territori. Le altre interviste sono state realizzate presso imprese delle province di Pisa e di Livorno.</a:t>
            </a:r>
          </a:p>
          <a:p>
            <a:pPr algn="just"/>
            <a:endParaRPr lang="it-IT" sz="1900" dirty="0"/>
          </a:p>
        </p:txBody>
      </p:sp>
      <p:sp>
        <p:nvSpPr>
          <p:cNvPr id="8" name="Titolo 1"/>
          <p:cNvSpPr txBox="1">
            <a:spLocks/>
          </p:cNvSpPr>
          <p:nvPr/>
        </p:nvSpPr>
        <p:spPr>
          <a:xfrm>
            <a:off x="323528" y="476672"/>
            <a:ext cx="7772400" cy="841387"/>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sz="2800" dirty="0">
                <a:solidFill>
                  <a:schemeClr val="tx2">
                    <a:lumMod val="50000"/>
                  </a:schemeClr>
                </a:solidFill>
              </a:rPr>
              <a:t>Modelli di multifunzionalità nelle imprese agricole </a:t>
            </a:r>
            <a:endParaRPr lang="it-IT" sz="2800" dirty="0" smtClean="0">
              <a:solidFill>
                <a:schemeClr val="tx2">
                  <a:lumMod val="50000"/>
                </a:schemeClr>
              </a:solidFill>
            </a:endParaRPr>
          </a:p>
          <a:p>
            <a:r>
              <a:rPr lang="it-IT" sz="2800" dirty="0" smtClean="0">
                <a:solidFill>
                  <a:schemeClr val="tx2">
                    <a:lumMod val="50000"/>
                  </a:schemeClr>
                </a:solidFill>
              </a:rPr>
              <a:t>e </a:t>
            </a:r>
            <a:r>
              <a:rPr lang="it-IT" sz="2800" dirty="0">
                <a:solidFill>
                  <a:schemeClr val="tx2">
                    <a:lumMod val="50000"/>
                  </a:schemeClr>
                </a:solidFill>
              </a:rPr>
              <a:t>politiche regionali in Toscana</a:t>
            </a:r>
          </a:p>
        </p:txBody>
      </p:sp>
    </p:spTree>
    <p:extLst>
      <p:ext uri="{BB962C8B-B14F-4D97-AF65-F5344CB8AC3E}">
        <p14:creationId xmlns:p14="http://schemas.microsoft.com/office/powerpoint/2010/main" val="4277806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2"/>
          <p:cNvSpPr txBox="1"/>
          <p:nvPr/>
        </p:nvSpPr>
        <p:spPr>
          <a:xfrm>
            <a:off x="179512" y="107340"/>
            <a:ext cx="7597240" cy="646331"/>
          </a:xfrm>
          <a:prstGeom prst="rect">
            <a:avLst/>
          </a:prstGeom>
          <a:noFill/>
        </p:spPr>
        <p:txBody>
          <a:bodyPr wrap="square" rtlCol="0">
            <a:spAutoFit/>
          </a:bodyPr>
          <a:lstStyle/>
          <a:p>
            <a:r>
              <a:rPr lang="it-IT" b="1" dirty="0">
                <a:solidFill>
                  <a:schemeClr val="tx2">
                    <a:lumMod val="50000"/>
                  </a:schemeClr>
                </a:solidFill>
              </a:rPr>
              <a:t>Grafico 8 – R6 Ci può fare il nome delle aziende fornitrici con cui ha stabilito un rapporto di fiducia? Beni e servizi resi</a:t>
            </a:r>
            <a:endParaRPr lang="fr-FR" b="1" dirty="0">
              <a:solidFill>
                <a:schemeClr val="tx2">
                  <a:lumMod val="50000"/>
                </a:schemeClr>
              </a:solidFill>
            </a:endParaRPr>
          </a:p>
        </p:txBody>
      </p:sp>
      <p:graphicFrame>
        <p:nvGraphicFramePr>
          <p:cNvPr id="9" name="Grafico 8">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4A2D0205-D000-4431-9E24-BBB21D38166D}"/>
              </a:ext>
            </a:extLst>
          </p:cNvPr>
          <p:cNvGraphicFramePr/>
          <p:nvPr>
            <p:extLst>
              <p:ext uri="{D42A27DB-BD31-4B8C-83A1-F6EECF244321}">
                <p14:modId xmlns:p14="http://schemas.microsoft.com/office/powerpoint/2010/main" val="1804515001"/>
              </p:ext>
            </p:extLst>
          </p:nvPr>
        </p:nvGraphicFramePr>
        <p:xfrm>
          <a:off x="287798" y="781122"/>
          <a:ext cx="7380545" cy="50241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67963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2"/>
          <p:cNvSpPr txBox="1"/>
          <p:nvPr/>
        </p:nvSpPr>
        <p:spPr>
          <a:xfrm>
            <a:off x="179512" y="107340"/>
            <a:ext cx="7597240" cy="646331"/>
          </a:xfrm>
          <a:prstGeom prst="rect">
            <a:avLst/>
          </a:prstGeom>
          <a:noFill/>
        </p:spPr>
        <p:txBody>
          <a:bodyPr wrap="square" rtlCol="0">
            <a:spAutoFit/>
          </a:bodyPr>
          <a:lstStyle/>
          <a:p>
            <a:r>
              <a:rPr lang="it-IT" b="1" dirty="0">
                <a:solidFill>
                  <a:schemeClr val="tx2">
                    <a:lumMod val="50000"/>
                  </a:schemeClr>
                </a:solidFill>
              </a:rPr>
              <a:t>Grafico 13 – R8 In base alla esperienza della vostra azienda, quali sono i vantaggi localizzativi del suo Ambito Locale?</a:t>
            </a:r>
            <a:endParaRPr lang="fr-FR" b="1" dirty="0">
              <a:solidFill>
                <a:schemeClr val="tx2">
                  <a:lumMod val="50000"/>
                </a:schemeClr>
              </a:solidFill>
            </a:endParaRPr>
          </a:p>
        </p:txBody>
      </p:sp>
      <p:graphicFrame>
        <p:nvGraphicFramePr>
          <p:cNvPr id="8" name="Grafico 7">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40F59090-55D3-4C91-BFAE-A9EDF3AE67E4}"/>
              </a:ext>
            </a:extLst>
          </p:cNvPr>
          <p:cNvGraphicFramePr/>
          <p:nvPr>
            <p:extLst>
              <p:ext uri="{D42A27DB-BD31-4B8C-83A1-F6EECF244321}">
                <p14:modId xmlns:p14="http://schemas.microsoft.com/office/powerpoint/2010/main" val="3001709126"/>
              </p:ext>
            </p:extLst>
          </p:nvPr>
        </p:nvGraphicFramePr>
        <p:xfrm>
          <a:off x="287798" y="756082"/>
          <a:ext cx="7452554" cy="51211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84659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2"/>
          <p:cNvSpPr txBox="1"/>
          <p:nvPr/>
        </p:nvSpPr>
        <p:spPr>
          <a:xfrm>
            <a:off x="179512" y="107340"/>
            <a:ext cx="7597240" cy="646331"/>
          </a:xfrm>
          <a:prstGeom prst="rect">
            <a:avLst/>
          </a:prstGeom>
          <a:noFill/>
        </p:spPr>
        <p:txBody>
          <a:bodyPr wrap="square" rtlCol="0">
            <a:spAutoFit/>
          </a:bodyPr>
          <a:lstStyle/>
          <a:p>
            <a:r>
              <a:rPr lang="it-IT" b="1" dirty="0">
                <a:solidFill>
                  <a:schemeClr val="tx2">
                    <a:lumMod val="50000"/>
                  </a:schemeClr>
                </a:solidFill>
              </a:rPr>
              <a:t>Grafico 14 – R9 Quali sono gli svantaggi dell’essere localizzati nel suo Ambito Locale?</a:t>
            </a:r>
            <a:endParaRPr lang="fr-FR" b="1" dirty="0">
              <a:solidFill>
                <a:schemeClr val="tx2">
                  <a:lumMod val="50000"/>
                </a:schemeClr>
              </a:solidFill>
            </a:endParaRPr>
          </a:p>
        </p:txBody>
      </p:sp>
      <p:graphicFrame>
        <p:nvGraphicFramePr>
          <p:cNvPr id="9" name="Grafico 8">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C0DDA892-033A-4FDC-90D9-4949E0BE4269}"/>
              </a:ext>
            </a:extLst>
          </p:cNvPr>
          <p:cNvGraphicFramePr/>
          <p:nvPr>
            <p:extLst>
              <p:ext uri="{D42A27DB-BD31-4B8C-83A1-F6EECF244321}">
                <p14:modId xmlns:p14="http://schemas.microsoft.com/office/powerpoint/2010/main" val="1246958750"/>
              </p:ext>
            </p:extLst>
          </p:nvPr>
        </p:nvGraphicFramePr>
        <p:xfrm>
          <a:off x="287798" y="756083"/>
          <a:ext cx="7524562" cy="51298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06629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2"/>
          <p:cNvSpPr txBox="1"/>
          <p:nvPr/>
        </p:nvSpPr>
        <p:spPr>
          <a:xfrm>
            <a:off x="179512" y="107340"/>
            <a:ext cx="7597240" cy="646331"/>
          </a:xfrm>
          <a:prstGeom prst="rect">
            <a:avLst/>
          </a:prstGeom>
          <a:noFill/>
        </p:spPr>
        <p:txBody>
          <a:bodyPr wrap="square" rtlCol="0">
            <a:spAutoFit/>
          </a:bodyPr>
          <a:lstStyle/>
          <a:p>
            <a:r>
              <a:rPr lang="it-IT" b="1" dirty="0">
                <a:solidFill>
                  <a:schemeClr val="tx2">
                    <a:lumMod val="50000"/>
                  </a:schemeClr>
                </a:solidFill>
              </a:rPr>
              <a:t>Grafico 15 – R13 Quali sono le competenze che acquisisce dall’esterno? Chi le fornisce?</a:t>
            </a:r>
            <a:endParaRPr lang="fr-FR" b="1" dirty="0">
              <a:solidFill>
                <a:schemeClr val="tx2">
                  <a:lumMod val="50000"/>
                </a:schemeClr>
              </a:solidFill>
            </a:endParaRPr>
          </a:p>
        </p:txBody>
      </p:sp>
      <p:graphicFrame>
        <p:nvGraphicFramePr>
          <p:cNvPr id="8" name="Grafico 7">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FAC783A5-7AAE-46D9-AB15-E6683E22F863}"/>
              </a:ext>
            </a:extLst>
          </p:cNvPr>
          <p:cNvGraphicFramePr/>
          <p:nvPr>
            <p:extLst>
              <p:ext uri="{D42A27DB-BD31-4B8C-83A1-F6EECF244321}">
                <p14:modId xmlns:p14="http://schemas.microsoft.com/office/powerpoint/2010/main" val="3336521382"/>
              </p:ext>
            </p:extLst>
          </p:nvPr>
        </p:nvGraphicFramePr>
        <p:xfrm>
          <a:off x="287798" y="753671"/>
          <a:ext cx="7164521" cy="5132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99335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2"/>
          <p:cNvSpPr txBox="1"/>
          <p:nvPr/>
        </p:nvSpPr>
        <p:spPr>
          <a:xfrm>
            <a:off x="179512" y="107340"/>
            <a:ext cx="7597240" cy="646331"/>
          </a:xfrm>
          <a:prstGeom prst="rect">
            <a:avLst/>
          </a:prstGeom>
          <a:noFill/>
        </p:spPr>
        <p:txBody>
          <a:bodyPr wrap="square" rtlCol="0">
            <a:spAutoFit/>
          </a:bodyPr>
          <a:lstStyle/>
          <a:p>
            <a:r>
              <a:rPr lang="it-IT" b="1" dirty="0">
                <a:solidFill>
                  <a:schemeClr val="tx2">
                    <a:lumMod val="50000"/>
                  </a:schemeClr>
                </a:solidFill>
              </a:rPr>
              <a:t>Grafico 17 – R19 Se </a:t>
            </a:r>
            <a:r>
              <a:rPr lang="it-IT" b="1" dirty="0" smtClean="0">
                <a:solidFill>
                  <a:schemeClr val="tx2">
                    <a:lumMod val="50000"/>
                  </a:schemeClr>
                </a:solidFill>
              </a:rPr>
              <a:t>si [contratto di rete], </a:t>
            </a:r>
            <a:r>
              <a:rPr lang="it-IT" b="1" dirty="0">
                <a:solidFill>
                  <a:schemeClr val="tx2">
                    <a:lumMod val="50000"/>
                  </a:schemeClr>
                </a:solidFill>
              </a:rPr>
              <a:t>cosa sarebbe interessato /disponibile a condividere con altre imprese?</a:t>
            </a:r>
            <a:endParaRPr lang="fr-FR" b="1" dirty="0">
              <a:solidFill>
                <a:schemeClr val="tx2">
                  <a:lumMod val="50000"/>
                </a:schemeClr>
              </a:solidFill>
            </a:endParaRPr>
          </a:p>
        </p:txBody>
      </p:sp>
      <p:graphicFrame>
        <p:nvGraphicFramePr>
          <p:cNvPr id="9" name="Grafico 8">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FAF8F14C-2248-488D-A209-5A3B7F02BB9E}"/>
              </a:ext>
            </a:extLst>
          </p:cNvPr>
          <p:cNvGraphicFramePr/>
          <p:nvPr>
            <p:extLst>
              <p:ext uri="{D42A27DB-BD31-4B8C-83A1-F6EECF244321}">
                <p14:modId xmlns:p14="http://schemas.microsoft.com/office/powerpoint/2010/main" val="793375558"/>
              </p:ext>
            </p:extLst>
          </p:nvPr>
        </p:nvGraphicFramePr>
        <p:xfrm>
          <a:off x="274656" y="753671"/>
          <a:ext cx="7753728" cy="51236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12664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764704"/>
            <a:ext cx="7772400" cy="841387"/>
          </a:xfrm>
        </p:spPr>
        <p:txBody>
          <a:bodyPr>
            <a:normAutofit/>
          </a:bodyPr>
          <a:lstStyle/>
          <a:p>
            <a:r>
              <a:rPr lang="it-IT" sz="1800" b="1" dirty="0" smtClean="0">
                <a:solidFill>
                  <a:schemeClr val="accent1">
                    <a:lumMod val="50000"/>
                  </a:schemeClr>
                </a:solidFill>
              </a:rPr>
              <a:t>Un sistema locale integrato – </a:t>
            </a:r>
            <a:r>
              <a:rPr lang="it-IT" sz="1800" b="1" dirty="0">
                <a:solidFill>
                  <a:schemeClr val="accent1">
                    <a:lumMod val="50000"/>
                  </a:schemeClr>
                </a:solidFill>
              </a:rPr>
              <a:t>Seggiano </a:t>
            </a:r>
            <a:endParaRPr lang="it-IT" sz="1800" dirty="0"/>
          </a:p>
        </p:txBody>
      </p:sp>
      <p:sp>
        <p:nvSpPr>
          <p:cNvPr id="3" name="Sottotitolo 2"/>
          <p:cNvSpPr>
            <a:spLocks noGrp="1"/>
          </p:cNvSpPr>
          <p:nvPr>
            <p:ph type="subTitle" idx="1"/>
          </p:nvPr>
        </p:nvSpPr>
        <p:spPr>
          <a:xfrm>
            <a:off x="611560" y="1628800"/>
            <a:ext cx="7776864" cy="3960440"/>
          </a:xfrm>
        </p:spPr>
        <p:txBody>
          <a:bodyPr/>
          <a:lstStyle/>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593"/>
            <a:ext cx="2788975" cy="63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50" y="1700808"/>
            <a:ext cx="7547166" cy="400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08935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43564" y="611396"/>
            <a:ext cx="7668796" cy="369332"/>
          </a:xfrm>
          <a:prstGeom prst="rect">
            <a:avLst/>
          </a:prstGeom>
          <a:noFill/>
        </p:spPr>
        <p:txBody>
          <a:bodyPr wrap="square" rtlCol="0">
            <a:spAutoFit/>
          </a:bodyPr>
          <a:lstStyle/>
          <a:p>
            <a:r>
              <a:rPr lang="fr-FR" b="1" dirty="0" err="1" smtClean="0">
                <a:solidFill>
                  <a:schemeClr val="tx2">
                    <a:lumMod val="50000"/>
                  </a:schemeClr>
                </a:solidFill>
              </a:rPr>
              <a:t>Seggiano</a:t>
            </a:r>
            <a:r>
              <a:rPr lang="fr-FR" b="1" dirty="0" smtClean="0">
                <a:solidFill>
                  <a:schemeClr val="tx2">
                    <a:lumMod val="50000"/>
                  </a:schemeClr>
                </a:solidFill>
              </a:rPr>
              <a:t> (GR), </a:t>
            </a:r>
            <a:r>
              <a:rPr lang="it-IT" b="1" dirty="0" smtClean="0">
                <a:solidFill>
                  <a:schemeClr val="tx2">
                    <a:lumMod val="50000"/>
                  </a:schemeClr>
                </a:solidFill>
              </a:rPr>
              <a:t>Olivastra Seggianese</a:t>
            </a:r>
            <a:endParaRPr lang="fr-FR" b="1" dirty="0">
              <a:solidFill>
                <a:schemeClr val="tx2">
                  <a:lumMod val="50000"/>
                </a:schemeClr>
              </a:solidFill>
            </a:endParaRPr>
          </a:p>
        </p:txBody>
      </p:sp>
      <p:pic>
        <p:nvPicPr>
          <p:cNvPr id="6" name="Picture 5" descr="20180307_10543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840" y="1254311"/>
            <a:ext cx="7450512" cy="4190913"/>
          </a:xfrm>
          <a:prstGeom prst="rect">
            <a:avLst/>
          </a:prstGeom>
        </p:spPr>
      </p:pic>
    </p:spTree>
    <p:extLst>
      <p:ext uri="{BB962C8B-B14F-4D97-AF65-F5344CB8AC3E}">
        <p14:creationId xmlns:p14="http://schemas.microsoft.com/office/powerpoint/2010/main" val="2410973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960" y="44624"/>
            <a:ext cx="7772400" cy="841387"/>
          </a:xfrm>
        </p:spPr>
        <p:txBody>
          <a:bodyPr>
            <a:normAutofit/>
          </a:bodyPr>
          <a:lstStyle/>
          <a:p>
            <a:r>
              <a:rPr lang="it-IT" sz="1800" b="1" dirty="0">
                <a:solidFill>
                  <a:schemeClr val="accent1">
                    <a:lumMod val="50000"/>
                  </a:schemeClr>
                </a:solidFill>
              </a:rPr>
              <a:t>Museo dell’Olio di </a:t>
            </a:r>
            <a:r>
              <a:rPr lang="it-IT" sz="1800" b="1" dirty="0" smtClean="0">
                <a:solidFill>
                  <a:schemeClr val="accent1">
                    <a:lumMod val="50000"/>
                  </a:schemeClr>
                </a:solidFill>
              </a:rPr>
              <a:t>Seggiano – Olivo sospeso</a:t>
            </a:r>
            <a:endParaRPr lang="it-IT" sz="1800" dirty="0"/>
          </a:p>
        </p:txBody>
      </p:sp>
      <p:sp>
        <p:nvSpPr>
          <p:cNvPr id="3" name="Sottotitolo 2"/>
          <p:cNvSpPr>
            <a:spLocks noGrp="1"/>
          </p:cNvSpPr>
          <p:nvPr>
            <p:ph type="subTitle" idx="1"/>
          </p:nvPr>
        </p:nvSpPr>
        <p:spPr>
          <a:xfrm>
            <a:off x="611560" y="1628800"/>
            <a:ext cx="7776864" cy="3960440"/>
          </a:xfrm>
        </p:spPr>
        <p:txBody>
          <a:bodyPr/>
          <a:lstStyle/>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593"/>
            <a:ext cx="2788975" cy="63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Users\Massimo_Bressan\Desktop\IMG_1928_301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80728"/>
            <a:ext cx="6552728" cy="48505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ottotitolo 2"/>
          <p:cNvSpPr txBox="1">
            <a:spLocks/>
          </p:cNvSpPr>
          <p:nvPr/>
        </p:nvSpPr>
        <p:spPr bwMode="auto">
          <a:xfrm>
            <a:off x="5076056" y="5966077"/>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973676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43564" y="611396"/>
            <a:ext cx="7668796" cy="369332"/>
          </a:xfrm>
          <a:prstGeom prst="rect">
            <a:avLst/>
          </a:prstGeom>
          <a:noFill/>
        </p:spPr>
        <p:txBody>
          <a:bodyPr wrap="square" rtlCol="0">
            <a:spAutoFit/>
          </a:bodyPr>
          <a:lstStyle/>
          <a:p>
            <a:r>
              <a:rPr lang="fr-FR" b="1" dirty="0" err="1" smtClean="0">
                <a:solidFill>
                  <a:schemeClr val="tx2">
                    <a:lumMod val="50000"/>
                  </a:schemeClr>
                </a:solidFill>
              </a:rPr>
              <a:t>Seggiano</a:t>
            </a:r>
            <a:r>
              <a:rPr lang="fr-FR" b="1" dirty="0" smtClean="0">
                <a:solidFill>
                  <a:schemeClr val="tx2">
                    <a:lumMod val="50000"/>
                  </a:schemeClr>
                </a:solidFill>
              </a:rPr>
              <a:t> (GR), </a:t>
            </a:r>
            <a:r>
              <a:rPr lang="fr-FR" b="1" dirty="0" err="1" smtClean="0">
                <a:solidFill>
                  <a:schemeClr val="tx2">
                    <a:lumMod val="50000"/>
                  </a:schemeClr>
                </a:solidFill>
              </a:rPr>
              <a:t>Museo</a:t>
            </a:r>
            <a:r>
              <a:rPr lang="fr-FR" b="1" dirty="0" smtClean="0">
                <a:solidFill>
                  <a:schemeClr val="tx2">
                    <a:lumMod val="50000"/>
                  </a:schemeClr>
                </a:solidFill>
              </a:rPr>
              <a:t> </a:t>
            </a:r>
            <a:r>
              <a:rPr lang="fr-FR" b="1" dirty="0" err="1" smtClean="0">
                <a:solidFill>
                  <a:schemeClr val="tx2">
                    <a:lumMod val="50000"/>
                  </a:schemeClr>
                </a:solidFill>
              </a:rPr>
              <a:t>diffuso</a:t>
            </a:r>
            <a:r>
              <a:rPr lang="fr-FR" b="1" dirty="0" smtClean="0">
                <a:solidFill>
                  <a:schemeClr val="tx2">
                    <a:lumMod val="50000"/>
                  </a:schemeClr>
                </a:solidFill>
              </a:rPr>
              <a:t> l’«</a:t>
            </a:r>
            <a:r>
              <a:rPr lang="fr-FR" b="1" dirty="0" err="1" smtClean="0">
                <a:solidFill>
                  <a:schemeClr val="tx2">
                    <a:lumMod val="50000"/>
                  </a:schemeClr>
                </a:solidFill>
              </a:rPr>
              <a:t>Olivo</a:t>
            </a:r>
            <a:r>
              <a:rPr lang="fr-FR" b="1" dirty="0" smtClean="0">
                <a:solidFill>
                  <a:schemeClr val="tx2">
                    <a:lumMod val="50000"/>
                  </a:schemeClr>
                </a:solidFill>
              </a:rPr>
              <a:t> </a:t>
            </a:r>
            <a:r>
              <a:rPr lang="fr-FR" b="1" dirty="0" err="1" smtClean="0">
                <a:solidFill>
                  <a:schemeClr val="tx2">
                    <a:lumMod val="50000"/>
                  </a:schemeClr>
                </a:solidFill>
              </a:rPr>
              <a:t>sospeso</a:t>
            </a:r>
            <a:r>
              <a:rPr lang="fr-FR" b="1" dirty="0" smtClean="0">
                <a:solidFill>
                  <a:schemeClr val="tx2">
                    <a:lumMod val="50000"/>
                  </a:schemeClr>
                </a:solidFill>
              </a:rPr>
              <a:t>» </a:t>
            </a:r>
            <a:endParaRPr lang="fr-FR" b="1" dirty="0">
              <a:solidFill>
                <a:schemeClr val="tx2">
                  <a:lumMod val="50000"/>
                </a:schemeClr>
              </a:solidFill>
            </a:endParaRPr>
          </a:p>
        </p:txBody>
      </p:sp>
      <p:pic>
        <p:nvPicPr>
          <p:cNvPr id="6" name="Picture 5" descr="20180307_10574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24" y="1340768"/>
            <a:ext cx="7668344" cy="4313444"/>
          </a:xfrm>
          <a:prstGeom prst="rect">
            <a:avLst/>
          </a:prstGeom>
        </p:spPr>
      </p:pic>
    </p:spTree>
    <p:extLst>
      <p:ext uri="{BB962C8B-B14F-4D97-AF65-F5344CB8AC3E}">
        <p14:creationId xmlns:p14="http://schemas.microsoft.com/office/powerpoint/2010/main" val="861297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332656"/>
            <a:ext cx="7772400" cy="841387"/>
          </a:xfrm>
        </p:spPr>
        <p:txBody>
          <a:bodyPr>
            <a:normAutofit/>
          </a:bodyPr>
          <a:lstStyle/>
          <a:p>
            <a:r>
              <a:rPr lang="it-IT" sz="1800" b="1" dirty="0">
                <a:solidFill>
                  <a:schemeClr val="accent1">
                    <a:lumMod val="50000"/>
                  </a:schemeClr>
                </a:solidFill>
              </a:rPr>
              <a:t>Museo dell’Olio di </a:t>
            </a:r>
            <a:r>
              <a:rPr lang="it-IT" sz="1800" b="1" dirty="0" smtClean="0">
                <a:solidFill>
                  <a:schemeClr val="accent1">
                    <a:lumMod val="50000"/>
                  </a:schemeClr>
                </a:solidFill>
              </a:rPr>
              <a:t>Seggiano – Interno del cisternone</a:t>
            </a:r>
            <a:endParaRPr lang="it-IT" sz="1800" b="1" dirty="0">
              <a:solidFill>
                <a:schemeClr val="accent1">
                  <a:lumMod val="5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593"/>
            <a:ext cx="2788975" cy="63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Massimo_Bressan\Desktop\IMG_2250_2911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6696744" cy="4649790"/>
          </a:xfrm>
          <a:prstGeom prst="rect">
            <a:avLst/>
          </a:prstGeom>
          <a:noFill/>
          <a:extLst>
            <a:ext uri="{909E8E84-426E-40dd-AFC4-6F175D3DCCD1}">
              <a14:hiddenFill xmlns:a14="http://schemas.microsoft.com/office/drawing/2010/main">
                <a:solidFill>
                  <a:srgbClr val="FFFFFF"/>
                </a:solidFill>
              </a14:hiddenFill>
            </a:ext>
          </a:extLst>
        </p:spPr>
      </p:pic>
      <p:sp>
        <p:nvSpPr>
          <p:cNvPr id="8" name="Sottotitolo 2"/>
          <p:cNvSpPr txBox="1">
            <a:spLocks/>
          </p:cNvSpPr>
          <p:nvPr/>
        </p:nvSpPr>
        <p:spPr bwMode="auto">
          <a:xfrm>
            <a:off x="5076056" y="6110093"/>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1023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egnaposto contenuto 2"/>
          <p:cNvSpPr txBox="1">
            <a:spLocks/>
          </p:cNvSpPr>
          <p:nvPr/>
        </p:nvSpPr>
        <p:spPr>
          <a:xfrm>
            <a:off x="457200" y="1600200"/>
            <a:ext cx="8229600" cy="452596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1900" dirty="0">
                <a:latin typeface="Arial"/>
                <a:cs typeface="Arial"/>
              </a:rPr>
              <a:t>La quasi totalità (30) </a:t>
            </a:r>
            <a:r>
              <a:rPr lang="it-IT" sz="1900" dirty="0" smtClean="0">
                <a:latin typeface="Arial"/>
                <a:cs typeface="Arial"/>
              </a:rPr>
              <a:t>delle imprese intervistate hanno messo in atto almeno una forma di </a:t>
            </a:r>
            <a:r>
              <a:rPr lang="it-IT" sz="1900" i="1" dirty="0">
                <a:latin typeface="Arial"/>
                <a:cs typeface="Arial"/>
              </a:rPr>
              <a:t>approfondimento </a:t>
            </a:r>
            <a:r>
              <a:rPr lang="it-IT" sz="1900" dirty="0" smtClean="0">
                <a:latin typeface="Arial"/>
                <a:cs typeface="Arial"/>
              </a:rPr>
              <a:t>multifunzionale e valorizzazione della produzione agricola. </a:t>
            </a:r>
          </a:p>
          <a:p>
            <a:endParaRPr lang="it-IT" sz="1900" dirty="0" smtClean="0">
              <a:latin typeface="Arial"/>
              <a:cs typeface="Arial"/>
            </a:endParaRPr>
          </a:p>
          <a:p>
            <a:r>
              <a:rPr lang="it-IT" sz="1900" dirty="0" smtClean="0">
                <a:latin typeface="Arial"/>
                <a:cs typeface="Arial"/>
              </a:rPr>
              <a:t>Identica è la quota delle imprese che hanno realizzato processi di </a:t>
            </a:r>
            <a:r>
              <a:rPr lang="it-IT" sz="1900" i="1" dirty="0" smtClean="0">
                <a:latin typeface="Arial"/>
                <a:cs typeface="Arial"/>
              </a:rPr>
              <a:t>ampliamento </a:t>
            </a:r>
            <a:r>
              <a:rPr lang="it-IT" sz="1900" dirty="0" smtClean="0">
                <a:latin typeface="Arial"/>
                <a:cs typeface="Arial"/>
              </a:rPr>
              <a:t>attraverso la produzione di beni e servizi non agricoli, con una forte incidenza dei servizi di tipo turistico (29 aziende, pari al 94% dei casi). </a:t>
            </a:r>
          </a:p>
          <a:p>
            <a:endParaRPr lang="it-IT" sz="1900" dirty="0" smtClean="0">
              <a:latin typeface="Arial"/>
              <a:cs typeface="Arial"/>
            </a:endParaRPr>
          </a:p>
          <a:p>
            <a:r>
              <a:rPr lang="it-IT" sz="1900" dirty="0" smtClean="0">
                <a:latin typeface="Arial"/>
                <a:cs typeface="Arial"/>
              </a:rPr>
              <a:t>Le strategie di </a:t>
            </a:r>
            <a:r>
              <a:rPr lang="it-IT" sz="1900" i="1" dirty="0" smtClean="0">
                <a:latin typeface="Arial"/>
                <a:cs typeface="Arial"/>
              </a:rPr>
              <a:t>riposizionamento</a:t>
            </a:r>
            <a:r>
              <a:rPr lang="it-IT" sz="1900" dirty="0" smtClean="0">
                <a:latin typeface="Arial"/>
                <a:cs typeface="Arial"/>
              </a:rPr>
              <a:t> assumono un peso minore (10 imprese in tutto), espresse prevalentemente attraverso attività di scambio e aiuto reciproco (7), con solo tre casi di </a:t>
            </a:r>
            <a:r>
              <a:rPr lang="it-IT" sz="1900" dirty="0" err="1" smtClean="0">
                <a:latin typeface="Arial"/>
                <a:cs typeface="Arial"/>
              </a:rPr>
              <a:t>pluri</a:t>
            </a:r>
            <a:r>
              <a:rPr lang="it-IT" sz="1900" dirty="0" smtClean="0">
                <a:latin typeface="Arial"/>
                <a:cs typeface="Arial"/>
              </a:rPr>
              <a:t>-attività esercitata dai titolari allo scopo di integrare il reddito.</a:t>
            </a:r>
            <a:endParaRPr lang="it-IT" sz="1900" dirty="0">
              <a:latin typeface="Arial"/>
              <a:cs typeface="Arial"/>
            </a:endParaRPr>
          </a:p>
        </p:txBody>
      </p:sp>
      <p:sp>
        <p:nvSpPr>
          <p:cNvPr id="8" name="Titolo 1"/>
          <p:cNvSpPr txBox="1">
            <a:spLocks/>
          </p:cNvSpPr>
          <p:nvPr/>
        </p:nvSpPr>
        <p:spPr>
          <a:xfrm>
            <a:off x="179512" y="332656"/>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sz="2800" dirty="0" smtClean="0"/>
              <a:t>I modelli di innovazione emergenti </a:t>
            </a:r>
            <a:br>
              <a:rPr lang="it-IT" sz="2800" dirty="0" smtClean="0"/>
            </a:br>
            <a:r>
              <a:rPr lang="it-IT" sz="2800" dirty="0" smtClean="0"/>
              <a:t>dall’analisi delle imprese toscane</a:t>
            </a:r>
            <a:endParaRPr lang="it-IT" sz="2800" dirty="0"/>
          </a:p>
        </p:txBody>
      </p:sp>
    </p:spTree>
    <p:extLst>
      <p:ext uri="{BB962C8B-B14F-4D97-AF65-F5344CB8AC3E}">
        <p14:creationId xmlns:p14="http://schemas.microsoft.com/office/powerpoint/2010/main" val="885330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43564" y="611396"/>
            <a:ext cx="7668796" cy="369332"/>
          </a:xfrm>
          <a:prstGeom prst="rect">
            <a:avLst/>
          </a:prstGeom>
          <a:noFill/>
        </p:spPr>
        <p:txBody>
          <a:bodyPr wrap="square" rtlCol="0">
            <a:spAutoFit/>
          </a:bodyPr>
          <a:lstStyle/>
          <a:p>
            <a:r>
              <a:rPr lang="fr-FR" b="1" dirty="0" err="1" smtClean="0">
                <a:solidFill>
                  <a:schemeClr val="tx2">
                    <a:lumMod val="50000"/>
                  </a:schemeClr>
                </a:solidFill>
              </a:rPr>
              <a:t>Seggiano</a:t>
            </a:r>
            <a:r>
              <a:rPr lang="fr-FR" b="1" dirty="0" smtClean="0">
                <a:solidFill>
                  <a:schemeClr val="tx2">
                    <a:lumMod val="50000"/>
                  </a:schemeClr>
                </a:solidFill>
              </a:rPr>
              <a:t> (GR), </a:t>
            </a:r>
            <a:r>
              <a:rPr lang="fr-FR" b="1" dirty="0" err="1" smtClean="0">
                <a:solidFill>
                  <a:schemeClr val="tx2">
                    <a:lumMod val="50000"/>
                  </a:schemeClr>
                </a:solidFill>
              </a:rPr>
              <a:t>Museo</a:t>
            </a:r>
            <a:r>
              <a:rPr lang="fr-FR" b="1" dirty="0" smtClean="0">
                <a:solidFill>
                  <a:schemeClr val="tx2">
                    <a:lumMod val="50000"/>
                  </a:schemeClr>
                </a:solidFill>
              </a:rPr>
              <a:t> </a:t>
            </a:r>
            <a:r>
              <a:rPr lang="fr-FR" b="1" dirty="0" err="1" smtClean="0">
                <a:solidFill>
                  <a:schemeClr val="tx2">
                    <a:lumMod val="50000"/>
                  </a:schemeClr>
                </a:solidFill>
              </a:rPr>
              <a:t>diffuso</a:t>
            </a:r>
            <a:r>
              <a:rPr lang="fr-FR" b="1" dirty="0" smtClean="0">
                <a:solidFill>
                  <a:schemeClr val="tx2">
                    <a:lumMod val="50000"/>
                  </a:schemeClr>
                </a:solidFill>
              </a:rPr>
              <a:t> il </a:t>
            </a:r>
            <a:r>
              <a:rPr lang="fr-FR" b="1" dirty="0" err="1" smtClean="0">
                <a:solidFill>
                  <a:schemeClr val="tx2">
                    <a:lumMod val="50000"/>
                  </a:schemeClr>
                </a:solidFill>
              </a:rPr>
              <a:t>Frantoio</a:t>
            </a:r>
            <a:r>
              <a:rPr lang="fr-FR" b="1" dirty="0" smtClean="0">
                <a:solidFill>
                  <a:schemeClr val="tx2">
                    <a:lumMod val="50000"/>
                  </a:schemeClr>
                </a:solidFill>
              </a:rPr>
              <a:t> </a:t>
            </a:r>
            <a:r>
              <a:rPr lang="it-IT" b="1" dirty="0">
                <a:solidFill>
                  <a:schemeClr val="accent1">
                    <a:lumMod val="50000"/>
                  </a:schemeClr>
                </a:solidFill>
              </a:rPr>
              <a:t>Ceccherini</a:t>
            </a:r>
            <a:endParaRPr lang="fr-FR" b="1" dirty="0">
              <a:solidFill>
                <a:schemeClr val="tx2">
                  <a:lumMod val="50000"/>
                </a:schemeClr>
              </a:solidFill>
            </a:endParaRPr>
          </a:p>
        </p:txBody>
      </p:sp>
      <p:pic>
        <p:nvPicPr>
          <p:cNvPr id="7" name="Picture 6" descr="20180307_11133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13" y="1326982"/>
            <a:ext cx="7577348" cy="4262258"/>
          </a:xfrm>
          <a:prstGeom prst="rect">
            <a:avLst/>
          </a:prstGeom>
        </p:spPr>
      </p:pic>
    </p:spTree>
    <p:extLst>
      <p:ext uri="{BB962C8B-B14F-4D97-AF65-F5344CB8AC3E}">
        <p14:creationId xmlns:p14="http://schemas.microsoft.com/office/powerpoint/2010/main" val="2568295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43564" y="611396"/>
            <a:ext cx="7668796" cy="369332"/>
          </a:xfrm>
          <a:prstGeom prst="rect">
            <a:avLst/>
          </a:prstGeom>
          <a:noFill/>
        </p:spPr>
        <p:txBody>
          <a:bodyPr wrap="square" rtlCol="0">
            <a:spAutoFit/>
          </a:bodyPr>
          <a:lstStyle/>
          <a:p>
            <a:r>
              <a:rPr lang="fr-FR" b="1" dirty="0" err="1" smtClean="0">
                <a:solidFill>
                  <a:schemeClr val="tx2">
                    <a:lumMod val="50000"/>
                  </a:schemeClr>
                </a:solidFill>
              </a:rPr>
              <a:t>Seggiano</a:t>
            </a:r>
            <a:r>
              <a:rPr lang="fr-FR" b="1" dirty="0" smtClean="0">
                <a:solidFill>
                  <a:schemeClr val="tx2">
                    <a:lumMod val="50000"/>
                  </a:schemeClr>
                </a:solidFill>
              </a:rPr>
              <a:t> (GR), </a:t>
            </a:r>
            <a:r>
              <a:rPr lang="fr-FR" b="1" dirty="0" err="1" smtClean="0">
                <a:solidFill>
                  <a:schemeClr val="tx2">
                    <a:lumMod val="50000"/>
                  </a:schemeClr>
                </a:solidFill>
              </a:rPr>
              <a:t>Museo</a:t>
            </a:r>
            <a:r>
              <a:rPr lang="fr-FR" b="1" dirty="0" smtClean="0">
                <a:solidFill>
                  <a:schemeClr val="tx2">
                    <a:lumMod val="50000"/>
                  </a:schemeClr>
                </a:solidFill>
              </a:rPr>
              <a:t> </a:t>
            </a:r>
            <a:r>
              <a:rPr lang="fr-FR" b="1" dirty="0" err="1" smtClean="0">
                <a:solidFill>
                  <a:schemeClr val="tx2">
                    <a:lumMod val="50000"/>
                  </a:schemeClr>
                </a:solidFill>
              </a:rPr>
              <a:t>diffuso</a:t>
            </a:r>
            <a:r>
              <a:rPr lang="fr-FR" b="1" dirty="0" smtClean="0">
                <a:solidFill>
                  <a:schemeClr val="tx2">
                    <a:lumMod val="50000"/>
                  </a:schemeClr>
                </a:solidFill>
              </a:rPr>
              <a:t> il </a:t>
            </a:r>
            <a:r>
              <a:rPr lang="fr-FR" b="1" dirty="0" err="1" smtClean="0">
                <a:solidFill>
                  <a:schemeClr val="tx2">
                    <a:lumMod val="50000"/>
                  </a:schemeClr>
                </a:solidFill>
              </a:rPr>
              <a:t>Frantoio</a:t>
            </a:r>
            <a:r>
              <a:rPr lang="fr-FR" b="1" dirty="0" smtClean="0">
                <a:solidFill>
                  <a:schemeClr val="tx2">
                    <a:lumMod val="50000"/>
                  </a:schemeClr>
                </a:solidFill>
              </a:rPr>
              <a:t> </a:t>
            </a:r>
            <a:r>
              <a:rPr lang="it-IT" b="1" dirty="0">
                <a:solidFill>
                  <a:schemeClr val="accent1">
                    <a:lumMod val="50000"/>
                  </a:schemeClr>
                </a:solidFill>
              </a:rPr>
              <a:t>Ceccherini</a:t>
            </a:r>
            <a:endParaRPr lang="fr-FR" b="1" dirty="0">
              <a:solidFill>
                <a:schemeClr val="tx2">
                  <a:lumMod val="50000"/>
                </a:schemeClr>
              </a:solidFill>
            </a:endParaRPr>
          </a:p>
        </p:txBody>
      </p:sp>
      <p:pic>
        <p:nvPicPr>
          <p:cNvPr id="6" name="Picture 5" descr="20180307_11132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032" y="1244293"/>
            <a:ext cx="7596336" cy="4272939"/>
          </a:xfrm>
          <a:prstGeom prst="rect">
            <a:avLst/>
          </a:prstGeom>
        </p:spPr>
      </p:pic>
    </p:spTree>
    <p:extLst>
      <p:ext uri="{BB962C8B-B14F-4D97-AF65-F5344CB8AC3E}">
        <p14:creationId xmlns:p14="http://schemas.microsoft.com/office/powerpoint/2010/main" val="10006444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593"/>
            <a:ext cx="2788975" cy="63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Massimo_Bressan\Pictures\0 Spoerri - Amiata  2012\0808201214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908720"/>
            <a:ext cx="6912769" cy="5184576"/>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txBox="1">
            <a:spLocks/>
          </p:cNvSpPr>
          <p:nvPr/>
        </p:nvSpPr>
        <p:spPr>
          <a:xfrm>
            <a:off x="-32048" y="44624"/>
            <a:ext cx="7772400" cy="8413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800" b="1" dirty="0" smtClean="0">
                <a:solidFill>
                  <a:schemeClr val="accent1">
                    <a:lumMod val="50000"/>
                  </a:schemeClr>
                </a:solidFill>
              </a:rPr>
              <a:t>Il </a:t>
            </a:r>
            <a:r>
              <a:rPr lang="it-IT" sz="1800" b="1" dirty="0">
                <a:solidFill>
                  <a:schemeClr val="accent1">
                    <a:lumMod val="50000"/>
                  </a:schemeClr>
                </a:solidFill>
              </a:rPr>
              <a:t>Giardino di Daniel </a:t>
            </a:r>
            <a:r>
              <a:rPr lang="it-IT" sz="1800" b="1" dirty="0" err="1" smtClean="0">
                <a:solidFill>
                  <a:schemeClr val="accent1">
                    <a:lumMod val="50000"/>
                  </a:schemeClr>
                </a:solidFill>
              </a:rPr>
              <a:t>Spoerri</a:t>
            </a:r>
            <a:r>
              <a:rPr lang="it-IT" sz="1800" b="1" dirty="0" smtClean="0">
                <a:solidFill>
                  <a:schemeClr val="accent1">
                    <a:lumMod val="50000"/>
                  </a:schemeClr>
                </a:solidFill>
              </a:rPr>
              <a:t> – </a:t>
            </a:r>
            <a:r>
              <a:rPr lang="it-IT" sz="1800" b="1" dirty="0">
                <a:solidFill>
                  <a:schemeClr val="accent1">
                    <a:lumMod val="50000"/>
                  </a:schemeClr>
                </a:solidFill>
              </a:rPr>
              <a:t>Seggiano</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ottotitolo 2"/>
          <p:cNvSpPr txBox="1">
            <a:spLocks/>
          </p:cNvSpPr>
          <p:nvPr/>
        </p:nvSpPr>
        <p:spPr bwMode="auto">
          <a:xfrm>
            <a:off x="5076056" y="6110093"/>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913178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egnaposto contenuto 2"/>
          <p:cNvSpPr txBox="1">
            <a:spLocks/>
          </p:cNvSpPr>
          <p:nvPr/>
        </p:nvSpPr>
        <p:spPr>
          <a:xfrm>
            <a:off x="457200" y="1600200"/>
            <a:ext cx="8229600" cy="452596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900" dirty="0" smtClean="0">
                <a:latin typeface="Arial"/>
                <a:cs typeface="Arial"/>
              </a:rPr>
              <a:t>30 aziende hanno dichiarato di aver realizzato </a:t>
            </a:r>
            <a:r>
              <a:rPr lang="it-IT" sz="1900" i="1" dirty="0" smtClean="0">
                <a:solidFill>
                  <a:schemeClr val="tx2"/>
                </a:solidFill>
                <a:latin typeface="Arial"/>
                <a:cs typeface="Arial"/>
              </a:rPr>
              <a:t>innovazioni di processo</a:t>
            </a:r>
            <a:r>
              <a:rPr lang="it-IT" sz="1900" dirty="0" smtClean="0">
                <a:latin typeface="Arial"/>
                <a:cs typeface="Arial"/>
              </a:rPr>
              <a:t> attraverso l’incorporazione di </a:t>
            </a:r>
            <a:r>
              <a:rPr lang="it-IT" sz="1900" i="1" dirty="0" smtClean="0">
                <a:latin typeface="Arial"/>
                <a:cs typeface="Arial"/>
              </a:rPr>
              <a:t>attività di trasformazione </a:t>
            </a:r>
            <a:r>
              <a:rPr lang="it-IT" sz="1900" dirty="0" smtClean="0">
                <a:latin typeface="Arial"/>
                <a:cs typeface="Arial"/>
              </a:rPr>
              <a:t>all’interno dell’azienda; </a:t>
            </a:r>
            <a:r>
              <a:rPr lang="it-IT" sz="1900" i="1" dirty="0" smtClean="0">
                <a:latin typeface="Arial"/>
                <a:cs typeface="Arial"/>
              </a:rPr>
              <a:t>di vendita </a:t>
            </a:r>
            <a:r>
              <a:rPr lang="it-IT" sz="1900" dirty="0" smtClean="0">
                <a:latin typeface="Arial"/>
                <a:cs typeface="Arial"/>
              </a:rPr>
              <a:t>- diretta o nella grande distribuzione-, oppure attraverso il coinvolgimento dei consumatori nelle attività:</a:t>
            </a:r>
          </a:p>
          <a:p>
            <a:pPr marL="0" indent="0">
              <a:buNone/>
            </a:pPr>
            <a:endParaRPr lang="it-IT" sz="1900" dirty="0" smtClean="0">
              <a:latin typeface="Arial"/>
              <a:cs typeface="Arial"/>
            </a:endParaRPr>
          </a:p>
          <a:p>
            <a:r>
              <a:rPr lang="it-IT" sz="1900" dirty="0" smtClean="0">
                <a:latin typeface="Arial"/>
                <a:cs typeface="Arial"/>
              </a:rPr>
              <a:t>La </a:t>
            </a:r>
            <a:r>
              <a:rPr lang="it-IT" sz="1900" dirty="0">
                <a:latin typeface="Arial"/>
                <a:cs typeface="Arial"/>
              </a:rPr>
              <a:t>trasformazione in azienda, prevalentemente associata alla produzione di olio e vino, rappresenta, insieme al coinvolgimento diretto dei consumatori, la modalità più diffusa, entrambe presenti in 20 casi (pari ad una quota del 65% del campione di imprese). </a:t>
            </a:r>
          </a:p>
          <a:p>
            <a:endParaRPr lang="it-IT" sz="1900" dirty="0" smtClean="0">
              <a:latin typeface="Arial"/>
              <a:cs typeface="Arial"/>
            </a:endParaRPr>
          </a:p>
          <a:p>
            <a:r>
              <a:rPr lang="it-IT" sz="1900" dirty="0" smtClean="0">
                <a:latin typeface="Arial"/>
                <a:cs typeface="Arial"/>
              </a:rPr>
              <a:t>Segue </a:t>
            </a:r>
            <a:r>
              <a:rPr lang="it-IT" sz="1900" dirty="0">
                <a:latin typeface="Arial"/>
                <a:cs typeface="Arial"/>
              </a:rPr>
              <a:t>la vendita diretta, praticata da 19 aziende (61% del totale). </a:t>
            </a:r>
            <a:endParaRPr lang="it-IT" sz="1900" dirty="0" smtClean="0">
              <a:latin typeface="Arial"/>
              <a:cs typeface="Arial"/>
            </a:endParaRPr>
          </a:p>
          <a:p>
            <a:pPr marL="0" indent="0">
              <a:buNone/>
            </a:pPr>
            <a:endParaRPr lang="it-IT" sz="1900" dirty="0" smtClean="0">
              <a:latin typeface="Arial"/>
              <a:cs typeface="Arial"/>
            </a:endParaRPr>
          </a:p>
          <a:p>
            <a:pPr marL="0" indent="0">
              <a:buNone/>
            </a:pPr>
            <a:endParaRPr lang="it-IT" sz="1900" dirty="0">
              <a:latin typeface="Arial"/>
              <a:cs typeface="Arial"/>
            </a:endParaRPr>
          </a:p>
          <a:p>
            <a:endParaRPr lang="it-IT" sz="1900" dirty="0">
              <a:latin typeface="Arial"/>
              <a:cs typeface="Arial"/>
            </a:endParaRPr>
          </a:p>
        </p:txBody>
      </p:sp>
      <p:sp>
        <p:nvSpPr>
          <p:cNvPr id="10" name="Titolo 1"/>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sz="2800" dirty="0" smtClean="0"/>
              <a:t>Multifunzionalità per </a:t>
            </a:r>
            <a:r>
              <a:rPr lang="it-IT" sz="2800" b="1" dirty="0" smtClean="0">
                <a:solidFill>
                  <a:schemeClr val="tx2"/>
                </a:solidFill>
              </a:rPr>
              <a:t>approfondimento</a:t>
            </a:r>
            <a:r>
              <a:rPr lang="it-IT" sz="2800" dirty="0" smtClean="0">
                <a:solidFill>
                  <a:schemeClr val="tx2"/>
                </a:solidFill>
              </a:rPr>
              <a:t> </a:t>
            </a:r>
            <a:r>
              <a:rPr lang="it-IT" sz="2800" dirty="0" smtClean="0"/>
              <a:t/>
            </a:r>
            <a:br>
              <a:rPr lang="it-IT" sz="2800" dirty="0" smtClean="0"/>
            </a:br>
            <a:r>
              <a:rPr lang="it-IT" sz="2800" dirty="0" smtClean="0"/>
              <a:t>delle attività delle imprese </a:t>
            </a:r>
            <a:endParaRPr lang="it-IT" sz="2800" dirty="0"/>
          </a:p>
        </p:txBody>
      </p:sp>
    </p:spTree>
    <p:extLst>
      <p:ext uri="{BB962C8B-B14F-4D97-AF65-F5344CB8AC3E}">
        <p14:creationId xmlns:p14="http://schemas.microsoft.com/office/powerpoint/2010/main" val="137482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egnaposto contenuto 2"/>
          <p:cNvSpPr txBox="1">
            <a:spLocks/>
          </p:cNvSpPr>
          <p:nvPr/>
        </p:nvSpPr>
        <p:spPr>
          <a:xfrm>
            <a:off x="457200" y="1600200"/>
            <a:ext cx="8229600" cy="452596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it-IT" sz="1900" dirty="0" smtClean="0">
              <a:latin typeface="Arial"/>
              <a:cs typeface="Arial"/>
            </a:endParaRPr>
          </a:p>
          <a:p>
            <a:pPr marL="0" indent="0">
              <a:buNone/>
            </a:pPr>
            <a:r>
              <a:rPr lang="it-IT" sz="1900" dirty="0" smtClean="0">
                <a:latin typeface="Arial"/>
                <a:cs typeface="Arial"/>
              </a:rPr>
              <a:t>Le </a:t>
            </a:r>
            <a:r>
              <a:rPr lang="it-IT" sz="1900" dirty="0">
                <a:latin typeface="Arial"/>
                <a:cs typeface="Arial"/>
              </a:rPr>
              <a:t>imprese che hanno realizzato </a:t>
            </a:r>
            <a:r>
              <a:rPr lang="it-IT" sz="1900" i="1" dirty="0">
                <a:solidFill>
                  <a:schemeClr val="tx2">
                    <a:lumMod val="75000"/>
                  </a:schemeClr>
                </a:solidFill>
                <a:latin typeface="Arial"/>
                <a:cs typeface="Arial"/>
              </a:rPr>
              <a:t>innovazioni di prodotto</a:t>
            </a:r>
            <a:r>
              <a:rPr lang="it-IT" sz="1900" dirty="0">
                <a:latin typeface="Arial"/>
                <a:cs typeface="Arial"/>
              </a:rPr>
              <a:t>, 29 in tutto, </a:t>
            </a:r>
            <a:r>
              <a:rPr lang="it-IT" sz="1900" dirty="0" smtClean="0">
                <a:latin typeface="Arial"/>
                <a:cs typeface="Arial"/>
              </a:rPr>
              <a:t>lo </a:t>
            </a:r>
            <a:r>
              <a:rPr lang="it-IT" sz="1900" dirty="0">
                <a:latin typeface="Arial"/>
                <a:cs typeface="Arial"/>
              </a:rPr>
              <a:t>hanno fatto attraverso: </a:t>
            </a:r>
            <a:endParaRPr lang="it-IT" sz="1900" dirty="0" smtClean="0">
              <a:latin typeface="Arial"/>
              <a:cs typeface="Arial"/>
            </a:endParaRPr>
          </a:p>
          <a:p>
            <a:pPr marL="0" indent="0">
              <a:buNone/>
            </a:pPr>
            <a:endParaRPr lang="it-IT" sz="1900" dirty="0" smtClean="0">
              <a:latin typeface="Arial"/>
              <a:cs typeface="Arial"/>
            </a:endParaRPr>
          </a:p>
          <a:p>
            <a:r>
              <a:rPr lang="it-IT" sz="1900" dirty="0" smtClean="0">
                <a:latin typeface="Arial"/>
                <a:cs typeface="Arial"/>
              </a:rPr>
              <a:t>produzioni </a:t>
            </a:r>
            <a:r>
              <a:rPr lang="it-IT" sz="1900" dirty="0">
                <a:latin typeface="Arial"/>
                <a:cs typeface="Arial"/>
              </a:rPr>
              <a:t>con proprio marchio (</a:t>
            </a:r>
            <a:r>
              <a:rPr lang="it-IT" sz="1900" dirty="0" smtClean="0">
                <a:latin typeface="Arial"/>
                <a:cs typeface="Arial"/>
              </a:rPr>
              <a:t>20)</a:t>
            </a:r>
            <a:r>
              <a:rPr lang="it-IT" sz="1900" dirty="0">
                <a:latin typeface="Arial"/>
                <a:cs typeface="Arial"/>
              </a:rPr>
              <a:t>; </a:t>
            </a:r>
            <a:endParaRPr lang="it-IT" sz="1900" dirty="0" smtClean="0">
              <a:latin typeface="Arial"/>
              <a:cs typeface="Arial"/>
            </a:endParaRPr>
          </a:p>
          <a:p>
            <a:r>
              <a:rPr lang="it-IT" sz="1900" dirty="0" smtClean="0">
                <a:latin typeface="Arial"/>
                <a:cs typeface="Arial"/>
              </a:rPr>
              <a:t>produzioni </a:t>
            </a:r>
            <a:r>
              <a:rPr lang="it-IT" sz="1900" dirty="0">
                <a:latin typeface="Arial"/>
                <a:cs typeface="Arial"/>
              </a:rPr>
              <a:t>da coltivazione biologica (20); </a:t>
            </a:r>
            <a:endParaRPr lang="it-IT" sz="1900" dirty="0" smtClean="0">
              <a:latin typeface="Arial"/>
              <a:cs typeface="Arial"/>
            </a:endParaRPr>
          </a:p>
          <a:p>
            <a:r>
              <a:rPr lang="it-IT" sz="1900" dirty="0" smtClean="0">
                <a:latin typeface="Arial"/>
                <a:cs typeface="Arial"/>
              </a:rPr>
              <a:t>diversificazione </a:t>
            </a:r>
            <a:r>
              <a:rPr lang="it-IT" sz="1900" dirty="0">
                <a:latin typeface="Arial"/>
                <a:cs typeface="Arial"/>
              </a:rPr>
              <a:t>del prodotto (19); </a:t>
            </a:r>
            <a:endParaRPr lang="it-IT" sz="1900" dirty="0" smtClean="0">
              <a:latin typeface="Arial"/>
              <a:cs typeface="Arial"/>
            </a:endParaRPr>
          </a:p>
          <a:p>
            <a:r>
              <a:rPr lang="it-IT" sz="1900" dirty="0" smtClean="0">
                <a:latin typeface="Arial"/>
                <a:cs typeface="Arial"/>
              </a:rPr>
              <a:t>produzioni </a:t>
            </a:r>
            <a:r>
              <a:rPr lang="it-IT" sz="1900" dirty="0">
                <a:latin typeface="Arial"/>
                <a:cs typeface="Arial"/>
              </a:rPr>
              <a:t>di qualità (13) </a:t>
            </a:r>
            <a:endParaRPr lang="it-IT" sz="1900" dirty="0" smtClean="0">
              <a:latin typeface="Arial"/>
              <a:cs typeface="Arial"/>
            </a:endParaRPr>
          </a:p>
          <a:p>
            <a:r>
              <a:rPr lang="it-IT" sz="1900" dirty="0" smtClean="0">
                <a:latin typeface="Arial"/>
                <a:cs typeface="Arial"/>
              </a:rPr>
              <a:t>specialità </a:t>
            </a:r>
            <a:r>
              <a:rPr lang="it-IT" sz="1900" dirty="0">
                <a:latin typeface="Arial"/>
                <a:cs typeface="Arial"/>
              </a:rPr>
              <a:t>regionali (5).</a:t>
            </a:r>
          </a:p>
        </p:txBody>
      </p:sp>
      <p:sp>
        <p:nvSpPr>
          <p:cNvPr id="10" name="Titolo 1"/>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sz="2800" dirty="0" smtClean="0"/>
              <a:t>Multifunzionalità per </a:t>
            </a:r>
            <a:r>
              <a:rPr lang="it-IT" sz="2800" b="1" dirty="0" smtClean="0">
                <a:solidFill>
                  <a:schemeClr val="tx2"/>
                </a:solidFill>
              </a:rPr>
              <a:t>approfondimento</a:t>
            </a:r>
            <a:r>
              <a:rPr lang="it-IT" sz="2800" dirty="0" smtClean="0">
                <a:solidFill>
                  <a:schemeClr val="tx2"/>
                </a:solidFill>
              </a:rPr>
              <a:t> </a:t>
            </a:r>
            <a:r>
              <a:rPr lang="it-IT" sz="2800" dirty="0" smtClean="0"/>
              <a:t/>
            </a:r>
            <a:br>
              <a:rPr lang="it-IT" sz="2800" dirty="0" smtClean="0"/>
            </a:br>
            <a:r>
              <a:rPr lang="it-IT" sz="2800" dirty="0" smtClean="0"/>
              <a:t>delle attività delle imprese </a:t>
            </a:r>
            <a:endParaRPr lang="it-IT" sz="2800" dirty="0"/>
          </a:p>
        </p:txBody>
      </p:sp>
    </p:spTree>
    <p:extLst>
      <p:ext uri="{BB962C8B-B14F-4D97-AF65-F5344CB8AC3E}">
        <p14:creationId xmlns:p14="http://schemas.microsoft.com/office/powerpoint/2010/main" val="3737098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215120" y="107340"/>
            <a:ext cx="7597240" cy="646331"/>
          </a:xfrm>
          <a:prstGeom prst="rect">
            <a:avLst/>
          </a:prstGeom>
          <a:noFill/>
        </p:spPr>
        <p:txBody>
          <a:bodyPr wrap="square" rtlCol="0">
            <a:spAutoFit/>
          </a:bodyPr>
          <a:lstStyle/>
          <a:p>
            <a:r>
              <a:rPr lang="it-IT" b="1" dirty="0">
                <a:solidFill>
                  <a:schemeClr val="tx2">
                    <a:lumMod val="50000"/>
                  </a:schemeClr>
                </a:solidFill>
              </a:rPr>
              <a:t>Grafico 2 – R2 Quali sono i canali utilizzati per vendere? </a:t>
            </a:r>
            <a:endParaRPr lang="it-IT" b="1" dirty="0" smtClean="0">
              <a:solidFill>
                <a:schemeClr val="tx2">
                  <a:lumMod val="50000"/>
                </a:schemeClr>
              </a:solidFill>
            </a:endParaRPr>
          </a:p>
          <a:p>
            <a:r>
              <a:rPr lang="it-IT" b="1" dirty="0" smtClean="0">
                <a:solidFill>
                  <a:schemeClr val="tx2">
                    <a:lumMod val="50000"/>
                  </a:schemeClr>
                </a:solidFill>
              </a:rPr>
              <a:t>(</a:t>
            </a:r>
            <a:r>
              <a:rPr lang="it-IT" b="1" dirty="0">
                <a:solidFill>
                  <a:schemeClr val="tx2">
                    <a:lumMod val="50000"/>
                  </a:schemeClr>
                </a:solidFill>
              </a:rPr>
              <a:t>Ambito locale)</a:t>
            </a:r>
            <a:endParaRPr lang="fr-FR" b="1" dirty="0">
              <a:solidFill>
                <a:schemeClr val="tx2">
                  <a:lumMod val="50000"/>
                </a:schemeClr>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4704"/>
            <a:ext cx="7632848" cy="499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3024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Grafico 8">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D1D65AEC-ACBA-4E80-AF22-7662F18291F2}"/>
              </a:ext>
            </a:extLst>
          </p:cNvPr>
          <p:cNvGraphicFramePr/>
          <p:nvPr>
            <p:extLst>
              <p:ext uri="{D42A27DB-BD31-4B8C-83A1-F6EECF244321}">
                <p14:modId xmlns:p14="http://schemas.microsoft.com/office/powerpoint/2010/main" val="462235722"/>
              </p:ext>
            </p:extLst>
          </p:nvPr>
        </p:nvGraphicFramePr>
        <p:xfrm>
          <a:off x="287798" y="781123"/>
          <a:ext cx="7380546" cy="5096149"/>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2"/>
          <p:cNvSpPr txBox="1"/>
          <p:nvPr/>
        </p:nvSpPr>
        <p:spPr>
          <a:xfrm>
            <a:off x="179512" y="107340"/>
            <a:ext cx="7597240" cy="646331"/>
          </a:xfrm>
          <a:prstGeom prst="rect">
            <a:avLst/>
          </a:prstGeom>
          <a:noFill/>
        </p:spPr>
        <p:txBody>
          <a:bodyPr wrap="square" rtlCol="0">
            <a:spAutoFit/>
          </a:bodyPr>
          <a:lstStyle/>
          <a:p>
            <a:r>
              <a:rPr lang="it-IT" b="1" dirty="0">
                <a:solidFill>
                  <a:schemeClr val="tx2">
                    <a:lumMod val="50000"/>
                  </a:schemeClr>
                </a:solidFill>
              </a:rPr>
              <a:t>Grafico 2 – R2 Quali sono i canali utilizzati per vendere? </a:t>
            </a:r>
            <a:endParaRPr lang="it-IT" b="1" dirty="0" smtClean="0">
              <a:solidFill>
                <a:schemeClr val="tx2">
                  <a:lumMod val="50000"/>
                </a:schemeClr>
              </a:solidFill>
            </a:endParaRPr>
          </a:p>
          <a:p>
            <a:r>
              <a:rPr lang="it-IT" b="1" dirty="0" smtClean="0">
                <a:solidFill>
                  <a:schemeClr val="tx2">
                    <a:lumMod val="50000"/>
                  </a:schemeClr>
                </a:solidFill>
              </a:rPr>
              <a:t>(</a:t>
            </a:r>
            <a:r>
              <a:rPr lang="it-IT" b="1" dirty="0">
                <a:solidFill>
                  <a:schemeClr val="tx2">
                    <a:lumMod val="50000"/>
                  </a:schemeClr>
                </a:solidFill>
              </a:rPr>
              <a:t>Ambito </a:t>
            </a:r>
            <a:r>
              <a:rPr lang="it-IT" b="1" dirty="0" smtClean="0">
                <a:solidFill>
                  <a:schemeClr val="tx2">
                    <a:lumMod val="50000"/>
                  </a:schemeClr>
                </a:solidFill>
              </a:rPr>
              <a:t>nazionale)</a:t>
            </a:r>
            <a:endParaRPr lang="fr-FR" b="1" dirty="0">
              <a:solidFill>
                <a:schemeClr val="tx2">
                  <a:lumMod val="50000"/>
                </a:schemeClr>
              </a:solidFill>
            </a:endParaRPr>
          </a:p>
        </p:txBody>
      </p:sp>
    </p:spTree>
    <p:extLst>
      <p:ext uri="{BB962C8B-B14F-4D97-AF65-F5344CB8AC3E}">
        <p14:creationId xmlns:p14="http://schemas.microsoft.com/office/powerpoint/2010/main" val="1294392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2"/>
          <p:cNvSpPr txBox="1"/>
          <p:nvPr/>
        </p:nvSpPr>
        <p:spPr>
          <a:xfrm>
            <a:off x="179512" y="107340"/>
            <a:ext cx="7597240" cy="646331"/>
          </a:xfrm>
          <a:prstGeom prst="rect">
            <a:avLst/>
          </a:prstGeom>
          <a:noFill/>
        </p:spPr>
        <p:txBody>
          <a:bodyPr wrap="square" rtlCol="0">
            <a:spAutoFit/>
          </a:bodyPr>
          <a:lstStyle/>
          <a:p>
            <a:r>
              <a:rPr lang="it-IT" b="1" dirty="0">
                <a:solidFill>
                  <a:schemeClr val="tx2">
                    <a:lumMod val="50000"/>
                  </a:schemeClr>
                </a:solidFill>
              </a:rPr>
              <a:t>Grafico 2 – R2 Quali sono i canali utilizzati per vendere? </a:t>
            </a:r>
            <a:endParaRPr lang="it-IT" b="1" dirty="0" smtClean="0">
              <a:solidFill>
                <a:schemeClr val="tx2">
                  <a:lumMod val="50000"/>
                </a:schemeClr>
              </a:solidFill>
            </a:endParaRPr>
          </a:p>
          <a:p>
            <a:r>
              <a:rPr lang="it-IT" b="1" dirty="0" smtClean="0">
                <a:solidFill>
                  <a:schemeClr val="tx2">
                    <a:lumMod val="50000"/>
                  </a:schemeClr>
                </a:solidFill>
              </a:rPr>
              <a:t>(</a:t>
            </a:r>
            <a:r>
              <a:rPr lang="it-IT" b="1" dirty="0">
                <a:solidFill>
                  <a:schemeClr val="tx2">
                    <a:lumMod val="50000"/>
                  </a:schemeClr>
                </a:solidFill>
              </a:rPr>
              <a:t>Ambito </a:t>
            </a:r>
            <a:r>
              <a:rPr lang="it-IT" b="1" dirty="0" smtClean="0">
                <a:solidFill>
                  <a:schemeClr val="tx2">
                    <a:lumMod val="50000"/>
                  </a:schemeClr>
                </a:solidFill>
              </a:rPr>
              <a:t>estero)</a:t>
            </a:r>
            <a:endParaRPr lang="fr-FR" b="1" dirty="0">
              <a:solidFill>
                <a:schemeClr val="tx2">
                  <a:lumMod val="50000"/>
                </a:schemeClr>
              </a:solidFill>
            </a:endParaRPr>
          </a:p>
        </p:txBody>
      </p:sp>
      <p:graphicFrame>
        <p:nvGraphicFramePr>
          <p:cNvPr id="8" name="Grafico 7">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00797F40-684C-47CC-89BD-4804F35070DB}"/>
              </a:ext>
            </a:extLst>
          </p:cNvPr>
          <p:cNvGraphicFramePr/>
          <p:nvPr>
            <p:extLst>
              <p:ext uri="{D42A27DB-BD31-4B8C-83A1-F6EECF244321}">
                <p14:modId xmlns:p14="http://schemas.microsoft.com/office/powerpoint/2010/main" val="1976697885"/>
              </p:ext>
            </p:extLst>
          </p:nvPr>
        </p:nvGraphicFramePr>
        <p:xfrm>
          <a:off x="287798" y="781123"/>
          <a:ext cx="7596570" cy="50961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56387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it-IT"/>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egnaposto contenuto 2"/>
          <p:cNvSpPr txBox="1">
            <a:spLocks/>
          </p:cNvSpPr>
          <p:nvPr/>
        </p:nvSpPr>
        <p:spPr>
          <a:xfrm>
            <a:off x="457200" y="1600200"/>
            <a:ext cx="8229600" cy="452596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900" dirty="0">
                <a:latin typeface="Arial"/>
                <a:cs typeface="Arial"/>
              </a:rPr>
              <a:t>Le forme di ampliamento più diffuse, tra quelle connesse al turismo rurale, sono costituite </a:t>
            </a:r>
            <a:r>
              <a:rPr lang="it-IT" sz="1900" dirty="0" smtClean="0">
                <a:latin typeface="Arial"/>
                <a:cs typeface="Arial"/>
              </a:rPr>
              <a:t>da:</a:t>
            </a:r>
          </a:p>
          <a:p>
            <a:pPr marL="0" indent="0">
              <a:buNone/>
            </a:pPr>
            <a:r>
              <a:rPr lang="it-IT" sz="1900" dirty="0" smtClean="0">
                <a:latin typeface="Arial"/>
                <a:cs typeface="Arial"/>
              </a:rPr>
              <a:t> </a:t>
            </a:r>
          </a:p>
          <a:p>
            <a:r>
              <a:rPr lang="it-IT" sz="1900" dirty="0" smtClean="0">
                <a:latin typeface="Arial"/>
                <a:cs typeface="Arial"/>
              </a:rPr>
              <a:t>offerta </a:t>
            </a:r>
            <a:r>
              <a:rPr lang="it-IT" sz="1900" dirty="0">
                <a:latin typeface="Arial"/>
                <a:cs typeface="Arial"/>
              </a:rPr>
              <a:t>di servizi di pernottamento in alloggio (presente in 24 imprese, il 77% dei casi</a:t>
            </a:r>
            <a:r>
              <a:rPr lang="it-IT" sz="1900" dirty="0" smtClean="0">
                <a:latin typeface="Arial"/>
                <a:cs typeface="Arial"/>
              </a:rPr>
              <a:t>)</a:t>
            </a:r>
          </a:p>
          <a:p>
            <a:endParaRPr lang="it-IT" sz="1900" dirty="0" smtClean="0">
              <a:latin typeface="Arial"/>
              <a:cs typeface="Arial"/>
            </a:endParaRPr>
          </a:p>
          <a:p>
            <a:r>
              <a:rPr lang="it-IT" sz="1900" dirty="0" smtClean="0">
                <a:latin typeface="Arial"/>
                <a:cs typeface="Arial"/>
              </a:rPr>
              <a:t>partecipazione </a:t>
            </a:r>
            <a:r>
              <a:rPr lang="it-IT" sz="1900" dirty="0">
                <a:latin typeface="Arial"/>
                <a:cs typeface="Arial"/>
              </a:rPr>
              <a:t>ad attività di tipo esperienziale (61%), </a:t>
            </a:r>
            <a:endParaRPr lang="it-IT" sz="1900" dirty="0" smtClean="0">
              <a:latin typeface="Arial"/>
              <a:cs typeface="Arial"/>
            </a:endParaRPr>
          </a:p>
          <a:p>
            <a:endParaRPr lang="it-IT" sz="1900" dirty="0" smtClean="0">
              <a:latin typeface="Arial"/>
              <a:cs typeface="Arial"/>
            </a:endParaRPr>
          </a:p>
          <a:p>
            <a:r>
              <a:rPr lang="it-IT" sz="1900" dirty="0" smtClean="0">
                <a:latin typeface="Arial"/>
                <a:cs typeface="Arial"/>
              </a:rPr>
              <a:t>attività </a:t>
            </a:r>
            <a:r>
              <a:rPr lang="it-IT" sz="1900" dirty="0">
                <a:latin typeface="Arial"/>
                <a:cs typeface="Arial"/>
              </a:rPr>
              <a:t>che spaziano dalle </a:t>
            </a:r>
            <a:r>
              <a:rPr lang="it-IT" sz="1900" dirty="0" smtClean="0">
                <a:latin typeface="Arial"/>
                <a:cs typeface="Arial"/>
              </a:rPr>
              <a:t>visite </a:t>
            </a:r>
            <a:r>
              <a:rPr lang="it-IT" sz="1900" dirty="0">
                <a:latin typeface="Arial"/>
                <a:cs typeface="Arial"/>
              </a:rPr>
              <a:t>guidate in azienda, alla partecipazione alla raccolta dei prodotti, per arrivare a quelle più strutturate come i laboratori di cucina, le degustazioni a tema, </a:t>
            </a:r>
            <a:r>
              <a:rPr lang="it-IT" sz="1900" dirty="0" err="1">
                <a:latin typeface="Arial"/>
                <a:cs typeface="Arial"/>
              </a:rPr>
              <a:t>ecc</a:t>
            </a:r>
            <a:r>
              <a:rPr lang="it-IT" sz="1900" dirty="0">
                <a:latin typeface="Arial"/>
                <a:cs typeface="Arial"/>
              </a:rPr>
              <a:t>… </a:t>
            </a:r>
          </a:p>
        </p:txBody>
      </p:sp>
      <p:sp>
        <p:nvSpPr>
          <p:cNvPr id="10" name="Titolo 1"/>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sz="2800" dirty="0" smtClean="0"/>
              <a:t>Multifunzionalità </a:t>
            </a:r>
            <a:r>
              <a:rPr lang="it-IT" sz="2800" dirty="0"/>
              <a:t>per </a:t>
            </a:r>
            <a:r>
              <a:rPr lang="it-IT" sz="2800" b="1" dirty="0">
                <a:solidFill>
                  <a:schemeClr val="tx2"/>
                </a:solidFill>
              </a:rPr>
              <a:t>ampliamento</a:t>
            </a:r>
            <a:r>
              <a:rPr lang="it-IT" sz="2800" b="1" dirty="0"/>
              <a:t> </a:t>
            </a:r>
            <a:endParaRPr lang="it-IT" sz="2800" b="1" dirty="0" smtClean="0"/>
          </a:p>
          <a:p>
            <a:r>
              <a:rPr lang="it-IT" sz="2800" dirty="0" smtClean="0"/>
              <a:t>delle </a:t>
            </a:r>
            <a:r>
              <a:rPr lang="it-IT" sz="2800" dirty="0"/>
              <a:t>attività delle </a:t>
            </a:r>
            <a:r>
              <a:rPr lang="it-IT" sz="2800" dirty="0" smtClean="0"/>
              <a:t>imprese</a:t>
            </a:r>
            <a:endParaRPr lang="it-IT" sz="2800" dirty="0"/>
          </a:p>
        </p:txBody>
      </p:sp>
    </p:spTree>
    <p:extLst>
      <p:ext uri="{BB962C8B-B14F-4D97-AF65-F5344CB8AC3E}">
        <p14:creationId xmlns:p14="http://schemas.microsoft.com/office/powerpoint/2010/main" val="33855493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2936</TotalTime>
  <Words>1746</Words>
  <Application>Microsoft Macintosh PowerPoint</Application>
  <PresentationFormat>On-screen Show (4:3)</PresentationFormat>
  <Paragraphs>188</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Tema di Office</vt:lpstr>
      <vt:lpstr>PROMETEA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Approfondimento (innovazione di processo):  Reti commerciali e prodotti «Bio» e «Biodinamici»: Natura Si</vt:lpstr>
      <vt:lpstr>Ampliamento: Reti internazionali di turismo «Bio» : www.biohotels.info</vt:lpstr>
      <vt:lpstr>La mela rotella della Lunigiana:  - Approfondimento (innovazione di processo): Reti commerciali e prodotti «Bio» - Approfondimento (innovazione di prodotto): reti di ricerca nei territori</vt:lpstr>
      <vt:lpstr>Approfondimento (innovazione di prodotto):  Farina di Castagne DOP della Lunigiana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 sistema locale integrato – Seggiano </vt:lpstr>
      <vt:lpstr>PowerPoint Presentation</vt:lpstr>
      <vt:lpstr>Museo dell’Olio di Seggiano – Olivo sospeso</vt:lpstr>
      <vt:lpstr>PowerPoint Presentation</vt:lpstr>
      <vt:lpstr>Museo dell’Olio di Seggiano – Interno del cisternone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Rigo</dc:creator>
  <cp:lastModifiedBy>. .</cp:lastModifiedBy>
  <cp:revision>128</cp:revision>
  <dcterms:created xsi:type="dcterms:W3CDTF">2016-03-04T10:12:56Z</dcterms:created>
  <dcterms:modified xsi:type="dcterms:W3CDTF">2018-11-27T08:29:13Z</dcterms:modified>
</cp:coreProperties>
</file>