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9" r:id="rId3"/>
    <p:sldId id="264" r:id="rId4"/>
    <p:sldId id="265" r:id="rId5"/>
    <p:sldId id="263" r:id="rId6"/>
    <p:sldId id="266" r:id="rId7"/>
    <p:sldId id="267" r:id="rId8"/>
    <p:sldId id="273" r:id="rId9"/>
    <p:sldId id="268" r:id="rId10"/>
    <p:sldId id="269" r:id="rId11"/>
    <p:sldId id="275" r:id="rId12"/>
    <p:sldId id="270" r:id="rId13"/>
    <p:sldId id="271" r:id="rId14"/>
    <p:sldId id="272" r:id="rId15"/>
    <p:sldId id="274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95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4" r:id="rId35"/>
    <p:sldId id="293" r:id="rId36"/>
    <p:sldId id="296" r:id="rId37"/>
    <p:sldId id="297" r:id="rId38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2" autoAdjust="0"/>
    <p:restoredTop sz="94824" autoAdjust="0"/>
  </p:normalViewPr>
  <p:slideViewPr>
    <p:cSldViewPr>
      <p:cViewPr varScale="1">
        <p:scale>
          <a:sx n="81" d="100"/>
          <a:sy n="81" d="100"/>
        </p:scale>
        <p:origin x="-146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206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CD4E0D1-9590-4AE3-A620-5F3D1D67CCDD}" type="datetimeFigureOut">
              <a:rPr lang="it-IT"/>
              <a:pPr>
                <a:defRPr/>
              </a:pPr>
              <a:t>24/11/18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4206407-9A6B-4213-AF9B-2AE2D222B0E9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8741772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74BF58F-A9D2-4BC5-BFF6-3F2EB05AA92B}" type="datetimeFigureOut">
              <a:rPr lang="it-IT"/>
              <a:pPr>
                <a:defRPr/>
              </a:pPr>
              <a:t>24/11/18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C740819-419C-4486-8B0B-556FD7AB108E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636912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  <p:sp>
        <p:nvSpPr>
          <p:cNvPr id="81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21F87B2-8170-4A03-8672-E534FD741DAD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it-IT"/>
          </a:p>
        </p:txBody>
      </p:sp>
      <p:sp>
        <p:nvSpPr>
          <p:cNvPr id="8197" name="Segnaposto piè di pagina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/>
          </a:p>
        </p:txBody>
      </p:sp>
      <p:sp>
        <p:nvSpPr>
          <p:cNvPr id="8198" name="Segnaposto intestazione 5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3549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199C1-C515-44FD-8709-698D7EC22079}" type="datetime1">
              <a:rPr lang="it-IT"/>
              <a:pPr>
                <a:defRPr/>
              </a:pPr>
              <a:t>24/11/18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53633-7447-4DA9-8629-1765F82ECE54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96E4D-D8B9-438C-9F53-51A5EB6C34DC}" type="datetime1">
              <a:rPr lang="it-IT"/>
              <a:pPr>
                <a:defRPr/>
              </a:pPr>
              <a:t>24/11/18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43ED8-EEE5-4B7F-B851-C64BF26DF460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773CC-929F-4F2A-9A7E-1DA51A8B287E}" type="datetime1">
              <a:rPr lang="it-IT"/>
              <a:pPr>
                <a:defRPr/>
              </a:pPr>
              <a:t>24/11/18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89815-5A72-49DE-8080-44EB505FBB07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ecnico_6\Desktop\logo-pomarittim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74766"/>
            <a:ext cx="3571900" cy="1183234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5BE9A-9780-4327-B2D5-D83EDA341ECF}" type="datetime1">
              <a:rPr lang="it-IT"/>
              <a:pPr>
                <a:defRPr/>
              </a:pPr>
              <a:t>24/11/18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0E3B5-C5E7-43EE-9500-4EA13528950F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CE614-81F4-47E5-8C68-4738946A7862}" type="datetime1">
              <a:rPr lang="it-IT"/>
              <a:pPr>
                <a:defRPr/>
              </a:pPr>
              <a:t>24/11/18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C0543-E79C-4EC6-8A67-BEAE59303538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EEBA9-1F4E-4F18-8DCA-6C34E181154B}" type="datetime1">
              <a:rPr lang="it-IT"/>
              <a:pPr>
                <a:defRPr/>
              </a:pPr>
              <a:t>24/11/18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033FB-0AFA-4F2B-A051-07B8716358F3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0882D-E747-4992-8326-68D034183E78}" type="datetime1">
              <a:rPr lang="it-IT"/>
              <a:pPr>
                <a:defRPr/>
              </a:pPr>
              <a:t>24/11/18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F353-6A14-434C-B4DC-1CC67E028675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884E5-3824-429A-9727-91D622D42435}" type="datetime1">
              <a:rPr lang="it-IT"/>
              <a:pPr>
                <a:defRPr/>
              </a:pPr>
              <a:t>24/11/18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27FD1-2D9C-4DC8-9317-94F952B3F6CA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457AA-1F4F-4497-A518-A534778ECDF7}" type="datetime1">
              <a:rPr lang="it-IT"/>
              <a:pPr>
                <a:defRPr/>
              </a:pPr>
              <a:t>24/11/18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A49ED-08EC-47E4-B93E-DEA1C21B2BE8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57C96-9FBB-4A4E-A4F7-496320F8A3FE}" type="datetime1">
              <a:rPr lang="it-IT"/>
              <a:pPr>
                <a:defRPr/>
              </a:pPr>
              <a:t>24/11/18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01847-7FA4-4EC3-9962-8ECFF7657286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E10FA0-D814-404E-AC6F-426E42FBDECC}" type="datetime1">
              <a:rPr lang="it-IT"/>
              <a:pPr>
                <a:defRPr/>
              </a:pPr>
              <a:t>24/11/18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A9BE23F-25A4-4BB5-891B-B2CB0A949BAB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0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8" Type="http://schemas.openxmlformats.org/officeDocument/2006/relationships/image" Target="../media/image35.jpeg"/><Relationship Id="rId9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image" Target="../media/image39.jpeg"/><Relationship Id="rId8" Type="http://schemas.openxmlformats.org/officeDocument/2006/relationships/image" Target="../media/image40.jpeg"/><Relationship Id="rId9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jpe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jpeg"/><Relationship Id="rId8" Type="http://schemas.openxmlformats.org/officeDocument/2006/relationships/image" Target="../media/image49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jpe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7" Type="http://schemas.openxmlformats.org/officeDocument/2006/relationships/image" Target="../media/image54.jpeg"/><Relationship Id="rId8" Type="http://schemas.openxmlformats.org/officeDocument/2006/relationships/image" Target="../media/image55.jpeg"/><Relationship Id="rId9" Type="http://schemas.openxmlformats.org/officeDocument/2006/relationships/image" Target="../media/image56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jpeg"/><Relationship Id="rId5" Type="http://schemas.openxmlformats.org/officeDocument/2006/relationships/image" Target="../media/image57.jpeg"/><Relationship Id="rId6" Type="http://schemas.openxmlformats.org/officeDocument/2006/relationships/image" Target="../media/image58.jpeg"/><Relationship Id="rId7" Type="http://schemas.openxmlformats.org/officeDocument/2006/relationships/image" Target="../media/image59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jpeg"/><Relationship Id="rId5" Type="http://schemas.openxmlformats.org/officeDocument/2006/relationships/image" Target="../media/image60.jpeg"/><Relationship Id="rId6" Type="http://schemas.openxmlformats.org/officeDocument/2006/relationships/image" Target="../media/image61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jpeg"/><Relationship Id="rId5" Type="http://schemas.openxmlformats.org/officeDocument/2006/relationships/image" Target="../media/image62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jpeg"/><Relationship Id="rId5" Type="http://schemas.openxmlformats.org/officeDocument/2006/relationships/image" Target="../media/image63.jpeg"/><Relationship Id="rId6" Type="http://schemas.openxmlformats.org/officeDocument/2006/relationships/image" Target="../media/image64.jpeg"/><Relationship Id="rId7" Type="http://schemas.openxmlformats.org/officeDocument/2006/relationships/image" Target="../media/image65.jpeg"/><Relationship Id="rId8" Type="http://schemas.openxmlformats.org/officeDocument/2006/relationships/image" Target="../media/image66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jpeg"/><Relationship Id="rId5" Type="http://schemas.openxmlformats.org/officeDocument/2006/relationships/image" Target="../media/image67.jpeg"/><Relationship Id="rId6" Type="http://schemas.openxmlformats.org/officeDocument/2006/relationships/image" Target="../media/image68.jpeg"/><Relationship Id="rId7" Type="http://schemas.openxmlformats.org/officeDocument/2006/relationships/image" Target="../media/image69.jpeg"/><Relationship Id="rId8" Type="http://schemas.openxmlformats.org/officeDocument/2006/relationships/image" Target="../media/image70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jpeg"/><Relationship Id="rId5" Type="http://schemas.openxmlformats.org/officeDocument/2006/relationships/image" Target="../media/image71.jpeg"/><Relationship Id="rId6" Type="http://schemas.openxmlformats.org/officeDocument/2006/relationships/image" Target="../media/image72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jpeg"/><Relationship Id="rId5" Type="http://schemas.openxmlformats.org/officeDocument/2006/relationships/image" Target="../media/image73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jpeg"/><Relationship Id="rId5" Type="http://schemas.openxmlformats.org/officeDocument/2006/relationships/image" Target="../media/image74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jpeg"/><Relationship Id="rId5" Type="http://schemas.openxmlformats.org/officeDocument/2006/relationships/image" Target="../media/image75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jpeg"/><Relationship Id="rId5" Type="http://schemas.openxmlformats.org/officeDocument/2006/relationships/image" Target="../media/image76.jpeg"/><Relationship Id="rId6" Type="http://schemas.openxmlformats.org/officeDocument/2006/relationships/image" Target="../media/image77.jpeg"/><Relationship Id="rId7" Type="http://schemas.openxmlformats.org/officeDocument/2006/relationships/image" Target="../media/image78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jpeg"/><Relationship Id="rId5" Type="http://schemas.openxmlformats.org/officeDocument/2006/relationships/image" Target="../media/image79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jpeg"/><Relationship Id="rId5" Type="http://schemas.openxmlformats.org/officeDocument/2006/relationships/image" Target="../media/image80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jpeg"/><Relationship Id="rId5" Type="http://schemas.openxmlformats.org/officeDocument/2006/relationships/image" Target="../media/image81.jpeg"/><Relationship Id="rId6" Type="http://schemas.openxmlformats.org/officeDocument/2006/relationships/image" Target="../media/image82.jpeg"/><Relationship Id="rId7" Type="http://schemas.openxmlformats.org/officeDocument/2006/relationships/image" Target="../media/image83.jpeg"/><Relationship Id="rId8" Type="http://schemas.openxmlformats.org/officeDocument/2006/relationships/image" Target="../media/image84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jpeg"/><Relationship Id="rId5" Type="http://schemas.openxmlformats.org/officeDocument/2006/relationships/image" Target="../media/image85.jpeg"/><Relationship Id="rId6" Type="http://schemas.openxmlformats.org/officeDocument/2006/relationships/image" Target="../media/image86.jpeg"/><Relationship Id="rId7" Type="http://schemas.openxmlformats.org/officeDocument/2006/relationships/image" Target="../media/image87.jpeg"/><Relationship Id="rId8" Type="http://schemas.openxmlformats.org/officeDocument/2006/relationships/image" Target="../media/image88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jpeg"/><Relationship Id="rId5" Type="http://schemas.openxmlformats.org/officeDocument/2006/relationships/image" Target="../media/image89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jpeg"/><Relationship Id="rId5" Type="http://schemas.openxmlformats.org/officeDocument/2006/relationships/image" Target="../media/image9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jpeg"/><Relationship Id="rId5" Type="http://schemas.openxmlformats.org/officeDocument/2006/relationships/image" Target="../media/image91.jpeg"/><Relationship Id="rId6" Type="http://schemas.openxmlformats.org/officeDocument/2006/relationships/image" Target="../media/image92.jpeg"/><Relationship Id="rId7" Type="http://schemas.openxmlformats.org/officeDocument/2006/relationships/image" Target="../media/image93.jpeg"/><Relationship Id="rId8" Type="http://schemas.openxmlformats.org/officeDocument/2006/relationships/image" Target="../media/image94.jpeg"/><Relationship Id="rId9" Type="http://schemas.openxmlformats.org/officeDocument/2006/relationships/image" Target="../media/image95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jpeg"/><Relationship Id="rId5" Type="http://schemas.openxmlformats.org/officeDocument/2006/relationships/image" Target="../media/image96.png"/><Relationship Id="rId6" Type="http://schemas.openxmlformats.org/officeDocument/2006/relationships/image" Target="../media/image97.jpeg"/><Relationship Id="rId7" Type="http://schemas.openxmlformats.org/officeDocument/2006/relationships/image" Target="../media/image98.jpeg"/><Relationship Id="rId8" Type="http://schemas.openxmlformats.org/officeDocument/2006/relationships/image" Target="../media/image99.png"/><Relationship Id="rId9" Type="http://schemas.openxmlformats.org/officeDocument/2006/relationships/image" Target="../media/image100.jpeg"/><Relationship Id="rId10" Type="http://schemas.openxmlformats.org/officeDocument/2006/relationships/image" Target="../media/image101.png"/><Relationship Id="rId11" Type="http://schemas.openxmlformats.org/officeDocument/2006/relationships/image" Target="../media/image102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jpeg"/><Relationship Id="rId5" Type="http://schemas.openxmlformats.org/officeDocument/2006/relationships/image" Target="../media/image103.jp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8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8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7732" y="1245671"/>
            <a:ext cx="8858250" cy="1211014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3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PROMETEA</a:t>
            </a:r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99" name="Sottotitolo 2"/>
          <p:cNvSpPr>
            <a:spLocks noGrp="1"/>
          </p:cNvSpPr>
          <p:nvPr>
            <p:ph type="subTitle" idx="1"/>
          </p:nvPr>
        </p:nvSpPr>
        <p:spPr>
          <a:xfrm>
            <a:off x="536637" y="3356992"/>
            <a:ext cx="8286750" cy="1008112"/>
          </a:xfrm>
        </p:spPr>
        <p:txBody>
          <a:bodyPr/>
          <a:lstStyle/>
          <a:p>
            <a:r>
              <a:rPr lang="it-IT" sz="1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T4.1.3 </a:t>
            </a:r>
            <a:r>
              <a:rPr lang="it-IT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Percorso di Progettazione partecipata transfrontaliera su modello Scuola Estiva</a:t>
            </a:r>
          </a:p>
          <a:p>
            <a:r>
              <a:rPr lang="it-IT" sz="1700" b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Barbara Maffei </a:t>
            </a:r>
            <a:r>
              <a:rPr lang="mr-IN" sz="1700" b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it-IT" sz="1700" b="1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Il Borgo di Apella in Lunigiana</a:t>
            </a:r>
            <a:endParaRPr lang="it-IT" sz="17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9" descr="Z:\PROGETTI_EUROPEI\TRIG-EAU\loghi_partner\Logo_unige_.jpe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12063526" y="-6348482"/>
            <a:ext cx="804796" cy="490542"/>
          </a:xfrm>
          <a:prstGeom prst="rect">
            <a:avLst/>
          </a:prstGeom>
          <a:noFill/>
        </p:spPr>
      </p:pic>
      <p:sp>
        <p:nvSpPr>
          <p:cNvPr id="18" name="Sottotitolo 2"/>
          <p:cNvSpPr txBox="1">
            <a:spLocks/>
          </p:cNvSpPr>
          <p:nvPr/>
        </p:nvSpPr>
        <p:spPr bwMode="auto">
          <a:xfrm>
            <a:off x="1691680" y="4476159"/>
            <a:ext cx="5976664" cy="519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</a:p>
        </p:txBody>
      </p:sp>
      <p:sp>
        <p:nvSpPr>
          <p:cNvPr id="19" name="Sottotitolo 2"/>
          <p:cNvSpPr txBox="1">
            <a:spLocks/>
          </p:cNvSpPr>
          <p:nvPr/>
        </p:nvSpPr>
        <p:spPr bwMode="auto">
          <a:xfrm>
            <a:off x="5017633" y="509463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La cooperazione al cuore del Mediterraneo</a:t>
            </a:r>
          </a:p>
          <a:p>
            <a:pPr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Sottotitolo 2"/>
          <p:cNvSpPr txBox="1">
            <a:spLocks/>
          </p:cNvSpPr>
          <p:nvPr/>
        </p:nvSpPr>
        <p:spPr bwMode="auto">
          <a:xfrm>
            <a:off x="363626" y="2276872"/>
            <a:ext cx="828675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b="1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PROmozione della Multifunzionalità dEl seTtorE</a:t>
            </a:r>
          </a:p>
          <a:p>
            <a:r>
              <a:rPr lang="it-IT" sz="2800" b="1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Agro-turistico</a:t>
            </a:r>
          </a:p>
          <a:p>
            <a:endParaRPr lang="it-IT" sz="2800" b="1" i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Y:\Pole Cooperation\Projets en cours\4. PROMETEA\2. Communication\Loghi_partner\AVITEM_COMPLET_FR_B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3461" y="5661248"/>
            <a:ext cx="1171330" cy="78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Pole Cooperation\Projets en cours\4. PROMETEA\2. Communication\Loghi_partner\Laore Bilingu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5733256"/>
            <a:ext cx="874426" cy="85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Y:\Pole Cooperation\Projets en cours\4. PROMETEA\2. Communication\Loghi_partner\QUIN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5733256"/>
            <a:ext cx="1672010" cy="51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:\Pole Cooperation\Projets en cours\4. PROMETEA\2. Communication\Loghi_partner\Ajacci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5733256"/>
            <a:ext cx="786382" cy="91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Y:\Pole Cooperation\Projets en cours\4. PROMETEA\2. Communication\Loghi_partner\Sassar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0262" y="5733256"/>
            <a:ext cx="954871" cy="95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Y:\Pole Cooperation\Projets en cours\4. PROMETEA\2. Communication\Loghi_partner\Regione_Toscana - copi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637" y="5805264"/>
            <a:ext cx="545409" cy="90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416" y="548680"/>
            <a:ext cx="3639393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0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428358"/>
            <a:ext cx="3464024" cy="31301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115616" y="1556792"/>
            <a:ext cx="7200799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000" b="1" dirty="0">
                <a:solidFill>
                  <a:srgbClr val="006600"/>
                </a:solidFill>
              </a:rPr>
              <a:t>La Filiera del Castagno e il Mantenimento del </a:t>
            </a:r>
            <a:r>
              <a:rPr lang="it-IT" sz="2000" b="1" dirty="0" smtClean="0">
                <a:solidFill>
                  <a:srgbClr val="006600"/>
                </a:solidFill>
              </a:rPr>
              <a:t>Territorio e Paesaggio Agricolo:</a:t>
            </a:r>
          </a:p>
          <a:p>
            <a:pPr algn="ctr" eaLnBrk="1" hangingPunct="1"/>
            <a:r>
              <a:rPr lang="it-IT" b="1" dirty="0" smtClean="0">
                <a:solidFill>
                  <a:srgbClr val="006600"/>
                </a:solidFill>
              </a:rPr>
              <a:t>“La produzione tradizionale della farina di castagne certificata </a:t>
            </a:r>
            <a:r>
              <a:rPr lang="it-IT" b="1" dirty="0" err="1" smtClean="0">
                <a:solidFill>
                  <a:srgbClr val="006600"/>
                </a:solidFill>
              </a:rPr>
              <a:t>Bio</a:t>
            </a:r>
            <a:r>
              <a:rPr lang="it-IT" b="1" dirty="0" smtClean="0">
                <a:solidFill>
                  <a:srgbClr val="006600"/>
                </a:solidFill>
              </a:rPr>
              <a:t> e DOP della Lunigiana”</a:t>
            </a:r>
            <a:endParaRPr lang="it-IT" b="1" dirty="0">
              <a:solidFill>
                <a:srgbClr val="006600"/>
              </a:solidFill>
            </a:endParaRPr>
          </a:p>
        </p:txBody>
      </p:sp>
      <p:pic>
        <p:nvPicPr>
          <p:cNvPr id="2" name="Immagine 1" descr="castagne a essiccare nel metat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2564904"/>
            <a:ext cx="4806610" cy="320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4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0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428358"/>
            <a:ext cx="3464024" cy="31301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Immagine 19" descr="Copia di Gradile-MG_136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780928"/>
            <a:ext cx="1922462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20" descr="Gradile_MG_136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6437" y="2780928"/>
            <a:ext cx="20161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21" descr="15056317_10211367914218645_1894120577508362689_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4949" y="2780928"/>
            <a:ext cx="2160588" cy="268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22" descr="12189926_10208156465414432_177713357730581608_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7024" y="2780928"/>
            <a:ext cx="2232025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115616" y="1556792"/>
            <a:ext cx="7200799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000" b="1" dirty="0">
                <a:solidFill>
                  <a:srgbClr val="006600"/>
                </a:solidFill>
              </a:rPr>
              <a:t>La Filiera del Castagno e il Mantenimento del </a:t>
            </a:r>
            <a:r>
              <a:rPr lang="it-IT" sz="2000" b="1" dirty="0" smtClean="0">
                <a:solidFill>
                  <a:srgbClr val="006600"/>
                </a:solidFill>
              </a:rPr>
              <a:t>Territorio e Paesaggio Agricolo:</a:t>
            </a:r>
          </a:p>
          <a:p>
            <a:pPr algn="ctr" eaLnBrk="1" hangingPunct="1"/>
            <a:r>
              <a:rPr lang="it-IT" b="1" dirty="0" smtClean="0">
                <a:solidFill>
                  <a:srgbClr val="006600"/>
                </a:solidFill>
              </a:rPr>
              <a:t>“La produzione tradizionale della farina di castagne certificata </a:t>
            </a:r>
            <a:r>
              <a:rPr lang="it-IT" b="1" dirty="0" err="1" smtClean="0">
                <a:solidFill>
                  <a:srgbClr val="006600"/>
                </a:solidFill>
              </a:rPr>
              <a:t>Bio</a:t>
            </a:r>
            <a:r>
              <a:rPr lang="it-IT" b="1" dirty="0" smtClean="0">
                <a:solidFill>
                  <a:srgbClr val="006600"/>
                </a:solidFill>
              </a:rPr>
              <a:t> e DOP della Lunigiana”</a:t>
            </a:r>
            <a:endParaRPr lang="it-IT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590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0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428358"/>
            <a:ext cx="3464024" cy="31301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115616" y="1412776"/>
            <a:ext cx="7200799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000" b="1" dirty="0">
                <a:solidFill>
                  <a:srgbClr val="006600"/>
                </a:solidFill>
              </a:rPr>
              <a:t>La Filiera del Castagno e il Mantenimento del </a:t>
            </a:r>
            <a:r>
              <a:rPr lang="it-IT" sz="2000" b="1" dirty="0" smtClean="0">
                <a:solidFill>
                  <a:srgbClr val="006600"/>
                </a:solidFill>
              </a:rPr>
              <a:t>Territorio e Paesaggio Agricolo:</a:t>
            </a:r>
          </a:p>
          <a:p>
            <a:pPr algn="ctr" eaLnBrk="1" hangingPunct="1"/>
            <a:r>
              <a:rPr lang="it-IT" b="1" dirty="0" smtClean="0">
                <a:solidFill>
                  <a:srgbClr val="006600"/>
                </a:solidFill>
              </a:rPr>
              <a:t>“La produzione tradizionale della farina di castagne certificata </a:t>
            </a:r>
            <a:r>
              <a:rPr lang="it-IT" b="1" dirty="0" err="1" smtClean="0">
                <a:solidFill>
                  <a:srgbClr val="006600"/>
                </a:solidFill>
              </a:rPr>
              <a:t>Bio</a:t>
            </a:r>
            <a:r>
              <a:rPr lang="it-IT" b="1" dirty="0" smtClean="0">
                <a:solidFill>
                  <a:srgbClr val="006600"/>
                </a:solidFill>
              </a:rPr>
              <a:t> e DOP della Lunigiana”</a:t>
            </a:r>
            <a:endParaRPr lang="it-IT" b="1" dirty="0">
              <a:solidFill>
                <a:srgbClr val="006600"/>
              </a:solidFill>
            </a:endParaRPr>
          </a:p>
        </p:txBody>
      </p:sp>
      <p:pic>
        <p:nvPicPr>
          <p:cNvPr id="18" name="Immagine 1" descr="Copia di DSC_1127 farina dop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939" y="4203390"/>
            <a:ext cx="2160190" cy="174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4" descr="15349557_10211601520898666_3934873861582150366_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838" y="4149079"/>
            <a:ext cx="2124978" cy="1716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5" descr="16807332_10212331388024888_3859402741112289180_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2492896"/>
            <a:ext cx="2160240" cy="332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6" descr="15056278_10211382879592770_8193918142487938407_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2492895"/>
            <a:ext cx="2160240" cy="16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magine 15" descr="15095030_10211383103838376_1778744207988585639_n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436258"/>
            <a:ext cx="2160240" cy="169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884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0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428358"/>
            <a:ext cx="3464024" cy="31301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115616" y="1124744"/>
            <a:ext cx="7200799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000" b="1" dirty="0">
                <a:solidFill>
                  <a:srgbClr val="006600"/>
                </a:solidFill>
              </a:rPr>
              <a:t>Il Miele </a:t>
            </a:r>
            <a:r>
              <a:rPr lang="it-IT" sz="2000" b="1" dirty="0" err="1">
                <a:solidFill>
                  <a:srgbClr val="006600"/>
                </a:solidFill>
              </a:rPr>
              <a:t>Bio</a:t>
            </a:r>
            <a:r>
              <a:rPr lang="it-IT" sz="2000" b="1" dirty="0">
                <a:solidFill>
                  <a:srgbClr val="006600"/>
                </a:solidFill>
              </a:rPr>
              <a:t>, gli “Orti Giardino” e i Frutti Antichi con Allevamenti </a:t>
            </a:r>
            <a:r>
              <a:rPr lang="it-IT" sz="2000" b="1" dirty="0" smtClean="0">
                <a:solidFill>
                  <a:srgbClr val="006600"/>
                </a:solidFill>
              </a:rPr>
              <a:t>di Specie in via di estinzione allo </a:t>
            </a:r>
            <a:r>
              <a:rPr lang="it-IT" sz="2000" b="1" dirty="0">
                <a:solidFill>
                  <a:srgbClr val="006600"/>
                </a:solidFill>
              </a:rPr>
              <a:t>Stato Brado</a:t>
            </a:r>
            <a:endParaRPr lang="it-IT" sz="2000" b="1" dirty="0">
              <a:solidFill>
                <a:srgbClr val="006600"/>
              </a:solidFill>
            </a:endParaRPr>
          </a:p>
        </p:txBody>
      </p:sp>
      <p:pic>
        <p:nvPicPr>
          <p:cNvPr id="18" name="Immagine 2" descr="IMG_184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8079" y="1988840"/>
            <a:ext cx="2191311" cy="164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3" descr="orto oratorio 3 - Cop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0367" y="1988840"/>
            <a:ext cx="2119870" cy="166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10" descr="Immagine 789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0367" y="3991124"/>
            <a:ext cx="2047862" cy="167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11" descr="Arnie_MG_2561bis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8079" y="3991124"/>
            <a:ext cx="2233077" cy="161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magine 14" descr="Mario_MG_2583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8639" y="1961071"/>
            <a:ext cx="2199785" cy="370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2105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0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428358"/>
            <a:ext cx="3464024" cy="31301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115616" y="1124744"/>
            <a:ext cx="7200799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000" b="1" dirty="0">
                <a:solidFill>
                  <a:srgbClr val="006600"/>
                </a:solidFill>
              </a:rPr>
              <a:t>Il Miele </a:t>
            </a:r>
            <a:r>
              <a:rPr lang="it-IT" sz="2000" b="1" dirty="0" err="1">
                <a:solidFill>
                  <a:srgbClr val="006600"/>
                </a:solidFill>
              </a:rPr>
              <a:t>Bio</a:t>
            </a:r>
            <a:r>
              <a:rPr lang="it-IT" sz="2000" b="1" dirty="0">
                <a:solidFill>
                  <a:srgbClr val="006600"/>
                </a:solidFill>
              </a:rPr>
              <a:t>, gli “Orti Giardino” e i Frutti Antichi con Allevamenti </a:t>
            </a:r>
            <a:r>
              <a:rPr lang="it-IT" sz="2000" b="1" dirty="0" smtClean="0">
                <a:solidFill>
                  <a:srgbClr val="006600"/>
                </a:solidFill>
              </a:rPr>
              <a:t>di Specie in via di estinzione allo </a:t>
            </a:r>
            <a:r>
              <a:rPr lang="it-IT" sz="2000" b="1" dirty="0">
                <a:solidFill>
                  <a:srgbClr val="006600"/>
                </a:solidFill>
              </a:rPr>
              <a:t>Stato Brado</a:t>
            </a:r>
            <a:endParaRPr lang="it-IT" sz="2000" b="1" dirty="0">
              <a:solidFill>
                <a:srgbClr val="006600"/>
              </a:solidFill>
            </a:endParaRPr>
          </a:p>
        </p:txBody>
      </p:sp>
      <p:pic>
        <p:nvPicPr>
          <p:cNvPr id="14" name="Immagine 1" descr="Botanico_2014_000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20" y="1916113"/>
            <a:ext cx="2401128" cy="388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2" descr="IMG_342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1989139"/>
            <a:ext cx="5068394" cy="380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209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0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428358"/>
            <a:ext cx="3464024" cy="31301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Immagin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1361" y="1700808"/>
            <a:ext cx="3888631" cy="259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2" descr="IMG_082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1700841"/>
            <a:ext cx="3376613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sellaDiTesto 9"/>
          <p:cNvSpPr txBox="1">
            <a:spLocks noChangeArrowheads="1"/>
          </p:cNvSpPr>
          <p:nvPr/>
        </p:nvSpPr>
        <p:spPr bwMode="auto">
          <a:xfrm>
            <a:off x="317500" y="4437112"/>
            <a:ext cx="84597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just" eaLnBrk="1" hangingPunct="1"/>
            <a:r>
              <a:rPr lang="it-IT" sz="1600" b="1" dirty="0">
                <a:solidFill>
                  <a:srgbClr val="006600"/>
                </a:solidFill>
              </a:rPr>
              <a:t>Il recupero architettonico, strutturale e funzionale</a:t>
            </a:r>
            <a:r>
              <a:rPr lang="it-IT" sz="1600" dirty="0">
                <a:solidFill>
                  <a:srgbClr val="006600"/>
                </a:solidFill>
              </a:rPr>
              <a:t>, degli edifici in muratura in oggetto è stato condotto con riferimento ad una progettazione integrata, secondo i principi tecnico-costruttivi, orientati alla diminuzione dei consumi energetici e al rispetto ambientale con valorizzazione delle fonti energetiche rinnovabili, accorti dei dettagli e degli elementi significativi dell’architettura rurale lunigianese e nell’ impiego dei materiali locali.</a:t>
            </a:r>
            <a:endParaRPr lang="it-IT" sz="1300" i="1" dirty="0">
              <a:solidFill>
                <a:srgbClr val="006600"/>
              </a:solidFill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250825" y="1268661"/>
            <a:ext cx="8569325" cy="50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000" b="1" dirty="0">
                <a:solidFill>
                  <a:srgbClr val="006600"/>
                </a:solidFill>
              </a:rPr>
              <a:t>Recupero Sostenibile del Patrimonio Rurale  </a:t>
            </a:r>
          </a:p>
          <a:p>
            <a:pPr algn="ctr" eaLnBrk="1" hangingPunct="1"/>
            <a:endParaRPr lang="it-IT" sz="20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625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0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428358"/>
            <a:ext cx="3464024" cy="31301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250825" y="1268661"/>
            <a:ext cx="8569325" cy="50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000" b="1" dirty="0">
                <a:solidFill>
                  <a:srgbClr val="006600"/>
                </a:solidFill>
              </a:rPr>
              <a:t>Recupero Sostenibile del Patrimonio Rurale  </a:t>
            </a:r>
          </a:p>
          <a:p>
            <a:pPr algn="ctr" eaLnBrk="1" hangingPunct="1"/>
            <a:endParaRPr lang="it-IT" sz="2000" b="1" dirty="0">
              <a:solidFill>
                <a:srgbClr val="006600"/>
              </a:solidFill>
            </a:endParaRPr>
          </a:p>
        </p:txBody>
      </p:sp>
      <p:pic>
        <p:nvPicPr>
          <p:cNvPr id="13" name="Immagine 5" descr="Scansione10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8020" y="1628800"/>
            <a:ext cx="324643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2" descr="Scansione10002BI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8020" y="3817616"/>
            <a:ext cx="3240088" cy="198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1" descr="21617520_10214421220589396_6442142864476002938_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1628800"/>
            <a:ext cx="3240087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2" descr="torre abbandonata 1.jpe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5445" y="3789040"/>
            <a:ext cx="3170238" cy="201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ttangolo 3"/>
          <p:cNvSpPr>
            <a:spLocks noChangeArrowheads="1"/>
          </p:cNvSpPr>
          <p:nvPr/>
        </p:nvSpPr>
        <p:spPr bwMode="auto">
          <a:xfrm>
            <a:off x="7884368" y="3501008"/>
            <a:ext cx="118762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it-IT" sz="1500" dirty="0">
                <a:solidFill>
                  <a:srgbClr val="006600"/>
                </a:solidFill>
              </a:rPr>
              <a:t>Prima 1995</a:t>
            </a:r>
          </a:p>
        </p:txBody>
      </p:sp>
    </p:spTree>
    <p:extLst>
      <p:ext uri="{BB962C8B-B14F-4D97-AF65-F5344CB8AC3E}">
        <p14:creationId xmlns:p14="http://schemas.microsoft.com/office/powerpoint/2010/main" val="3543618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0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428358"/>
            <a:ext cx="3464024" cy="31301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250825" y="1268661"/>
            <a:ext cx="8569325" cy="50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000" b="1" dirty="0">
                <a:solidFill>
                  <a:srgbClr val="006600"/>
                </a:solidFill>
              </a:rPr>
              <a:t>Recupero Sostenibile del Patrimonio Rurale  </a:t>
            </a:r>
          </a:p>
          <a:p>
            <a:pPr algn="ctr" eaLnBrk="1" hangingPunct="1"/>
            <a:endParaRPr lang="it-IT" sz="2000" b="1" dirty="0">
              <a:solidFill>
                <a:srgbClr val="006600"/>
              </a:solidFill>
            </a:endParaRPr>
          </a:p>
        </p:txBody>
      </p:sp>
      <p:pic>
        <p:nvPicPr>
          <p:cNvPr id="15" name="Immagine 1" descr="Senza titolo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065" y="1700163"/>
            <a:ext cx="2599807" cy="4033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2" descr="Senza titolo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1988840"/>
            <a:ext cx="4613275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338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0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428358"/>
            <a:ext cx="3464024" cy="31301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250825" y="1268661"/>
            <a:ext cx="8569325" cy="50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000" b="1" dirty="0">
                <a:solidFill>
                  <a:srgbClr val="006600"/>
                </a:solidFill>
              </a:rPr>
              <a:t>Recupero Sostenibile del Patrimonio Rurale  </a:t>
            </a:r>
          </a:p>
          <a:p>
            <a:pPr algn="ctr" eaLnBrk="1" hangingPunct="1"/>
            <a:endParaRPr lang="it-IT" sz="2000" b="1" dirty="0">
              <a:solidFill>
                <a:srgbClr val="006600"/>
              </a:solidFill>
            </a:endParaRPr>
          </a:p>
        </p:txBody>
      </p:sp>
      <p:pic>
        <p:nvPicPr>
          <p:cNvPr id="12" name="Immagine 3" descr="apella abbandonata 1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108" y="1684933"/>
            <a:ext cx="2792469" cy="203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4" descr="IMG_111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378" y="1751113"/>
            <a:ext cx="2659782" cy="198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7" descr="Scansione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1772816"/>
            <a:ext cx="2532070" cy="396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5" descr="borgo antico prima ristr 2.jpe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300" y="3773959"/>
            <a:ext cx="2694591" cy="195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7827" y="3845396"/>
            <a:ext cx="2594333" cy="188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292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0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428358"/>
            <a:ext cx="3464024" cy="31301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250825" y="1268661"/>
            <a:ext cx="8569325" cy="50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000" b="1" dirty="0">
                <a:solidFill>
                  <a:srgbClr val="006600"/>
                </a:solidFill>
              </a:rPr>
              <a:t>Recupero Sostenibile del Patrimonio Rurale  </a:t>
            </a:r>
          </a:p>
          <a:p>
            <a:pPr algn="ctr" eaLnBrk="1" hangingPunct="1"/>
            <a:r>
              <a:rPr lang="it-IT" sz="2000" dirty="0">
                <a:solidFill>
                  <a:srgbClr val="006600"/>
                </a:solidFill>
              </a:rPr>
              <a:t>Modello di ospitalità diffusa</a:t>
            </a:r>
          </a:p>
          <a:p>
            <a:pPr algn="ctr" eaLnBrk="1" hangingPunct="1"/>
            <a:endParaRPr lang="it-IT" sz="2000" b="1" dirty="0">
              <a:solidFill>
                <a:srgbClr val="006600"/>
              </a:solidFill>
            </a:endParaRPr>
          </a:p>
        </p:txBody>
      </p:sp>
      <p:pic>
        <p:nvPicPr>
          <p:cNvPr id="15" name="Immagine 9" descr="L agriturismo Montagna Verd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659" y="2100610"/>
            <a:ext cx="2933700" cy="370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6" descr="_MG_206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2081560"/>
            <a:ext cx="2665412" cy="372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3" descr="Villaggio_32A659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5472" y="2081560"/>
            <a:ext cx="2601912" cy="372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223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356351"/>
            <a:ext cx="3464024" cy="313010"/>
          </a:xfrm>
        </p:spPr>
        <p:txBody>
          <a:bodyPr/>
          <a:lstStyle/>
          <a:p>
            <a:r>
              <a:rPr lang="it-IT" b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</a:t>
            </a:r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egnaposto contenuto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3608" y="1700808"/>
            <a:ext cx="7038840" cy="367240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0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xmlns="" id="{11F7246F-FA8F-48A2-BE86-7D43F5F34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698500"/>
            <a:ext cx="8569325" cy="107473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1" hangingPunct="1">
              <a:defRPr/>
            </a:pPr>
            <a:r>
              <a:rPr lang="it-IT" sz="2300" b="1" dirty="0">
                <a:solidFill>
                  <a:srgbClr val="008000"/>
                </a:solidFill>
                <a:latin typeface="+mj-lt"/>
                <a:ea typeface="ＭＳ Ｐゴシック" charset="0"/>
                <a:cs typeface="Times New Roman" charset="0"/>
              </a:rPr>
              <a:t>Azienda Agricola Biologica e Agrituristica</a:t>
            </a:r>
            <a:endParaRPr lang="it-IT" sz="2300" b="1" dirty="0">
              <a:solidFill>
                <a:srgbClr val="008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806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0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428358"/>
            <a:ext cx="3464024" cy="31301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250825" y="1268661"/>
            <a:ext cx="8569325" cy="50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000" b="1" dirty="0">
                <a:solidFill>
                  <a:srgbClr val="006600"/>
                </a:solidFill>
              </a:rPr>
              <a:t>Recupero Sostenibile del Patrimonio Rurale  </a:t>
            </a:r>
          </a:p>
          <a:p>
            <a:pPr algn="ctr" eaLnBrk="1" hangingPunct="1"/>
            <a:r>
              <a:rPr lang="it-IT" sz="2000" dirty="0">
                <a:solidFill>
                  <a:srgbClr val="006600"/>
                </a:solidFill>
              </a:rPr>
              <a:t>Modello di ospitalità diffusa</a:t>
            </a:r>
          </a:p>
          <a:p>
            <a:pPr algn="ctr" eaLnBrk="1" hangingPunct="1"/>
            <a:endParaRPr lang="it-IT" sz="2000" b="1" dirty="0">
              <a:solidFill>
                <a:srgbClr val="006600"/>
              </a:solidFill>
            </a:endParaRPr>
          </a:p>
        </p:txBody>
      </p:sp>
      <p:pic>
        <p:nvPicPr>
          <p:cNvPr id="12" name="Immagine 7" descr="Copia di Villaggio_32A661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6306" y="2132856"/>
            <a:ext cx="374015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" descr="Villaggio_32A6637Il Prato del Ferr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69" y="2132856"/>
            <a:ext cx="414655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7145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0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428358"/>
            <a:ext cx="3464024" cy="31301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250825" y="1268661"/>
            <a:ext cx="8569325" cy="50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000" b="1" dirty="0">
                <a:solidFill>
                  <a:srgbClr val="006600"/>
                </a:solidFill>
              </a:rPr>
              <a:t>Recupero Sostenibile del Patrimonio Rurale  </a:t>
            </a:r>
          </a:p>
          <a:p>
            <a:pPr algn="ctr" eaLnBrk="1" hangingPunct="1"/>
            <a:r>
              <a:rPr lang="it-IT" sz="2000" dirty="0">
                <a:solidFill>
                  <a:srgbClr val="006600"/>
                </a:solidFill>
              </a:rPr>
              <a:t>Modello di ospitalità diffusa</a:t>
            </a:r>
          </a:p>
          <a:p>
            <a:pPr algn="ctr" eaLnBrk="1" hangingPunct="1"/>
            <a:endParaRPr lang="it-IT" sz="2000" b="1" dirty="0">
              <a:solidFill>
                <a:srgbClr val="006600"/>
              </a:solidFill>
            </a:endParaRPr>
          </a:p>
        </p:txBody>
      </p:sp>
      <p:pic>
        <p:nvPicPr>
          <p:cNvPr id="14" name="Immagine 1" descr="Villaggio_32A654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2060848"/>
            <a:ext cx="6638925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613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0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428358"/>
            <a:ext cx="3464024" cy="31301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250825" y="1268661"/>
            <a:ext cx="8569325" cy="50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000" b="1" dirty="0">
                <a:solidFill>
                  <a:srgbClr val="006600"/>
                </a:solidFill>
              </a:rPr>
              <a:t>Recupero Sostenibile del Patrimonio Rurale  </a:t>
            </a:r>
          </a:p>
          <a:p>
            <a:pPr algn="ctr" eaLnBrk="1" hangingPunct="1"/>
            <a:r>
              <a:rPr lang="it-IT" sz="2000" dirty="0">
                <a:solidFill>
                  <a:srgbClr val="006600"/>
                </a:solidFill>
              </a:rPr>
              <a:t>Modello di ospitalità diffusa</a:t>
            </a:r>
          </a:p>
          <a:p>
            <a:pPr algn="ctr" eaLnBrk="1" hangingPunct="1"/>
            <a:endParaRPr lang="it-IT" sz="2000" b="1" dirty="0">
              <a:solidFill>
                <a:srgbClr val="006600"/>
              </a:solidFill>
            </a:endParaRPr>
          </a:p>
        </p:txBody>
      </p:sp>
      <p:pic>
        <p:nvPicPr>
          <p:cNvPr id="12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2479" y="1772816"/>
            <a:ext cx="3113497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3312368" cy="1951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2479" y="3933055"/>
            <a:ext cx="3096344" cy="1922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4016835"/>
            <a:ext cx="3312368" cy="18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879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0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428358"/>
            <a:ext cx="3464024" cy="31301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250825" y="1268661"/>
            <a:ext cx="8569325" cy="50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000" b="1" dirty="0">
                <a:solidFill>
                  <a:srgbClr val="006600"/>
                </a:solidFill>
              </a:rPr>
              <a:t>Recupero Sostenibile del Patrimonio Rurale  </a:t>
            </a:r>
          </a:p>
          <a:p>
            <a:pPr algn="ctr" eaLnBrk="1" hangingPunct="1"/>
            <a:r>
              <a:rPr lang="it-IT" sz="2000" dirty="0">
                <a:solidFill>
                  <a:srgbClr val="006600"/>
                </a:solidFill>
              </a:rPr>
              <a:t>Modello di ospitalità diffusa</a:t>
            </a:r>
          </a:p>
          <a:p>
            <a:pPr algn="ctr" eaLnBrk="1" hangingPunct="1"/>
            <a:endParaRPr lang="it-IT" sz="2000" b="1" dirty="0">
              <a:solidFill>
                <a:srgbClr val="006600"/>
              </a:solidFill>
            </a:endParaRPr>
          </a:p>
        </p:txBody>
      </p:sp>
      <p:pic>
        <p:nvPicPr>
          <p:cNvPr id="14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3234595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4622" y="1844824"/>
            <a:ext cx="311974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3861048"/>
            <a:ext cx="3240360" cy="199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4622" y="3861048"/>
            <a:ext cx="3119746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973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0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428358"/>
            <a:ext cx="3464024" cy="31301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250825" y="1268661"/>
            <a:ext cx="8569325" cy="50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000" b="1" dirty="0">
                <a:solidFill>
                  <a:srgbClr val="006600"/>
                </a:solidFill>
              </a:rPr>
              <a:t>Recupero Sostenibile del Patrimonio Rurale  </a:t>
            </a:r>
          </a:p>
          <a:p>
            <a:pPr algn="ctr" eaLnBrk="1" hangingPunct="1"/>
            <a:r>
              <a:rPr lang="it-IT" sz="2000" dirty="0">
                <a:solidFill>
                  <a:srgbClr val="006600"/>
                </a:solidFill>
              </a:rPr>
              <a:t>Modello di ospitalità diffusa</a:t>
            </a:r>
          </a:p>
          <a:p>
            <a:pPr algn="ctr" eaLnBrk="1" hangingPunct="1"/>
            <a:endParaRPr lang="it-IT" sz="2000" b="1" dirty="0">
              <a:solidFill>
                <a:srgbClr val="006600"/>
              </a:solidFill>
            </a:endParaRPr>
          </a:p>
        </p:txBody>
      </p:sp>
      <p:pic>
        <p:nvPicPr>
          <p:cNvPr id="13" name="Immagin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7544" y="2204864"/>
            <a:ext cx="4140485" cy="276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magin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44202" y="2204864"/>
            <a:ext cx="4140097" cy="276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099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0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428358"/>
            <a:ext cx="3464024" cy="31301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250825" y="1700709"/>
            <a:ext cx="8569325" cy="50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000" b="1" dirty="0">
                <a:solidFill>
                  <a:srgbClr val="006600"/>
                </a:solidFill>
              </a:rPr>
              <a:t>Recupero Sostenibile del Patrimonio Rurale  </a:t>
            </a:r>
          </a:p>
          <a:p>
            <a:pPr algn="ctr" eaLnBrk="1" hangingPunct="1"/>
            <a:r>
              <a:rPr lang="it-IT" sz="2000" dirty="0" smtClean="0">
                <a:solidFill>
                  <a:srgbClr val="006600"/>
                </a:solidFill>
              </a:rPr>
              <a:t>Integrazione con impianti volti al risparmio energetico e</a:t>
            </a:r>
          </a:p>
          <a:p>
            <a:pPr algn="ctr" eaLnBrk="1" hangingPunct="1"/>
            <a:r>
              <a:rPr lang="it-IT" sz="2000" dirty="0" smtClean="0">
                <a:solidFill>
                  <a:srgbClr val="006600"/>
                </a:solidFill>
              </a:rPr>
              <a:t>allo sviluppo sostenibile, con promozione della mobilità elettrica </a:t>
            </a:r>
          </a:p>
          <a:p>
            <a:pPr algn="ctr" eaLnBrk="1" hangingPunct="1"/>
            <a:r>
              <a:rPr lang="it-IT" sz="2000" dirty="0" smtClean="0">
                <a:solidFill>
                  <a:srgbClr val="006600"/>
                </a:solidFill>
              </a:rPr>
              <a:t> </a:t>
            </a:r>
            <a:endParaRPr lang="it-IT" sz="2000" dirty="0">
              <a:solidFill>
                <a:srgbClr val="006600"/>
              </a:solidFill>
            </a:endParaRPr>
          </a:p>
          <a:p>
            <a:pPr algn="ctr" eaLnBrk="1" hangingPunct="1"/>
            <a:endParaRPr lang="it-IT" sz="2000" b="1" dirty="0">
              <a:solidFill>
                <a:srgbClr val="006600"/>
              </a:solidFill>
            </a:endParaRPr>
          </a:p>
        </p:txBody>
      </p:sp>
      <p:pic>
        <p:nvPicPr>
          <p:cNvPr id="2" name="Immagine 1" descr="enelx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22" y="2420888"/>
            <a:ext cx="4160010" cy="312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847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0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428358"/>
            <a:ext cx="3464024" cy="31301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250825" y="1484784"/>
            <a:ext cx="8569325" cy="50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000" b="1" dirty="0">
                <a:solidFill>
                  <a:srgbClr val="006600"/>
                </a:solidFill>
              </a:rPr>
              <a:t>Cucina locale e partecipazione al Concorso Menu a Km zero per il sostegno all’impiego del prodotto </a:t>
            </a:r>
            <a:r>
              <a:rPr lang="it-IT" sz="2000" b="1" dirty="0" smtClean="0">
                <a:solidFill>
                  <a:srgbClr val="006600"/>
                </a:solidFill>
              </a:rPr>
              <a:t>tipico</a:t>
            </a:r>
            <a:endParaRPr lang="it-IT" sz="2000" b="1" dirty="0">
              <a:solidFill>
                <a:srgbClr val="006600"/>
              </a:solidFill>
            </a:endParaRPr>
          </a:p>
        </p:txBody>
      </p:sp>
      <p:pic>
        <p:nvPicPr>
          <p:cNvPr id="12" name="Immagine 6" descr="prodott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8829" y="2106946"/>
            <a:ext cx="5437467" cy="362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417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0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428358"/>
            <a:ext cx="3464024" cy="31301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250825" y="1484784"/>
            <a:ext cx="8569325" cy="50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000" b="1" dirty="0">
                <a:solidFill>
                  <a:srgbClr val="006600"/>
                </a:solidFill>
              </a:rPr>
              <a:t>Cucina locale e partecipazione al Concorso Menu a Km zero per il sostegno all’impiego del prodotto </a:t>
            </a:r>
            <a:r>
              <a:rPr lang="it-IT" sz="2000" b="1" dirty="0" smtClean="0">
                <a:solidFill>
                  <a:srgbClr val="006600"/>
                </a:solidFill>
              </a:rPr>
              <a:t>tipico</a:t>
            </a:r>
            <a:endParaRPr lang="it-IT" sz="2000" b="1" dirty="0">
              <a:solidFill>
                <a:srgbClr val="006600"/>
              </a:solidFill>
            </a:endParaRPr>
          </a:p>
        </p:txBody>
      </p:sp>
      <p:pic>
        <p:nvPicPr>
          <p:cNvPr id="12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98829" y="2107612"/>
            <a:ext cx="5437467" cy="3624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145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0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428358"/>
            <a:ext cx="3464024" cy="31301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250825" y="1484784"/>
            <a:ext cx="8569325" cy="50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000" b="1" dirty="0">
                <a:solidFill>
                  <a:srgbClr val="006600"/>
                </a:solidFill>
              </a:rPr>
              <a:t>Cucina locale e partecipazione al Concorso Menu a Km zero per il sostegno all’impiego del prodotto </a:t>
            </a:r>
            <a:r>
              <a:rPr lang="it-IT" sz="2000" b="1" dirty="0" smtClean="0">
                <a:solidFill>
                  <a:srgbClr val="006600"/>
                </a:solidFill>
              </a:rPr>
              <a:t>tipico</a:t>
            </a:r>
            <a:endParaRPr lang="it-IT" sz="2000" b="1" dirty="0">
              <a:solidFill>
                <a:srgbClr val="006600"/>
              </a:solidFill>
            </a:endParaRPr>
          </a:p>
        </p:txBody>
      </p:sp>
      <p:pic>
        <p:nvPicPr>
          <p:cNvPr id="13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3228" y="2060848"/>
            <a:ext cx="2810740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3228" y="4005064"/>
            <a:ext cx="2808312" cy="182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2636912"/>
            <a:ext cx="3529455" cy="225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9254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0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428358"/>
            <a:ext cx="3464024" cy="31301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250825" y="1628701"/>
            <a:ext cx="8569325" cy="50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400" b="1" dirty="0">
                <a:solidFill>
                  <a:srgbClr val="006600"/>
                </a:solidFill>
              </a:rPr>
              <a:t>CASA NARDI Visitor Center PNATE MONTAGNA VERDE:</a:t>
            </a:r>
          </a:p>
          <a:p>
            <a:pPr algn="ctr" eaLnBrk="1" hangingPunct="1"/>
            <a:r>
              <a:rPr lang="it-IT" sz="2000" dirty="0">
                <a:solidFill>
                  <a:srgbClr val="006600"/>
                </a:solidFill>
              </a:rPr>
              <a:t>Un esempio di cooperazione e sinergia con l’Amministrazione locale e PARCO APPENNINO</a:t>
            </a:r>
            <a:endParaRPr lang="it-IT" sz="2000" dirty="0">
              <a:solidFill>
                <a:srgbClr val="006600"/>
              </a:solidFill>
            </a:endParaRPr>
          </a:p>
        </p:txBody>
      </p:sp>
      <p:pic>
        <p:nvPicPr>
          <p:cNvPr id="2" name="Immagine 1" descr="vista borgo antic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2492896"/>
            <a:ext cx="486054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82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83568" y="1196752"/>
            <a:ext cx="766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6600"/>
                </a:solidFill>
              </a:rPr>
              <a:t>Dove Siamo – </a:t>
            </a:r>
            <a:r>
              <a:rPr lang="it-IT" b="1" dirty="0" err="1">
                <a:solidFill>
                  <a:srgbClr val="006600"/>
                </a:solidFill>
              </a:rPr>
              <a:t>Where</a:t>
            </a:r>
            <a:r>
              <a:rPr lang="it-IT" b="1" dirty="0">
                <a:solidFill>
                  <a:srgbClr val="006600"/>
                </a:solidFill>
              </a:rPr>
              <a:t> </a:t>
            </a:r>
            <a:r>
              <a:rPr lang="it-IT" b="1" dirty="0" err="1">
                <a:solidFill>
                  <a:srgbClr val="006600"/>
                </a:solidFill>
              </a:rPr>
              <a:t>We</a:t>
            </a:r>
            <a:r>
              <a:rPr lang="it-IT" b="1" dirty="0">
                <a:solidFill>
                  <a:srgbClr val="006600"/>
                </a:solidFill>
              </a:rPr>
              <a:t> are </a:t>
            </a:r>
          </a:p>
        </p:txBody>
      </p:sp>
      <p:pic>
        <p:nvPicPr>
          <p:cNvPr id="7" name="Segnaposto contenuto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87624" y="1628800"/>
            <a:ext cx="6880080" cy="417646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0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428358"/>
            <a:ext cx="3464024" cy="31301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9678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0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428358"/>
            <a:ext cx="3464024" cy="31301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250825" y="1628701"/>
            <a:ext cx="8569325" cy="50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400" b="1" dirty="0">
                <a:solidFill>
                  <a:srgbClr val="006600"/>
                </a:solidFill>
              </a:rPr>
              <a:t>CASA NARDI Visitor Center PNATE MONTAGNA VERDE:</a:t>
            </a:r>
          </a:p>
          <a:p>
            <a:pPr algn="ctr" eaLnBrk="1" hangingPunct="1"/>
            <a:r>
              <a:rPr lang="it-IT" sz="2000" dirty="0">
                <a:solidFill>
                  <a:srgbClr val="006600"/>
                </a:solidFill>
              </a:rPr>
              <a:t>Un esempio di cooperazione e sinergia con l’Amministrazione locale e PARCO APPENNINO</a:t>
            </a:r>
            <a:endParaRPr lang="it-IT" sz="2000" dirty="0">
              <a:solidFill>
                <a:srgbClr val="0066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2493210"/>
            <a:ext cx="4860540" cy="323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325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0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428358"/>
            <a:ext cx="3464024" cy="31301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250825" y="1628701"/>
            <a:ext cx="8569325" cy="50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400" b="1" dirty="0">
                <a:solidFill>
                  <a:srgbClr val="006600"/>
                </a:solidFill>
              </a:rPr>
              <a:t>CASA NARDI Visitor Center PNATE MONTAGNA VERDE:</a:t>
            </a:r>
          </a:p>
          <a:p>
            <a:pPr algn="ctr" eaLnBrk="1" hangingPunct="1"/>
            <a:r>
              <a:rPr lang="it-IT" sz="2000" dirty="0">
                <a:solidFill>
                  <a:srgbClr val="006600"/>
                </a:solidFill>
              </a:rPr>
              <a:t>Un esempio di cooperazione e sinergia con l’Amministrazione locale e PARCO APPENNINO</a:t>
            </a:r>
            <a:endParaRPr lang="it-IT" sz="2000" dirty="0">
              <a:solidFill>
                <a:srgbClr val="006600"/>
              </a:solidFill>
            </a:endParaRPr>
          </a:p>
        </p:txBody>
      </p:sp>
      <p:pic>
        <p:nvPicPr>
          <p:cNvPr id="12" name="Immagine 8" descr="Immagine 13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2374471"/>
            <a:ext cx="2376264" cy="169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9" descr="Immagine 13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2348880"/>
            <a:ext cx="2376264" cy="178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8" descr="Immagine 134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4143711"/>
            <a:ext cx="2376264" cy="1733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9" descr="Immagine 138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4140592"/>
            <a:ext cx="2376264" cy="180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9389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0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428358"/>
            <a:ext cx="3464024" cy="31301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323850" y="769938"/>
            <a:ext cx="856932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1800" b="1" dirty="0">
                <a:solidFill>
                  <a:srgbClr val="006600"/>
                </a:solidFill>
              </a:rPr>
              <a:t>Luoghi di Aggregazione e Convivialità con Ecomuseo Apella – </a:t>
            </a:r>
            <a:r>
              <a:rPr lang="it-IT" sz="1800" b="1" dirty="0" err="1">
                <a:solidFill>
                  <a:srgbClr val="006600"/>
                </a:solidFill>
              </a:rPr>
              <a:t>Taponecco</a:t>
            </a:r>
            <a:endParaRPr lang="it-IT" sz="1800" b="1" dirty="0">
              <a:solidFill>
                <a:srgbClr val="006600"/>
              </a:solidFill>
            </a:endParaRPr>
          </a:p>
        </p:txBody>
      </p:sp>
      <p:pic>
        <p:nvPicPr>
          <p:cNvPr id="19" name="Immagine 6" descr="Copia di DSCF075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3429000"/>
            <a:ext cx="3039407" cy="217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9" descr="DSCF073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3126201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7" descr="IMG_202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3071259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 descr="DSCF0736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68760"/>
            <a:ext cx="3168352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926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0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428358"/>
            <a:ext cx="3464024" cy="31301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23850" y="985862"/>
            <a:ext cx="85693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000" b="1" dirty="0">
                <a:solidFill>
                  <a:srgbClr val="006600"/>
                </a:solidFill>
              </a:rPr>
              <a:t>BIOPARCO L’ABETE BIANCO 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323528" y="1700808"/>
            <a:ext cx="856932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000" dirty="0">
                <a:solidFill>
                  <a:srgbClr val="006600"/>
                </a:solidFill>
              </a:rPr>
              <a:t>Per la </a:t>
            </a:r>
            <a:r>
              <a:rPr lang="it-IT" sz="2000" b="1" dirty="0">
                <a:solidFill>
                  <a:srgbClr val="006600"/>
                </a:solidFill>
              </a:rPr>
              <a:t>Valorizzazione della Biodiversità </a:t>
            </a:r>
            <a:r>
              <a:rPr lang="it-IT" sz="2000" dirty="0">
                <a:solidFill>
                  <a:srgbClr val="006600"/>
                </a:solidFill>
              </a:rPr>
              <a:t>colturale e naturale del luogo</a:t>
            </a:r>
          </a:p>
          <a:p>
            <a:pPr algn="ctr" eaLnBrk="1" hangingPunct="1"/>
            <a:r>
              <a:rPr lang="it-IT" sz="2000" dirty="0">
                <a:solidFill>
                  <a:srgbClr val="006600"/>
                </a:solidFill>
              </a:rPr>
              <a:t>da divulgare alle nuove generazioni, attraverso azioni di attività didattica in cooperazione con le scuole locali e anche di altre zone d’Italia</a:t>
            </a:r>
          </a:p>
        </p:txBody>
      </p:sp>
      <p:pic>
        <p:nvPicPr>
          <p:cNvPr id="2" name="Immagine 1" descr="Botanico_2014_001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3248" y="2636912"/>
            <a:ext cx="501104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507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0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428358"/>
            <a:ext cx="3464024" cy="31301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23850" y="985862"/>
            <a:ext cx="85693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000" b="1" dirty="0">
                <a:solidFill>
                  <a:srgbClr val="006600"/>
                </a:solidFill>
              </a:rPr>
              <a:t>BIOPARCO L’ABETE BIANCO </a:t>
            </a:r>
          </a:p>
        </p:txBody>
      </p:sp>
      <p:pic>
        <p:nvPicPr>
          <p:cNvPr id="14" name="Immagine 9" descr="L agriturismo Montagna Verd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480720" cy="423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228184" y="2132856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8000"/>
                </a:solidFill>
              </a:rPr>
              <a:t>Centro </a:t>
            </a:r>
            <a:r>
              <a:rPr lang="it-IT" dirty="0">
                <a:solidFill>
                  <a:srgbClr val="008000"/>
                </a:solidFill>
              </a:rPr>
              <a:t>di conservazione e di educazione</a:t>
            </a:r>
          </a:p>
          <a:p>
            <a:r>
              <a:rPr lang="it-IT" dirty="0">
                <a:solidFill>
                  <a:srgbClr val="008000"/>
                </a:solidFill>
              </a:rPr>
              <a:t>a</a:t>
            </a:r>
            <a:r>
              <a:rPr lang="it-IT" dirty="0" smtClean="0">
                <a:solidFill>
                  <a:srgbClr val="008000"/>
                </a:solidFill>
              </a:rPr>
              <a:t>mbientale: dell’aziend</a:t>
            </a:r>
            <a:r>
              <a:rPr lang="it-IT" dirty="0">
                <a:solidFill>
                  <a:srgbClr val="008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626945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0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428358"/>
            <a:ext cx="3464024" cy="31301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23850" y="985862"/>
            <a:ext cx="85693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000" b="1" dirty="0" smtClean="0">
                <a:solidFill>
                  <a:srgbClr val="006600"/>
                </a:solidFill>
              </a:rPr>
              <a:t>L’ATTIVITA’ DIDDATICA:</a:t>
            </a:r>
          </a:p>
          <a:p>
            <a:pPr algn="ctr" eaLnBrk="1" hangingPunct="1"/>
            <a:r>
              <a:rPr lang="it-IT" sz="2000" b="1" dirty="0" smtClean="0">
                <a:solidFill>
                  <a:srgbClr val="006600"/>
                </a:solidFill>
              </a:rPr>
              <a:t>Fattoria Didattica riconosciuta dalla Regione Toscana</a:t>
            </a:r>
            <a:endParaRPr lang="it-IT" sz="2000" b="1" dirty="0">
              <a:solidFill>
                <a:srgbClr val="006600"/>
              </a:solidFill>
            </a:endParaRPr>
          </a:p>
        </p:txBody>
      </p:sp>
      <p:pic>
        <p:nvPicPr>
          <p:cNvPr id="14" name="Immagin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" r="1" b="16519"/>
          <a:stretch/>
        </p:blipFill>
        <p:spPr bwMode="auto">
          <a:xfrm>
            <a:off x="5508104" y="1772816"/>
            <a:ext cx="3080622" cy="189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2" descr="Immagine 04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89040"/>
            <a:ext cx="3096344" cy="206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2" descr="IMG_2124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561" r="-2207"/>
          <a:stretch/>
        </p:blipFill>
        <p:spPr bwMode="auto">
          <a:xfrm>
            <a:off x="1259632" y="3789040"/>
            <a:ext cx="3311867" cy="206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1490905" cy="198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 descr="attivita didattica copia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772816"/>
            <a:ext cx="2506592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695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0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428358"/>
            <a:ext cx="3464024" cy="31301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Immagine 7" descr="Copia di sorgente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736"/>
            <a:ext cx="306070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" descr="logo_farfalle_in_cammin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2088232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2" descr="download otl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84984"/>
            <a:ext cx="21431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2" descr="Senza titolo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16832"/>
            <a:ext cx="22574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3" descr="candia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780928"/>
            <a:ext cx="10668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3" descr="logo-lunisost-web-medio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149080"/>
            <a:ext cx="26289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14" descr="sigeric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509120"/>
            <a:ext cx="2443163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asellaDiTesto 21"/>
          <p:cNvSpPr txBox="1"/>
          <p:nvPr/>
        </p:nvSpPr>
        <p:spPr>
          <a:xfrm>
            <a:off x="6419284" y="5375072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cxnSp>
        <p:nvCxnSpPr>
          <p:cNvPr id="23" name="Connettore 2 52233"/>
          <p:cNvCxnSpPr>
            <a:cxnSpLocks noChangeShapeType="1"/>
          </p:cNvCxnSpPr>
          <p:nvPr/>
        </p:nvCxnSpPr>
        <p:spPr bwMode="auto">
          <a:xfrm>
            <a:off x="1043608" y="4221088"/>
            <a:ext cx="431800" cy="504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323850" y="5301208"/>
            <a:ext cx="8569325" cy="432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just" eaLnBrk="1" hangingPunct="1"/>
            <a:r>
              <a:rPr lang="it-IT" sz="1700" b="1" dirty="0">
                <a:solidFill>
                  <a:srgbClr val="006600"/>
                </a:solidFill>
              </a:rPr>
              <a:t>Partecipazione a progetti turistici condivisi con altre realtà associative del territorio</a:t>
            </a:r>
          </a:p>
        </p:txBody>
      </p:sp>
      <p:cxnSp>
        <p:nvCxnSpPr>
          <p:cNvPr id="25" name="Connettore 2 52231"/>
          <p:cNvCxnSpPr>
            <a:cxnSpLocks noChangeShapeType="1"/>
          </p:cNvCxnSpPr>
          <p:nvPr/>
        </p:nvCxnSpPr>
        <p:spPr bwMode="auto">
          <a:xfrm flipH="1">
            <a:off x="611561" y="2708920"/>
            <a:ext cx="216023" cy="647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Connettore 7 18"/>
          <p:cNvCxnSpPr>
            <a:cxnSpLocks noChangeShapeType="1"/>
          </p:cNvCxnSpPr>
          <p:nvPr/>
        </p:nvCxnSpPr>
        <p:spPr bwMode="auto">
          <a:xfrm flipV="1">
            <a:off x="1691680" y="836712"/>
            <a:ext cx="936625" cy="720725"/>
          </a:xfrm>
          <a:prstGeom prst="curvedConnector3">
            <a:avLst>
              <a:gd name="adj1" fmla="val 1157"/>
            </a:avLst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Connettore 2 52231"/>
          <p:cNvCxnSpPr>
            <a:cxnSpLocks noChangeShapeType="1"/>
          </p:cNvCxnSpPr>
          <p:nvPr/>
        </p:nvCxnSpPr>
        <p:spPr bwMode="auto">
          <a:xfrm>
            <a:off x="6228184" y="836712"/>
            <a:ext cx="360040" cy="36004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Connettore 2 52231"/>
          <p:cNvCxnSpPr>
            <a:cxnSpLocks noChangeShapeType="1"/>
          </p:cNvCxnSpPr>
          <p:nvPr/>
        </p:nvCxnSpPr>
        <p:spPr bwMode="auto">
          <a:xfrm>
            <a:off x="7668344" y="1628800"/>
            <a:ext cx="216024" cy="28803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Connettore 2 52231"/>
          <p:cNvCxnSpPr>
            <a:cxnSpLocks noChangeShapeType="1"/>
          </p:cNvCxnSpPr>
          <p:nvPr/>
        </p:nvCxnSpPr>
        <p:spPr bwMode="auto">
          <a:xfrm>
            <a:off x="7956376" y="2564904"/>
            <a:ext cx="72008" cy="43204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Connettore 2 52233"/>
          <p:cNvCxnSpPr>
            <a:cxnSpLocks noChangeShapeType="1"/>
          </p:cNvCxnSpPr>
          <p:nvPr/>
        </p:nvCxnSpPr>
        <p:spPr bwMode="auto">
          <a:xfrm flipV="1">
            <a:off x="7308304" y="4293096"/>
            <a:ext cx="431800" cy="5032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Connettore 2 52233"/>
          <p:cNvCxnSpPr>
            <a:cxnSpLocks noChangeShapeType="1"/>
          </p:cNvCxnSpPr>
          <p:nvPr/>
        </p:nvCxnSpPr>
        <p:spPr bwMode="auto">
          <a:xfrm>
            <a:off x="4139952" y="4797152"/>
            <a:ext cx="648072" cy="7200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283867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0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428358"/>
            <a:ext cx="3464024" cy="31301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Immagine 1" descr="unnamed (1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74171"/>
            <a:ext cx="4248472" cy="2882635"/>
          </a:xfrm>
          <a:prstGeom prst="rect">
            <a:avLst/>
          </a:prstGeom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395536" y="4652467"/>
            <a:ext cx="8569325" cy="432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400" b="1" dirty="0" smtClean="0">
                <a:solidFill>
                  <a:srgbClr val="006600"/>
                </a:solidFill>
              </a:rPr>
              <a:t>Grazie per l’attenzione!</a:t>
            </a:r>
          </a:p>
          <a:p>
            <a:pPr algn="ctr" eaLnBrk="1" hangingPunct="1"/>
            <a:endParaRPr lang="it-IT" sz="2400" b="1" dirty="0" smtClean="0">
              <a:solidFill>
                <a:srgbClr val="006600"/>
              </a:solidFill>
            </a:endParaRPr>
          </a:p>
          <a:p>
            <a:pPr algn="ctr" eaLnBrk="1" hangingPunct="1"/>
            <a:r>
              <a:rPr lang="it-IT" b="1" dirty="0" err="1" smtClean="0">
                <a:solidFill>
                  <a:srgbClr val="006600"/>
                </a:solidFill>
              </a:rPr>
              <a:t>Loc</a:t>
            </a:r>
            <a:r>
              <a:rPr lang="it-IT" b="1" dirty="0" smtClean="0">
                <a:solidFill>
                  <a:srgbClr val="006600"/>
                </a:solidFill>
              </a:rPr>
              <a:t>. Apella </a:t>
            </a:r>
            <a:r>
              <a:rPr lang="mr-IN" b="1" dirty="0" smtClean="0">
                <a:solidFill>
                  <a:srgbClr val="006600"/>
                </a:solidFill>
              </a:rPr>
              <a:t>–</a:t>
            </a:r>
            <a:r>
              <a:rPr lang="it-IT" b="1" dirty="0" smtClean="0">
                <a:solidFill>
                  <a:srgbClr val="006600"/>
                </a:solidFill>
              </a:rPr>
              <a:t> Licciana Nardi (MS) </a:t>
            </a:r>
            <a:r>
              <a:rPr lang="mr-IN" b="1" dirty="0" smtClean="0">
                <a:solidFill>
                  <a:srgbClr val="006600"/>
                </a:solidFill>
              </a:rPr>
              <a:t>–</a:t>
            </a:r>
            <a:r>
              <a:rPr lang="it-IT" b="1" dirty="0" smtClean="0">
                <a:solidFill>
                  <a:srgbClr val="006600"/>
                </a:solidFill>
              </a:rPr>
              <a:t>Lunigiana Toscana</a:t>
            </a:r>
          </a:p>
          <a:p>
            <a:pPr algn="ctr" eaLnBrk="1" hangingPunct="1"/>
            <a:r>
              <a:rPr lang="it-IT" sz="1700" b="1" dirty="0" err="1" smtClean="0">
                <a:solidFill>
                  <a:srgbClr val="006600"/>
                </a:solidFill>
              </a:rPr>
              <a:t>www.montagnaverde.it</a:t>
            </a:r>
            <a:endParaRPr lang="it-IT" sz="1700" b="1" dirty="0" smtClean="0">
              <a:solidFill>
                <a:srgbClr val="006600"/>
              </a:solidFill>
            </a:endParaRPr>
          </a:p>
          <a:p>
            <a:pPr algn="ctr" eaLnBrk="1" hangingPunct="1"/>
            <a:endParaRPr lang="it-IT" sz="17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052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23850" y="841971"/>
            <a:ext cx="8569325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b="1" dirty="0">
                <a:solidFill>
                  <a:srgbClr val="006600"/>
                </a:solidFill>
              </a:rPr>
              <a:t>La </a:t>
            </a:r>
            <a:r>
              <a:rPr lang="it-IT" b="1" dirty="0" smtClean="0">
                <a:solidFill>
                  <a:srgbClr val="006600"/>
                </a:solidFill>
              </a:rPr>
              <a:t>Lunigiana (Toscana) </a:t>
            </a:r>
            <a:r>
              <a:rPr lang="it-IT" b="1" dirty="0">
                <a:solidFill>
                  <a:srgbClr val="006600"/>
                </a:solidFill>
              </a:rPr>
              <a:t>e il suo </a:t>
            </a:r>
            <a:r>
              <a:rPr lang="it-IT" b="1" dirty="0" smtClean="0">
                <a:solidFill>
                  <a:srgbClr val="006600"/>
                </a:solidFill>
              </a:rPr>
              <a:t>Territorio: </a:t>
            </a:r>
            <a:endParaRPr lang="it-IT" b="1" dirty="0">
              <a:solidFill>
                <a:srgbClr val="006600"/>
              </a:solidFill>
            </a:endParaRPr>
          </a:p>
          <a:p>
            <a:pPr algn="ctr" eaLnBrk="1" hangingPunct="1"/>
            <a:r>
              <a:rPr lang="it-IT" b="1" dirty="0">
                <a:solidFill>
                  <a:srgbClr val="006600"/>
                </a:solidFill>
              </a:rPr>
              <a:t>MAB UNESCO </a:t>
            </a:r>
            <a:r>
              <a:rPr lang="it-IT" b="1" dirty="0" smtClean="0">
                <a:solidFill>
                  <a:srgbClr val="006600"/>
                </a:solidFill>
              </a:rPr>
              <a:t>“Riserva Biosfera Appennino Tosco Emiliano”</a:t>
            </a:r>
            <a:endParaRPr lang="it-IT" b="1" dirty="0">
              <a:solidFill>
                <a:srgbClr val="006600"/>
              </a:solidFill>
            </a:endParaRPr>
          </a:p>
        </p:txBody>
      </p:sp>
      <p:pic>
        <p:nvPicPr>
          <p:cNvPr id="8" name="Immagine 3" descr="bagno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660835"/>
            <a:ext cx="3168352" cy="205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4" descr="00752-viafrancigena-Pieve-di-SoranoFilattiera_wp9_983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9" y="1628800"/>
            <a:ext cx="3169046" cy="207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5" descr="canoe 2 web equi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9501" y="3784005"/>
            <a:ext cx="3123777" cy="209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6" descr="Colline_MG_1275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411" y="3784005"/>
            <a:ext cx="3139901" cy="209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356351"/>
            <a:ext cx="3464024" cy="31301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4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617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83568" y="1052736"/>
            <a:ext cx="766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6600"/>
                </a:solidFill>
              </a:rPr>
              <a:t>Apella (670 m s.l.m. ) e la sua </a:t>
            </a:r>
            <a:r>
              <a:rPr lang="it-IT" b="1" dirty="0" smtClean="0">
                <a:solidFill>
                  <a:srgbClr val="006600"/>
                </a:solidFill>
              </a:rPr>
              <a:t>storia</a:t>
            </a:r>
            <a:endParaRPr lang="it-IT" b="1" dirty="0">
              <a:solidFill>
                <a:srgbClr val="006600"/>
              </a:solidFill>
            </a:endParaRPr>
          </a:p>
        </p:txBody>
      </p:sp>
      <p:pic>
        <p:nvPicPr>
          <p:cNvPr id="8" name="Immagine 9" descr="Immagine 13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5" y="1496667"/>
            <a:ext cx="2812306" cy="432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6" descr="STELE NARD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545" y="1484784"/>
            <a:ext cx="2494287" cy="426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13" descr="Anacarsi_Nardi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913" y="1497663"/>
            <a:ext cx="2376215" cy="279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8" descr="Casa nardi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4437112"/>
            <a:ext cx="2352262" cy="176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3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  <p:sp>
        <p:nvSpPr>
          <p:cNvPr id="15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356351"/>
            <a:ext cx="3464024" cy="31301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426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0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428358"/>
            <a:ext cx="3464024" cy="31301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CasellaDiTesto 5"/>
          <p:cNvSpPr txBox="1">
            <a:spLocks noChangeArrowheads="1"/>
          </p:cNvSpPr>
          <p:nvPr/>
        </p:nvSpPr>
        <p:spPr bwMode="auto">
          <a:xfrm>
            <a:off x="827336" y="1412875"/>
            <a:ext cx="7705104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2200" b="1" dirty="0" err="1">
                <a:solidFill>
                  <a:srgbClr val="006600"/>
                </a:solidFill>
              </a:rPr>
              <a:t>Mission</a:t>
            </a:r>
            <a:r>
              <a:rPr lang="it-IT" sz="2200" b="1" dirty="0">
                <a:solidFill>
                  <a:srgbClr val="006600"/>
                </a:solidFill>
              </a:rPr>
              <a:t>:</a:t>
            </a:r>
          </a:p>
          <a:p>
            <a:pPr eaLnBrk="1" hangingPunct="1"/>
            <a:endParaRPr lang="it-IT" sz="2000" b="1" dirty="0">
              <a:solidFill>
                <a:srgbClr val="006600"/>
              </a:solidFill>
            </a:endParaRPr>
          </a:p>
          <a:p>
            <a:pPr algn="just" eaLnBrk="1" hangingPunct="1"/>
            <a:r>
              <a:rPr lang="it-IT" sz="2000" b="1" dirty="0">
                <a:solidFill>
                  <a:srgbClr val="006600"/>
                </a:solidFill>
              </a:rPr>
              <a:t>Ridare dignità a un patrimonio architettonico rurale, </a:t>
            </a:r>
            <a:r>
              <a:rPr lang="it-IT" sz="2000" dirty="0">
                <a:solidFill>
                  <a:srgbClr val="006600"/>
                </a:solidFill>
              </a:rPr>
              <a:t>parzialmente abbandonato e fatiscente, nel rispetto del </a:t>
            </a:r>
            <a:r>
              <a:rPr lang="it-IT" sz="2000" b="1" dirty="0">
                <a:solidFill>
                  <a:srgbClr val="006600"/>
                </a:solidFill>
              </a:rPr>
              <a:t>“Genius loci”</a:t>
            </a:r>
            <a:r>
              <a:rPr lang="it-IT" altLang="ja-JP" sz="2000" dirty="0">
                <a:solidFill>
                  <a:srgbClr val="006600"/>
                </a:solidFill>
              </a:rPr>
              <a:t>, con il </a:t>
            </a:r>
            <a:r>
              <a:rPr lang="it-IT" altLang="ja-JP" sz="2000" b="1" dirty="0">
                <a:solidFill>
                  <a:srgbClr val="006600"/>
                </a:solidFill>
              </a:rPr>
              <a:t>mantenimento e la valorizzazione del paesaggio agricolo tipico circostante</a:t>
            </a:r>
            <a:r>
              <a:rPr lang="it-IT" altLang="ja-JP" sz="2000" dirty="0">
                <a:solidFill>
                  <a:srgbClr val="006600"/>
                </a:solidFill>
              </a:rPr>
              <a:t>, per lo sviluppo di un turismo sostenibile e di un</a:t>
            </a:r>
            <a:r>
              <a:rPr lang="it-IT" sz="2000" dirty="0">
                <a:solidFill>
                  <a:srgbClr val="006600"/>
                </a:solidFill>
              </a:rPr>
              <a:t>’</a:t>
            </a:r>
            <a:r>
              <a:rPr lang="it-IT" altLang="ja-JP" sz="2000" dirty="0">
                <a:solidFill>
                  <a:srgbClr val="006600"/>
                </a:solidFill>
              </a:rPr>
              <a:t>agricoltura biologica che tuteli il territorio</a:t>
            </a:r>
            <a:r>
              <a:rPr lang="it-IT" altLang="ja-JP" sz="2000" dirty="0" smtClean="0">
                <a:solidFill>
                  <a:srgbClr val="006600"/>
                </a:solidFill>
              </a:rPr>
              <a:t>.</a:t>
            </a:r>
          </a:p>
          <a:p>
            <a:pPr algn="just" eaLnBrk="1" hangingPunct="1"/>
            <a:endParaRPr lang="it-IT" sz="20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28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0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428358"/>
            <a:ext cx="3464024" cy="31301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CasellaDiTesto 5"/>
          <p:cNvSpPr txBox="1">
            <a:spLocks noChangeArrowheads="1"/>
          </p:cNvSpPr>
          <p:nvPr/>
        </p:nvSpPr>
        <p:spPr bwMode="auto">
          <a:xfrm>
            <a:off x="827336" y="1124744"/>
            <a:ext cx="7705104" cy="465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it-IT" sz="2200" b="1" dirty="0">
                <a:solidFill>
                  <a:srgbClr val="006600"/>
                </a:solidFill>
              </a:rPr>
              <a:t>La nostra Realtà “Multifunzionale</a:t>
            </a:r>
            <a:r>
              <a:rPr lang="it-IT" sz="2200" b="1" dirty="0" smtClean="0">
                <a:solidFill>
                  <a:srgbClr val="006600"/>
                </a:solidFill>
              </a:rPr>
              <a:t>”</a:t>
            </a:r>
          </a:p>
          <a:p>
            <a:pPr algn="ctr" eaLnBrk="1" hangingPunct="1"/>
            <a:endParaRPr lang="it-IT" sz="1800" b="1" dirty="0">
              <a:solidFill>
                <a:srgbClr val="006600"/>
              </a:solidFill>
            </a:endParaRPr>
          </a:p>
          <a:p>
            <a:pPr algn="ctr" eaLnBrk="1" hangingPunct="1">
              <a:spcAft>
                <a:spcPts val="600"/>
              </a:spcAft>
            </a:pPr>
            <a:r>
              <a:rPr lang="it-IT" sz="1800" b="1" dirty="0">
                <a:solidFill>
                  <a:srgbClr val="006600"/>
                </a:solidFill>
              </a:rPr>
              <a:t>Agricoltura:</a:t>
            </a:r>
          </a:p>
          <a:p>
            <a:pPr algn="ctr" eaLnBrk="1" hangingPunct="1">
              <a:lnSpc>
                <a:spcPct val="150000"/>
              </a:lnSpc>
            </a:pPr>
            <a:r>
              <a:rPr lang="it-IT" sz="1800" i="1" dirty="0">
                <a:solidFill>
                  <a:srgbClr val="006600"/>
                </a:solidFill>
              </a:rPr>
              <a:t>La filiera del castagno, del miele, degli ortaggi, frutti antichi e allevamenti </a:t>
            </a:r>
            <a:r>
              <a:rPr lang="it-IT" sz="1800" i="1" dirty="0" err="1" smtClean="0">
                <a:solidFill>
                  <a:srgbClr val="006600"/>
                </a:solidFill>
              </a:rPr>
              <a:t>bio</a:t>
            </a:r>
            <a:r>
              <a:rPr lang="it-IT" sz="1800" i="1" dirty="0" smtClean="0">
                <a:solidFill>
                  <a:srgbClr val="006600"/>
                </a:solidFill>
              </a:rPr>
              <a:t> di animali e specie in via di estinzione</a:t>
            </a:r>
            <a:endParaRPr lang="it-IT" sz="1800" b="1" dirty="0">
              <a:solidFill>
                <a:srgbClr val="006600"/>
              </a:solidFill>
            </a:endParaRPr>
          </a:p>
          <a:p>
            <a:pPr algn="ctr" eaLnBrk="1" hangingPunct="1">
              <a:spcAft>
                <a:spcPts val="600"/>
              </a:spcAft>
            </a:pPr>
            <a:endParaRPr lang="it-IT" sz="1800" b="1" dirty="0">
              <a:solidFill>
                <a:srgbClr val="006600"/>
              </a:solidFill>
            </a:endParaRPr>
          </a:p>
          <a:p>
            <a:pPr algn="ctr" eaLnBrk="1" hangingPunct="1">
              <a:spcAft>
                <a:spcPts val="600"/>
              </a:spcAft>
            </a:pPr>
            <a:r>
              <a:rPr lang="it-IT" sz="1800" b="1" dirty="0">
                <a:solidFill>
                  <a:srgbClr val="006600"/>
                </a:solidFill>
              </a:rPr>
              <a:t>Attività Connesse: </a:t>
            </a:r>
          </a:p>
          <a:p>
            <a:pPr algn="ctr" eaLnBrk="1" hangingPunct="1">
              <a:lnSpc>
                <a:spcPct val="150000"/>
              </a:lnSpc>
              <a:buFontTx/>
              <a:buChar char="•"/>
            </a:pPr>
            <a:r>
              <a:rPr lang="it-IT" sz="1800" i="1" dirty="0">
                <a:solidFill>
                  <a:srgbClr val="006600"/>
                </a:solidFill>
              </a:rPr>
              <a:t>Trasformazione Prodotti Agricoli</a:t>
            </a:r>
          </a:p>
          <a:p>
            <a:pPr algn="ctr" eaLnBrk="1" hangingPunct="1">
              <a:lnSpc>
                <a:spcPct val="150000"/>
              </a:lnSpc>
              <a:buFontTx/>
              <a:buChar char="•"/>
            </a:pPr>
            <a:r>
              <a:rPr lang="it-IT" sz="1800" i="1" dirty="0">
                <a:solidFill>
                  <a:srgbClr val="006600"/>
                </a:solidFill>
              </a:rPr>
              <a:t>Agriturismo con Ristorazione a Km Zero </a:t>
            </a:r>
          </a:p>
          <a:p>
            <a:pPr algn="ctr" eaLnBrk="1" hangingPunct="1">
              <a:lnSpc>
                <a:spcPct val="150000"/>
              </a:lnSpc>
              <a:buFontTx/>
              <a:buChar char="•"/>
            </a:pPr>
            <a:r>
              <a:rPr lang="it-IT" sz="1800" i="1" dirty="0">
                <a:solidFill>
                  <a:srgbClr val="006600"/>
                </a:solidFill>
              </a:rPr>
              <a:t>Pernottamento in Ospitalità diffusa tipo </a:t>
            </a:r>
            <a:r>
              <a:rPr lang="it-IT" sz="1800" i="1" dirty="0" err="1" smtClean="0">
                <a:solidFill>
                  <a:srgbClr val="006600"/>
                </a:solidFill>
              </a:rPr>
              <a:t>Algriturismo</a:t>
            </a:r>
            <a:r>
              <a:rPr lang="it-IT" sz="1800" i="1" dirty="0" smtClean="0">
                <a:solidFill>
                  <a:srgbClr val="006600"/>
                </a:solidFill>
              </a:rPr>
              <a:t> </a:t>
            </a:r>
            <a:r>
              <a:rPr lang="it-IT" sz="1800" i="1" dirty="0">
                <a:solidFill>
                  <a:srgbClr val="006600"/>
                </a:solidFill>
              </a:rPr>
              <a:t>Diffuso </a:t>
            </a:r>
            <a:r>
              <a:rPr lang="it-IT" sz="1800" i="1" dirty="0" smtClean="0">
                <a:solidFill>
                  <a:srgbClr val="006600"/>
                </a:solidFill>
              </a:rPr>
              <a:t>in dimore esistenti</a:t>
            </a:r>
            <a:endParaRPr lang="it-IT" sz="1800" i="1" dirty="0">
              <a:solidFill>
                <a:srgbClr val="006600"/>
              </a:solidFill>
            </a:endParaRPr>
          </a:p>
          <a:p>
            <a:pPr algn="ctr" eaLnBrk="1" hangingPunct="1">
              <a:lnSpc>
                <a:spcPct val="150000"/>
              </a:lnSpc>
              <a:buFontTx/>
              <a:buChar char="•"/>
            </a:pPr>
            <a:r>
              <a:rPr lang="it-IT" sz="1800" i="1" dirty="0">
                <a:solidFill>
                  <a:srgbClr val="006600"/>
                </a:solidFill>
              </a:rPr>
              <a:t>Attività Didattica</a:t>
            </a:r>
            <a:endParaRPr lang="it-IT" sz="18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959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0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428358"/>
            <a:ext cx="3464024" cy="31301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50825" y="1196975"/>
            <a:ext cx="856932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200" b="1" dirty="0">
                <a:solidFill>
                  <a:srgbClr val="006600"/>
                </a:solidFill>
              </a:rPr>
              <a:t>Valore Sociale dell’Attività Agricola Aziendale</a:t>
            </a:r>
          </a:p>
        </p:txBody>
      </p:sp>
      <p:sp>
        <p:nvSpPr>
          <p:cNvPr id="14" name="Rettangolo 2"/>
          <p:cNvSpPr>
            <a:spLocks noChangeArrowheads="1"/>
          </p:cNvSpPr>
          <p:nvPr/>
        </p:nvSpPr>
        <p:spPr bwMode="auto">
          <a:xfrm>
            <a:off x="539750" y="2060575"/>
            <a:ext cx="8135938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/>
            <a:r>
              <a:rPr lang="it-IT" sz="1600" b="1" dirty="0">
                <a:solidFill>
                  <a:srgbClr val="006600"/>
                </a:solidFill>
              </a:rPr>
              <a:t>Manutenzione e messa in sicurezza del Territorio </a:t>
            </a:r>
          </a:p>
          <a:p>
            <a:pPr algn="just" eaLnBrk="1" hangingPunct="1"/>
            <a:endParaRPr lang="it-IT" sz="1600" dirty="0">
              <a:solidFill>
                <a:srgbClr val="006600"/>
              </a:solidFill>
            </a:endParaRPr>
          </a:p>
          <a:p>
            <a:pPr algn="just" eaLnBrk="1" hangingPunct="1"/>
            <a:r>
              <a:rPr lang="it-IT" sz="1600" dirty="0">
                <a:solidFill>
                  <a:srgbClr val="006600"/>
                </a:solidFill>
              </a:rPr>
              <a:t>Pulizia sottobosco, </a:t>
            </a:r>
            <a:r>
              <a:rPr lang="it-IT" sz="1600" dirty="0" err="1">
                <a:solidFill>
                  <a:srgbClr val="006600"/>
                </a:solidFill>
              </a:rPr>
              <a:t>ripiantumazioni</a:t>
            </a:r>
            <a:r>
              <a:rPr lang="it-IT" sz="1600" dirty="0">
                <a:solidFill>
                  <a:srgbClr val="006600"/>
                </a:solidFill>
              </a:rPr>
              <a:t> e mantenimento del paesaggio agricolo, sentieristica, rifacimento muretti a secco e messa in coltura aree agricole</a:t>
            </a:r>
          </a:p>
          <a:p>
            <a:pPr algn="just" eaLnBrk="1" hangingPunct="1"/>
            <a:endParaRPr lang="it-IT" sz="1600" dirty="0">
              <a:solidFill>
                <a:srgbClr val="006600"/>
              </a:solidFill>
            </a:endParaRPr>
          </a:p>
          <a:p>
            <a:pPr algn="just" eaLnBrk="1" hangingPunct="1"/>
            <a:r>
              <a:rPr lang="it-IT" sz="1600" b="1" dirty="0">
                <a:solidFill>
                  <a:srgbClr val="006600"/>
                </a:solidFill>
              </a:rPr>
              <a:t>Conservazione della biodiversità naturale, coltivata e allevata</a:t>
            </a:r>
          </a:p>
          <a:p>
            <a:pPr algn="just" eaLnBrk="1" hangingPunct="1"/>
            <a:endParaRPr lang="it-IT" sz="1600" dirty="0">
              <a:solidFill>
                <a:srgbClr val="006600"/>
              </a:solidFill>
            </a:endParaRPr>
          </a:p>
          <a:p>
            <a:pPr algn="just" eaLnBrk="1" hangingPunct="1"/>
            <a:r>
              <a:rPr lang="it-IT" sz="1600" dirty="0">
                <a:solidFill>
                  <a:srgbClr val="006600"/>
                </a:solidFill>
              </a:rPr>
              <a:t>Recupero orti giardino e nuove e costanti semine </a:t>
            </a:r>
            <a:r>
              <a:rPr lang="it-IT" sz="1600" dirty="0" err="1">
                <a:solidFill>
                  <a:srgbClr val="006600"/>
                </a:solidFill>
              </a:rPr>
              <a:t>bio</a:t>
            </a:r>
            <a:r>
              <a:rPr lang="it-IT" sz="1600" dirty="0">
                <a:solidFill>
                  <a:srgbClr val="006600"/>
                </a:solidFill>
              </a:rPr>
              <a:t> di ortaggi e patate; allevamento allo stato brado della pecora di “Zeri”, della Cinta Senese e di vacche “razze rustiche“ libere al pascolo, apicoltura</a:t>
            </a:r>
          </a:p>
          <a:p>
            <a:pPr eaLnBrk="1" hangingPunct="1"/>
            <a:endParaRPr lang="it-IT" sz="1600" dirty="0">
              <a:solidFill>
                <a:srgbClr val="006600"/>
              </a:solidFill>
            </a:endParaRPr>
          </a:p>
          <a:p>
            <a:pPr algn="just" eaLnBrk="1" hangingPunct="1"/>
            <a:r>
              <a:rPr lang="it-IT" sz="1600" b="1" dirty="0">
                <a:solidFill>
                  <a:srgbClr val="006600"/>
                </a:solidFill>
              </a:rPr>
              <a:t>Valorizzazione delle tradizioni agricole e culturali:</a:t>
            </a:r>
          </a:p>
          <a:p>
            <a:pPr algn="just" eaLnBrk="1" hangingPunct="1"/>
            <a:r>
              <a:rPr lang="it-IT" sz="1600" dirty="0">
                <a:solidFill>
                  <a:srgbClr val="006600"/>
                </a:solidFill>
              </a:rPr>
              <a:t>filiera della farina DOP e del miele </a:t>
            </a:r>
            <a:r>
              <a:rPr lang="it-IT" sz="1600" dirty="0" err="1">
                <a:solidFill>
                  <a:srgbClr val="006600"/>
                </a:solidFill>
              </a:rPr>
              <a:t>Bio</a:t>
            </a:r>
            <a:r>
              <a:rPr lang="it-IT" sz="1600" dirty="0">
                <a:solidFill>
                  <a:srgbClr val="006600"/>
                </a:solidFill>
              </a:rPr>
              <a:t> – POD </a:t>
            </a:r>
            <a:r>
              <a:rPr lang="it-IT" sz="1600" dirty="0" err="1">
                <a:solidFill>
                  <a:srgbClr val="006600"/>
                </a:solidFill>
              </a:rPr>
              <a:t>Cestnut</a:t>
            </a:r>
            <a:r>
              <a:rPr lang="it-IT" sz="1600" dirty="0">
                <a:solidFill>
                  <a:srgbClr val="006600"/>
                </a:solidFill>
              </a:rPr>
              <a:t> </a:t>
            </a:r>
            <a:r>
              <a:rPr lang="it-IT" sz="1600" dirty="0" err="1">
                <a:solidFill>
                  <a:srgbClr val="006600"/>
                </a:solidFill>
              </a:rPr>
              <a:t>Flour</a:t>
            </a:r>
            <a:r>
              <a:rPr lang="it-IT" sz="1600" dirty="0">
                <a:solidFill>
                  <a:srgbClr val="006600"/>
                </a:solidFill>
              </a:rPr>
              <a:t> and </a:t>
            </a:r>
            <a:r>
              <a:rPr lang="it-IT" sz="1600" dirty="0" err="1">
                <a:solidFill>
                  <a:srgbClr val="006600"/>
                </a:solidFill>
              </a:rPr>
              <a:t>Organic</a:t>
            </a:r>
            <a:r>
              <a:rPr lang="it-IT" sz="1600" dirty="0">
                <a:solidFill>
                  <a:srgbClr val="006600"/>
                </a:solidFill>
              </a:rPr>
              <a:t> </a:t>
            </a:r>
            <a:r>
              <a:rPr lang="it-IT" sz="1600" dirty="0" err="1">
                <a:solidFill>
                  <a:srgbClr val="006600"/>
                </a:solidFill>
              </a:rPr>
              <a:t>Honey</a:t>
            </a:r>
            <a:endParaRPr lang="it-IT" sz="16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156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Pole Cooperation\Projets en cours\4. PROMETEA\2. Communication\PROMETEA - logo Version Fin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37" y="5877272"/>
            <a:ext cx="303282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/>
          <p:cNvSpPr txBox="1">
            <a:spLocks/>
          </p:cNvSpPr>
          <p:nvPr/>
        </p:nvSpPr>
        <p:spPr bwMode="auto">
          <a:xfrm>
            <a:off x="5076056" y="5885971"/>
            <a:ext cx="3944410" cy="55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cooperazione al cuore del Mediterraneo</a:t>
            </a:r>
          </a:p>
          <a:p>
            <a:pPr algn="r">
              <a:spcAft>
                <a:spcPts val="0"/>
              </a:spcAft>
              <a:tabLst>
                <a:tab pos="3060065" algn="ctr"/>
                <a:tab pos="6120130" algn="r"/>
              </a:tabLst>
            </a:pP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coopération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cœur</a:t>
            </a:r>
            <a:r>
              <a:rPr lang="it-IT" sz="120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 la </a:t>
            </a:r>
            <a:r>
              <a:rPr lang="it-IT" sz="1200" dirty="0" err="1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Méditerranée</a:t>
            </a:r>
            <a:endParaRPr lang="it-IT" sz="12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0728" y="0"/>
            <a:ext cx="158327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ED20CCDA-E8A6-4D0B-BF24-22907E1F179E}"/>
              </a:ext>
            </a:extLst>
          </p:cNvPr>
          <p:cNvSpPr txBox="1"/>
          <p:nvPr/>
        </p:nvSpPr>
        <p:spPr>
          <a:xfrm>
            <a:off x="4139629" y="468536"/>
            <a:ext cx="2160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b="1" dirty="0">
                <a:latin typeface="Apple Chancery"/>
                <a:ea typeface="ＭＳ Ｐゴシック" charset="0"/>
                <a:cs typeface="Apple Chancery"/>
              </a:rPr>
              <a:t>Borgo Antico Apella</a:t>
            </a:r>
          </a:p>
        </p:txBody>
      </p:sp>
      <p:sp>
        <p:nvSpPr>
          <p:cNvPr id="10" name="Ovale 16"/>
          <p:cNvSpPr>
            <a:spLocks noChangeArrowheads="1"/>
          </p:cNvSpPr>
          <p:nvPr/>
        </p:nvSpPr>
        <p:spPr bwMode="auto">
          <a:xfrm>
            <a:off x="3060452" y="341313"/>
            <a:ext cx="1079500" cy="6477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it-IT"/>
          </a:p>
        </p:txBody>
      </p:sp>
      <p:sp>
        <p:nvSpPr>
          <p:cNvPr id="11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196208" y="6428358"/>
            <a:ext cx="3464024" cy="31301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Imprenditrice agricola Barbara Maffei </a:t>
            </a:r>
          </a:p>
          <a:p>
            <a:r>
              <a:rPr lang="it-IT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27 - 30  Novembre  2018  Seneghe /Alghero</a:t>
            </a:r>
            <a:endParaRPr lang="it-IT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Immagine 3" descr="IMG_342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2493243"/>
            <a:ext cx="15843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magine 8" descr="IMG_342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3343" y="2564681"/>
            <a:ext cx="158432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magine 9" descr="IMG_342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2816" y="2517056"/>
            <a:ext cx="158432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16" descr="IMG_342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131" y="2564681"/>
            <a:ext cx="158432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1115616" y="1556792"/>
            <a:ext cx="7200799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000" b="1" dirty="0">
                <a:solidFill>
                  <a:srgbClr val="006600"/>
                </a:solidFill>
              </a:rPr>
              <a:t>La Filiera del Castagno e il Mantenimento del </a:t>
            </a:r>
            <a:r>
              <a:rPr lang="it-IT" sz="2000" b="1" dirty="0" smtClean="0">
                <a:solidFill>
                  <a:srgbClr val="006600"/>
                </a:solidFill>
              </a:rPr>
              <a:t>Territorio e Paesaggio Agricolo:</a:t>
            </a:r>
          </a:p>
          <a:p>
            <a:pPr algn="ctr" eaLnBrk="1" hangingPunct="1"/>
            <a:r>
              <a:rPr lang="it-IT" sz="2000" b="1" dirty="0" smtClean="0">
                <a:solidFill>
                  <a:srgbClr val="006600"/>
                </a:solidFill>
              </a:rPr>
              <a:t>“Il sottobosco”</a:t>
            </a:r>
            <a:endParaRPr lang="it-IT" sz="2000" b="1" dirty="0">
              <a:solidFill>
                <a:srgbClr val="006600"/>
              </a:solidFill>
            </a:endParaRP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4355009" y="3356992"/>
            <a:ext cx="1081087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000" b="1" dirty="0">
                <a:solidFill>
                  <a:srgbClr val="006600"/>
                </a:solidFill>
              </a:rPr>
              <a:t>Dopo </a:t>
            </a:r>
          </a:p>
          <a:p>
            <a:pPr algn="ctr" eaLnBrk="1" hangingPunct="1"/>
            <a:endParaRPr lang="it-IT" sz="2000" b="1" dirty="0">
              <a:solidFill>
                <a:srgbClr val="006600"/>
              </a:solidFill>
            </a:endParaRPr>
          </a:p>
        </p:txBody>
      </p:sp>
      <p:cxnSp>
        <p:nvCxnSpPr>
          <p:cNvPr id="31" name="Connettore 2 18"/>
          <p:cNvCxnSpPr>
            <a:cxnSpLocks noChangeShapeType="1"/>
          </p:cNvCxnSpPr>
          <p:nvPr/>
        </p:nvCxnSpPr>
        <p:spPr bwMode="auto">
          <a:xfrm>
            <a:off x="4644008" y="3645024"/>
            <a:ext cx="57626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-5283" y="3068960"/>
            <a:ext cx="122396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000" b="1" dirty="0">
                <a:solidFill>
                  <a:srgbClr val="006600"/>
                </a:solidFill>
              </a:rPr>
              <a:t>Prima </a:t>
            </a:r>
          </a:p>
        </p:txBody>
      </p:sp>
      <p:cxnSp>
        <p:nvCxnSpPr>
          <p:cNvPr id="33" name="Connettore 2 11"/>
          <p:cNvCxnSpPr>
            <a:cxnSpLocks noChangeShapeType="1"/>
          </p:cNvCxnSpPr>
          <p:nvPr/>
        </p:nvCxnSpPr>
        <p:spPr bwMode="auto">
          <a:xfrm>
            <a:off x="355080" y="3645024"/>
            <a:ext cx="57626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448948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1759</Words>
  <Application>Microsoft Macintosh PowerPoint</Application>
  <PresentationFormat>Presentazione su schermo (4:3)</PresentationFormat>
  <Paragraphs>275</Paragraphs>
  <Slides>37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38" baseType="lpstr">
      <vt:lpstr>Tema di Office</vt:lpstr>
      <vt:lpstr>PROMETEA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Rigo</dc:creator>
  <cp:lastModifiedBy>Barbara Maffei</cp:lastModifiedBy>
  <cp:revision>78</cp:revision>
  <cp:lastPrinted>2018-11-24T11:23:36Z</cp:lastPrinted>
  <dcterms:created xsi:type="dcterms:W3CDTF">2016-03-04T10:12:56Z</dcterms:created>
  <dcterms:modified xsi:type="dcterms:W3CDTF">2018-11-24T18:24:26Z</dcterms:modified>
</cp:coreProperties>
</file>