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86" r:id="rId3"/>
    <p:sldId id="291" r:id="rId4"/>
    <p:sldId id="298" r:id="rId5"/>
    <p:sldId id="259" r:id="rId6"/>
    <p:sldId id="292" r:id="rId7"/>
    <p:sldId id="295" r:id="rId8"/>
    <p:sldId id="301" r:id="rId9"/>
    <p:sldId id="311" r:id="rId10"/>
    <p:sldId id="293" r:id="rId11"/>
    <p:sldId id="294" r:id="rId12"/>
    <p:sldId id="309" r:id="rId13"/>
    <p:sldId id="312" r:id="rId14"/>
    <p:sldId id="289" r:id="rId15"/>
    <p:sldId id="308" r:id="rId16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7833" autoAdjust="0"/>
    <p:restoredTop sz="94776" autoAdjust="0"/>
  </p:normalViewPr>
  <p:slideViewPr>
    <p:cSldViewPr>
      <p:cViewPr varScale="1">
        <p:scale>
          <a:sx n="79" d="100"/>
          <a:sy n="79" d="100"/>
        </p:scale>
        <p:origin x="768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CD4E0D1-9590-4AE3-A620-5F3D1D67CCDD}" type="datetimeFigureOut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4206407-9A6B-4213-AF9B-2AE2D222B0E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874177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74BF58F-A9D2-4BC5-BFF6-3F2EB05AA92B}" type="datetimeFigureOut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C740819-419C-4486-8B0B-556FD7AB108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63691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819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21F87B2-8170-4A03-8672-E534FD741DAD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/>
          </a:p>
        </p:txBody>
      </p:sp>
      <p:sp>
        <p:nvSpPr>
          <p:cNvPr id="8197" name="Segnaposto piè di pagina 4"/>
          <p:cNvSpPr>
            <a:spLocks noGrp="1"/>
          </p:cNvSpPr>
          <p:nvPr>
            <p:ph type="ftr" sz="quarter" idx="4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/>
          </a:p>
        </p:txBody>
      </p:sp>
      <p:sp>
        <p:nvSpPr>
          <p:cNvPr id="8198" name="Segnaposto intestazione 5"/>
          <p:cNvSpPr>
            <a:spLocks noGrp="1"/>
          </p:cNvSpPr>
          <p:nvPr>
            <p:ph type="hdr" sz="quarter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3549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199C1-C515-44FD-8709-698D7EC22079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53633-7447-4DA9-8629-1765F82ECE5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96E4D-D8B9-438C-9F53-51A5EB6C34DC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43ED8-EEE5-4B7F-B851-C64BF26DF46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773CC-929F-4F2A-9A7E-1DA51A8B287E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189815-5A72-49DE-8080-44EB505FBB0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ecnico_6\Desktop\logo-pomarittim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74766"/>
            <a:ext cx="3571900" cy="118323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5BE9A-9780-4327-B2D5-D83EDA341ECF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0E3B5-C5E7-43EE-9500-4EA13528950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CE614-81F4-47E5-8C68-4738946A7862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C0543-E79C-4EC6-8A67-BEAE5930353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EEBA9-1F4E-4F18-8DCA-6C34E181154B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033FB-0AFA-4F2B-A051-07B8716358F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0882D-E747-4992-8326-68D034183E78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7F353-6A14-434C-B4DC-1CC67E02867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E884E5-3824-429A-9727-91D622D42435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27FD1-2D9C-4DC8-9317-94F952B3F6C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457AA-1F4F-4497-A518-A534778ECDF7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A49ED-08EC-47E4-B93E-DEA1C21B2BE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57C96-9FBB-4A4E-A4F7-496320F8A3FE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101847-7FA4-4EC3-9962-8ECFF765728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E10FA0-D814-404E-AC6F-426E42FBDECC}" type="datetime1">
              <a:rPr lang="it-IT"/>
              <a:pPr>
                <a:defRPr/>
              </a:pPr>
              <a:t>28/11/2018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9BE23F-25A4-4BB5-891B-B2CB0A949BA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giovanni.belletti@unifi.it" TargetMode="External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png"/><Relationship Id="rId4" Type="http://schemas.openxmlformats.org/officeDocument/2006/relationships/image" Target="../media/image1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7732" y="1245671"/>
            <a:ext cx="8858250" cy="1211014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32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PROMETEA</a:t>
            </a:r>
            <a:endParaRPr lang="it-IT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099" name="Sottotitolo 2"/>
          <p:cNvSpPr>
            <a:spLocks noGrp="1"/>
          </p:cNvSpPr>
          <p:nvPr>
            <p:ph type="subTitle" idx="1"/>
          </p:nvPr>
        </p:nvSpPr>
        <p:spPr>
          <a:xfrm>
            <a:off x="536637" y="3068960"/>
            <a:ext cx="8286750" cy="1008112"/>
          </a:xfrm>
        </p:spPr>
        <p:txBody>
          <a:bodyPr/>
          <a:lstStyle/>
          <a:p>
            <a:r>
              <a:rPr lang="it-IT" sz="1600" b="1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T4.1.3 </a:t>
            </a:r>
            <a:r>
              <a:rPr lang="it-IT" sz="1600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Percorso di Progettazione partecipata transfrontaliera su modello Scuola Estiva</a:t>
            </a:r>
          </a:p>
          <a:p>
            <a:r>
              <a:rPr lang="it-IT" sz="20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Giovanni Belletti, Andrea Marescotti e Sabrina Arcuri (Università di Firenze</a:t>
            </a:r>
            <a:r>
              <a:rPr lang="it-IT" sz="2000" b="1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  <a:p>
            <a:r>
              <a:rPr lang="it-IT" sz="2800" b="1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“</a:t>
            </a:r>
            <a:r>
              <a:rPr lang="it-IT" sz="28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Il ruolo delle reti per lo </a:t>
            </a:r>
            <a:r>
              <a:rPr lang="it-IT" sz="2800" b="1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sviluppo del </a:t>
            </a:r>
            <a:r>
              <a:rPr lang="it-IT" sz="28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turismo rurale</a:t>
            </a:r>
            <a:r>
              <a:rPr lang="it-IT" sz="2800" b="1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”</a:t>
            </a:r>
            <a:endParaRPr lang="it-IT" sz="2800" b="1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1" name="Picture 9" descr="Z:\PROGETTI_EUROPEI\TRIG-EAU\loghi_partner\Logo_unige_.jpe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-12063526" y="-6348482"/>
            <a:ext cx="804796" cy="490542"/>
          </a:xfrm>
          <a:prstGeom prst="rect">
            <a:avLst/>
          </a:prstGeom>
          <a:noFill/>
        </p:spPr>
      </p:pic>
      <p:sp>
        <p:nvSpPr>
          <p:cNvPr id="18" name="Sottotitolo 2"/>
          <p:cNvSpPr txBox="1">
            <a:spLocks/>
          </p:cNvSpPr>
          <p:nvPr/>
        </p:nvSpPr>
        <p:spPr bwMode="auto">
          <a:xfrm>
            <a:off x="1691680" y="4925938"/>
            <a:ext cx="5976664" cy="519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b="1" dirty="0" smtClean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27 - 30  Novembre  2018  Seneghe /Alghero</a:t>
            </a:r>
          </a:p>
        </p:txBody>
      </p:sp>
      <p:sp>
        <p:nvSpPr>
          <p:cNvPr id="19" name="Sottotitolo 2"/>
          <p:cNvSpPr txBox="1">
            <a:spLocks/>
          </p:cNvSpPr>
          <p:nvPr/>
        </p:nvSpPr>
        <p:spPr bwMode="auto">
          <a:xfrm>
            <a:off x="5017633" y="509463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    La 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cooperazione al cuore del </a:t>
            </a: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Mediterraneo</a:t>
            </a:r>
          </a:p>
          <a:p>
            <a:pPr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    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 smtClean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Sottotitolo 2"/>
          <p:cNvSpPr txBox="1">
            <a:spLocks/>
          </p:cNvSpPr>
          <p:nvPr/>
        </p:nvSpPr>
        <p:spPr bwMode="auto">
          <a:xfrm>
            <a:off x="363626" y="2060848"/>
            <a:ext cx="828675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800" b="1" i="1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PROmozione </a:t>
            </a:r>
            <a:r>
              <a:rPr lang="it-IT" sz="2800" b="1" i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della Multifunzionalità </a:t>
            </a:r>
            <a:r>
              <a:rPr lang="it-IT" sz="2800" b="1" i="1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dEl</a:t>
            </a:r>
            <a:r>
              <a:rPr lang="it-IT" sz="2800" b="1" i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2800" b="1" i="1" dirty="0" err="1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seTtorE</a:t>
            </a:r>
            <a:r>
              <a:rPr lang="it-IT" sz="2800" b="1" i="1" dirty="0" smtClean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Agro-turistico</a:t>
            </a:r>
          </a:p>
        </p:txBody>
      </p:sp>
      <p:pic>
        <p:nvPicPr>
          <p:cNvPr id="1026" name="Picture 2" descr="Y:\Pole Cooperation\Projets en cours\4. PROMETEA\2. Communication\Loghi_partner\AVITEM_COMPLET_FR_BD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461" y="5661248"/>
            <a:ext cx="1171330" cy="781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Y:\Pole Cooperation\Projets en cours\4. PROMETEA\2. Communication\Loghi_partner\Laore Bilingue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733256"/>
            <a:ext cx="874426" cy="853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Y:\Pole Cooperation\Projets en cours\4. PROMETEA\2. Communication\Loghi_partner\QUINN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733256"/>
            <a:ext cx="1672010" cy="510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Y:\Pole Cooperation\Projets en cours\4. PROMETEA\2. Communication\Loghi_partner\Ajaccio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5733256"/>
            <a:ext cx="786382" cy="911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 descr="Y:\Pole Cooperation\Projets en cours\4. PROMETEA\2. Communication\Loghi_partner\Sassari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262" y="5733256"/>
            <a:ext cx="954871" cy="954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Y:\Pole Cooperation\Projets en cours\4. PROMETEA\2. Communication\Loghi_partner\Regione_Toscana - copie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37" y="5805264"/>
            <a:ext cx="545409" cy="909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416" y="548680"/>
            <a:ext cx="3639393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Belletti\Pictures\disei logo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9123" y="404664"/>
            <a:ext cx="2114264" cy="1005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</a:t>
            </a: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 smtClean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8" name="Picture 2" descr="C:\Users\Belletti\Pictures\disei 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059" y="111562"/>
            <a:ext cx="1433465" cy="681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oneTexte 2"/>
          <p:cNvSpPr txBox="1"/>
          <p:nvPr/>
        </p:nvSpPr>
        <p:spPr>
          <a:xfrm>
            <a:off x="467544" y="232863"/>
            <a:ext cx="51125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i="1" dirty="0"/>
              <a:t>3</a:t>
            </a:r>
            <a:r>
              <a:rPr lang="it-IT" sz="2800" b="1" i="1" dirty="0" smtClean="0"/>
              <a:t>. </a:t>
            </a:r>
            <a:r>
              <a:rPr lang="it-IT" sz="2800" b="1" i="1" dirty="0"/>
              <a:t>Creazione e condivisione di standard interni </a:t>
            </a:r>
          </a:p>
        </p:txBody>
      </p:sp>
      <p:sp>
        <p:nvSpPr>
          <p:cNvPr id="7" name="CasellaDiTesto 6"/>
          <p:cNvSpPr txBox="1">
            <a:spLocks noChangeArrowheads="1"/>
          </p:cNvSpPr>
          <p:nvPr/>
        </p:nvSpPr>
        <p:spPr bwMode="auto">
          <a:xfrm>
            <a:off x="647700" y="1412776"/>
            <a:ext cx="7820025" cy="5293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it-IT" altLang="it-IT" sz="2800" b="1" dirty="0">
                <a:solidFill>
                  <a:schemeClr val="bg1">
                    <a:lumMod val="65000"/>
                  </a:schemeClr>
                </a:solidFill>
              </a:rPr>
              <a:t>Valenze </a:t>
            </a:r>
            <a:r>
              <a:rPr lang="it-IT" altLang="it-IT" sz="2800" b="1" dirty="0" smtClean="0">
                <a:solidFill>
                  <a:schemeClr val="bg1">
                    <a:lumMod val="65000"/>
                  </a:schemeClr>
                </a:solidFill>
              </a:rPr>
              <a:t>esterne	</a:t>
            </a:r>
            <a:r>
              <a:rPr lang="it-IT" altLang="it-IT" sz="2800" dirty="0" smtClean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it-IT" altLang="it-IT" sz="28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qualificazione esterna </a:t>
            </a:r>
            <a:r>
              <a:rPr lang="it-IT" altLang="it-IT" sz="2800" dirty="0">
                <a:solidFill>
                  <a:schemeClr val="bg1">
                    <a:lumMod val="65000"/>
                  </a:schemeClr>
                </a:solidFill>
              </a:rPr>
              <a:t>			</a:t>
            </a:r>
            <a:r>
              <a:rPr lang="it-IT" altLang="it-IT" sz="2800" dirty="0" smtClean="0">
                <a:solidFill>
                  <a:schemeClr val="bg1">
                    <a:lumMod val="65000"/>
                  </a:schemeClr>
                </a:solidFill>
              </a:rPr>
              <a:t>	</a:t>
            </a:r>
            <a:r>
              <a:rPr lang="it-IT" altLang="it-IT" sz="2800" dirty="0" smtClean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 comunicazione</a:t>
            </a:r>
            <a:endParaRPr lang="it-IT" altLang="it-IT" sz="2800" dirty="0">
              <a:solidFill>
                <a:schemeClr val="bg1">
                  <a:lumMod val="65000"/>
                </a:schemeClr>
              </a:solidFill>
            </a:endParaRPr>
          </a:p>
          <a:p>
            <a:pPr algn="just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it-IT" altLang="it-IT" sz="2800" dirty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			</a:t>
            </a:r>
            <a:r>
              <a:rPr lang="it-IT" altLang="it-IT" sz="2800" dirty="0" smtClean="0">
                <a:solidFill>
                  <a:schemeClr val="bg1">
                    <a:lumMod val="65000"/>
                  </a:schemeClr>
                </a:solidFill>
                <a:sym typeface="Wingdings" panose="05000000000000000000" pitchFamily="2" charset="2"/>
              </a:rPr>
              <a:t> garanzia </a:t>
            </a:r>
            <a:endParaRPr lang="it-IT" altLang="it-IT" sz="2800" dirty="0">
              <a:solidFill>
                <a:schemeClr val="bg1">
                  <a:lumMod val="65000"/>
                </a:schemeClr>
              </a:solidFill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it-IT" altLang="it-IT" sz="1400" b="1" dirty="0" smtClean="0"/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b="1" dirty="0" smtClean="0"/>
              <a:t>Valenze </a:t>
            </a:r>
            <a:r>
              <a:rPr lang="it-IT" altLang="it-IT" b="1" dirty="0"/>
              <a:t>interne	</a:t>
            </a:r>
            <a:endParaRPr lang="it-IT" altLang="it-IT" b="1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b="1" dirty="0">
                <a:sym typeface="Wingdings" panose="05000000000000000000" pitchFamily="2" charset="2"/>
              </a:rPr>
              <a:t> </a:t>
            </a:r>
            <a:r>
              <a:rPr lang="it-IT" altLang="it-IT" b="1" dirty="0" smtClean="0">
                <a:sym typeface="Wingdings" panose="05000000000000000000" pitchFamily="2" charset="2"/>
              </a:rPr>
              <a:t>Qualificazione interna</a:t>
            </a:r>
            <a:r>
              <a:rPr lang="it-IT" altLang="it-IT" dirty="0" smtClean="0">
                <a:sym typeface="Wingdings" panose="05000000000000000000" pitchFamily="2" charset="2"/>
              </a:rPr>
              <a:t>: </a:t>
            </a:r>
            <a:r>
              <a:rPr lang="it-IT" altLang="it-IT" sz="2800" dirty="0" smtClean="0">
                <a:sym typeface="Wingdings" panose="05000000000000000000" pitchFamily="2" charset="2"/>
              </a:rPr>
              <a:t>qualificare produttori </a:t>
            </a:r>
            <a:r>
              <a:rPr lang="it-IT" altLang="it-IT" sz="2800" dirty="0">
                <a:sym typeface="Wingdings" panose="05000000000000000000" pitchFamily="2" charset="2"/>
              </a:rPr>
              <a:t>e </a:t>
            </a:r>
            <a:r>
              <a:rPr lang="it-IT" altLang="it-IT" sz="2800" dirty="0" smtClean="0">
                <a:sym typeface="Wingdings" panose="05000000000000000000" pitchFamily="2" charset="2"/>
              </a:rPr>
              <a:t>servizi, </a:t>
            </a:r>
            <a:r>
              <a:rPr lang="it-IT" altLang="it-IT" sz="2800" dirty="0">
                <a:sym typeface="Wingdings" panose="05000000000000000000" pitchFamily="2" charset="2"/>
              </a:rPr>
              <a:t>incentivare a un aumento della </a:t>
            </a:r>
            <a:r>
              <a:rPr lang="it-IT" altLang="it-IT" sz="2800" dirty="0" smtClean="0">
                <a:sym typeface="Wingdings" panose="05000000000000000000" pitchFamily="2" charset="2"/>
              </a:rPr>
              <a:t>qualità, dare coerenza</a:t>
            </a:r>
            <a:endParaRPr lang="it-IT" altLang="it-IT" sz="2800" dirty="0"/>
          </a:p>
          <a:p>
            <a:pPr marL="457200" indent="-457200" algn="just" eaLnBrk="1" hangingPunct="1">
              <a:spcBef>
                <a:spcPct val="0"/>
              </a:spcBef>
              <a:buFont typeface="Wingdings" panose="05000000000000000000" pitchFamily="2" charset="2"/>
              <a:buChar char="à"/>
            </a:pPr>
            <a:r>
              <a:rPr lang="it-IT" altLang="it-IT" b="1" dirty="0" smtClean="0">
                <a:sym typeface="Wingdings" panose="05000000000000000000" pitchFamily="2" charset="2"/>
              </a:rPr>
              <a:t>Coordinamento: </a:t>
            </a:r>
            <a:r>
              <a:rPr lang="it-IT" altLang="it-IT" sz="2800" dirty="0" smtClean="0">
                <a:sym typeface="Wingdings" panose="05000000000000000000" pitchFamily="2" charset="2"/>
              </a:rPr>
              <a:t>Coordinare </a:t>
            </a:r>
            <a:r>
              <a:rPr lang="it-IT" altLang="it-IT" sz="2800" dirty="0">
                <a:sym typeface="Wingdings" panose="05000000000000000000" pitchFamily="2" charset="2"/>
              </a:rPr>
              <a:t>gli attori del sistema e attivare azione </a:t>
            </a:r>
            <a:r>
              <a:rPr lang="it-IT" altLang="it-IT" sz="2800" dirty="0" smtClean="0">
                <a:sym typeface="Wingdings" panose="05000000000000000000" pitchFamily="2" charset="2"/>
              </a:rPr>
              <a:t>collettiva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2800" dirty="0" smtClean="0"/>
              <a:t>       </a:t>
            </a:r>
            <a:endParaRPr lang="it-IT" altLang="it-IT" sz="2800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it-IT" altLang="it-IT" sz="2800" dirty="0"/>
              <a:t>           </a:t>
            </a:r>
          </a:p>
        </p:txBody>
      </p:sp>
      <p:sp>
        <p:nvSpPr>
          <p:cNvPr id="9" name="Freccia in su 8"/>
          <p:cNvSpPr/>
          <p:nvPr/>
        </p:nvSpPr>
        <p:spPr>
          <a:xfrm>
            <a:off x="1517874" y="1844824"/>
            <a:ext cx="677862" cy="1160462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859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</a:t>
            </a: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 smtClean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8" name="Picture 2" descr="C:\Users\Belletti\Pictures\disei 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059" y="111562"/>
            <a:ext cx="1433465" cy="681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oneTexte 2"/>
          <p:cNvSpPr txBox="1"/>
          <p:nvPr/>
        </p:nvSpPr>
        <p:spPr>
          <a:xfrm>
            <a:off x="467544" y="232863"/>
            <a:ext cx="51125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i="1" dirty="0"/>
              <a:t>4</a:t>
            </a:r>
            <a:r>
              <a:rPr lang="it-IT" sz="2800" b="1" i="1" dirty="0" smtClean="0"/>
              <a:t>. </a:t>
            </a:r>
            <a:r>
              <a:rPr lang="it-IT" sz="2800" b="1" i="1" dirty="0"/>
              <a:t>Gestione dei </a:t>
            </a:r>
            <a:r>
              <a:rPr lang="it-IT" sz="2800" b="1" dirty="0" err="1"/>
              <a:t>commons</a:t>
            </a:r>
            <a:r>
              <a:rPr lang="it-IT" sz="2800" b="1" i="1" dirty="0"/>
              <a:t> territoriali </a:t>
            </a:r>
            <a:r>
              <a:rPr lang="it-IT" sz="2800" b="1" i="1" dirty="0" smtClean="0"/>
              <a:t>e di filiera</a:t>
            </a:r>
            <a:endParaRPr lang="it-IT" sz="2800" b="1" i="1" dirty="0"/>
          </a:p>
        </p:txBody>
      </p:sp>
      <p:sp>
        <p:nvSpPr>
          <p:cNvPr id="7" name="ZoneTexte 2"/>
          <p:cNvSpPr txBox="1"/>
          <p:nvPr/>
        </p:nvSpPr>
        <p:spPr>
          <a:xfrm>
            <a:off x="467544" y="1340768"/>
            <a:ext cx="855292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 smtClean="0"/>
              <a:t>Centralità del tema della sostenibilità (circolo virtuoso):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it-IT" sz="2400" dirty="0" smtClean="0"/>
              <a:t>Economica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it-IT" sz="2400" dirty="0" smtClean="0"/>
              <a:t>Ambientale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it-IT" sz="2400" dirty="0" smtClean="0"/>
              <a:t>Sociale</a:t>
            </a:r>
            <a:endParaRPr lang="it-IT" sz="24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 smtClean="0"/>
              <a:t>La ripartizione dei costi e benefici del turismo rurale: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it-IT" sz="2400" dirty="0"/>
              <a:t>Distribuzione </a:t>
            </a:r>
            <a:r>
              <a:rPr lang="it-IT" sz="2400" dirty="0" smtClean="0"/>
              <a:t>orizzontale (tra tipi di imprese, territori …)</a:t>
            </a:r>
            <a:endParaRPr lang="it-IT" sz="2400" dirty="0"/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it-IT" sz="2400" dirty="0" smtClean="0"/>
              <a:t>Distribuzione verticale (lungo la «filiera»)</a:t>
            </a:r>
          </a:p>
          <a:p>
            <a:pPr lvl="1">
              <a:lnSpc>
                <a:spcPct val="150000"/>
              </a:lnSpc>
            </a:pPr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268193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</a:t>
            </a: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 smtClean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8" name="Picture 2" descr="C:\Users\Belletti\Pictures\disei 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059" y="111562"/>
            <a:ext cx="1433465" cy="681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oneTexte 2"/>
          <p:cNvSpPr txBox="1"/>
          <p:nvPr/>
        </p:nvSpPr>
        <p:spPr>
          <a:xfrm>
            <a:off x="467544" y="232863"/>
            <a:ext cx="51125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i="1" dirty="0"/>
              <a:t>5</a:t>
            </a:r>
            <a:r>
              <a:rPr lang="it-IT" sz="2800" b="1" i="1" dirty="0" smtClean="0"/>
              <a:t>. Perseguire una </a:t>
            </a:r>
            <a:r>
              <a:rPr lang="it-IT" sz="2800" b="1" dirty="0" smtClean="0"/>
              <a:t>governance </a:t>
            </a:r>
            <a:r>
              <a:rPr lang="it-IT" sz="2800" b="1" i="1" dirty="0" smtClean="0"/>
              <a:t>efficace</a:t>
            </a:r>
            <a:endParaRPr lang="it-IT" sz="2800" b="1" i="1" dirty="0"/>
          </a:p>
        </p:txBody>
      </p:sp>
      <p:sp>
        <p:nvSpPr>
          <p:cNvPr id="7" name="ZoneTexte 2"/>
          <p:cNvSpPr txBox="1"/>
          <p:nvPr/>
        </p:nvSpPr>
        <p:spPr>
          <a:xfrm>
            <a:off x="467544" y="1700808"/>
            <a:ext cx="8352928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dirty="0" smtClean="0"/>
              <a:t>Importanza della collaborazione pubblico-privato capace di: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it-IT" sz="2400" dirty="0" smtClean="0"/>
              <a:t>Controllo locale sui processi di sviluppo turistico (e non)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it-IT" sz="2400" dirty="0" smtClean="0"/>
              <a:t>Mantenimento dei benefici dello sviluppo turistico nell’area locale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it-IT" sz="2400" dirty="0" smtClean="0"/>
              <a:t>Stimolo all’innovazione continua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it-IT" sz="2400" dirty="0" smtClean="0"/>
              <a:t>Far sì che il singolo di senta parte di un sistema orientato di relazioni (interconnessione)</a:t>
            </a:r>
          </a:p>
          <a:p>
            <a:pPr lvl="1">
              <a:lnSpc>
                <a:spcPct val="150000"/>
              </a:lnSpc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984761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</a:t>
            </a: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 smtClean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467544" y="345157"/>
            <a:ext cx="50810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i="1" dirty="0" smtClean="0"/>
              <a:t>Il circolo virtuoso del turismo rurale</a:t>
            </a:r>
            <a:endParaRPr lang="it-IT" sz="2800" b="1" i="1" dirty="0"/>
          </a:p>
        </p:txBody>
      </p:sp>
      <p:pic>
        <p:nvPicPr>
          <p:cNvPr id="8" name="Picture 2" descr="C:\Users\Belletti\Pictures\disei 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059" y="111562"/>
            <a:ext cx="1433465" cy="681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32" name="Group 50"/>
          <p:cNvGrpSpPr>
            <a:grpSpLocks/>
          </p:cNvGrpSpPr>
          <p:nvPr/>
        </p:nvGrpSpPr>
        <p:grpSpPr bwMode="auto">
          <a:xfrm>
            <a:off x="1259632" y="1854131"/>
            <a:ext cx="6408738" cy="3663101"/>
            <a:chOff x="884" y="1344"/>
            <a:chExt cx="4037" cy="2180"/>
          </a:xfrm>
        </p:grpSpPr>
        <p:sp>
          <p:nvSpPr>
            <p:cNvPr id="33" name="AutoShape 3"/>
            <p:cNvSpPr>
              <a:spLocks noChangeAspect="1" noChangeArrowheads="1"/>
            </p:cNvSpPr>
            <p:nvPr/>
          </p:nvSpPr>
          <p:spPr bwMode="auto">
            <a:xfrm>
              <a:off x="884" y="1344"/>
              <a:ext cx="4037" cy="2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4" name="Rectangle 4"/>
            <p:cNvSpPr>
              <a:spLocks noChangeArrowheads="1"/>
            </p:cNvSpPr>
            <p:nvPr/>
          </p:nvSpPr>
          <p:spPr bwMode="auto">
            <a:xfrm>
              <a:off x="884" y="1344"/>
              <a:ext cx="4029" cy="218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t-IT"/>
            </a:p>
          </p:txBody>
        </p:sp>
        <p:sp>
          <p:nvSpPr>
            <p:cNvPr id="35" name="Oval 5"/>
            <p:cNvSpPr>
              <a:spLocks noChangeArrowheads="1"/>
            </p:cNvSpPr>
            <p:nvPr/>
          </p:nvSpPr>
          <p:spPr bwMode="auto">
            <a:xfrm>
              <a:off x="1243" y="1402"/>
              <a:ext cx="2252" cy="431"/>
            </a:xfrm>
            <a:prstGeom prst="ellipse">
              <a:avLst/>
            </a:prstGeom>
            <a:solidFill>
              <a:srgbClr val="FFFF00"/>
            </a:solidFill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lIns="68580" tIns="34290" rIns="68580" bIns="34290"/>
            <a:lstStyle/>
            <a:p>
              <a:pPr algn="ctr"/>
              <a:r>
                <a:rPr lang="it-IT" altLang="it-IT" sz="1400" dirty="0" smtClean="0">
                  <a:solidFill>
                    <a:srgbClr val="0033CC"/>
                  </a:solidFill>
                  <a:latin typeface="Comic Sans MS" panose="030F0702030302020204" pitchFamily="66" charset="0"/>
                </a:rPr>
                <a:t>CAPITALI TERRITORIALI RURALI</a:t>
              </a:r>
              <a:endParaRPr lang="en-GB" altLang="it-IT" sz="1400" dirty="0">
                <a:solidFill>
                  <a:srgbClr val="0033CC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36" name="Text Box 6"/>
            <p:cNvSpPr txBox="1">
              <a:spLocks noChangeArrowheads="1"/>
            </p:cNvSpPr>
            <p:nvPr/>
          </p:nvSpPr>
          <p:spPr bwMode="auto">
            <a:xfrm>
              <a:off x="1302" y="2091"/>
              <a:ext cx="1189" cy="326"/>
            </a:xfrm>
            <a:prstGeom prst="rect">
              <a:avLst/>
            </a:prstGeom>
            <a:solidFill>
              <a:srgbClr val="99CCFF"/>
            </a:solidFill>
            <a:ln w="25400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lIns="13500" tIns="8100" rIns="13500" bIns="8100"/>
            <a:lstStyle/>
            <a:p>
              <a:r>
                <a:rPr lang="en-GB" altLang="it-IT" sz="1400" dirty="0">
                  <a:solidFill>
                    <a:srgbClr val="0033CC"/>
                  </a:solidFill>
                  <a:latin typeface="Comic Sans MS" panose="030F0702030302020204" pitchFamily="66" charset="0"/>
                </a:rPr>
                <a:t>ATTORI </a:t>
              </a:r>
              <a:r>
                <a:rPr lang="en-GB" altLang="it-IT" sz="1400" dirty="0" smtClean="0">
                  <a:solidFill>
                    <a:srgbClr val="0033CC"/>
                  </a:solidFill>
                  <a:latin typeface="Comic Sans MS" panose="030F0702030302020204" pitchFamily="66" charset="0"/>
                </a:rPr>
                <a:t>(</a:t>
              </a:r>
              <a:r>
                <a:rPr lang="en-GB" altLang="it-IT" sz="1400" dirty="0" err="1" smtClean="0">
                  <a:solidFill>
                    <a:srgbClr val="0033CC"/>
                  </a:solidFill>
                  <a:latin typeface="Comic Sans MS" panose="030F0702030302020204" pitchFamily="66" charset="0"/>
                </a:rPr>
                <a:t>turismo</a:t>
              </a:r>
              <a:r>
                <a:rPr lang="en-GB" altLang="it-IT" sz="1400" dirty="0" smtClean="0">
                  <a:solidFill>
                    <a:srgbClr val="0033CC"/>
                  </a:solidFill>
                  <a:latin typeface="Comic Sans MS" panose="030F0702030302020204" pitchFamily="66" charset="0"/>
                </a:rPr>
                <a:t> e </a:t>
              </a:r>
              <a:r>
                <a:rPr lang="en-GB" altLang="it-IT" sz="1400" dirty="0" err="1" smtClean="0">
                  <a:solidFill>
                    <a:srgbClr val="0033CC"/>
                  </a:solidFill>
                  <a:latin typeface="Comic Sans MS" panose="030F0702030302020204" pitchFamily="66" charset="0"/>
                </a:rPr>
                <a:t>territorio</a:t>
              </a:r>
              <a:r>
                <a:rPr lang="en-GB" altLang="it-IT" sz="1400" dirty="0" smtClean="0">
                  <a:solidFill>
                    <a:srgbClr val="0033CC"/>
                  </a:solidFill>
                  <a:latin typeface="Comic Sans MS" panose="030F0702030302020204" pitchFamily="66" charset="0"/>
                </a:rPr>
                <a:t> in </a:t>
              </a:r>
              <a:r>
                <a:rPr lang="en-GB" altLang="it-IT" sz="1400" dirty="0" err="1" smtClean="0">
                  <a:solidFill>
                    <a:srgbClr val="0033CC"/>
                  </a:solidFill>
                  <a:latin typeface="Comic Sans MS" panose="030F0702030302020204" pitchFamily="66" charset="0"/>
                </a:rPr>
                <a:t>genere</a:t>
              </a:r>
              <a:r>
                <a:rPr lang="en-GB" altLang="it-IT" sz="1400" dirty="0" smtClean="0">
                  <a:solidFill>
                    <a:srgbClr val="0033CC"/>
                  </a:solidFill>
                  <a:latin typeface="Comic Sans MS" panose="030F0702030302020204" pitchFamily="66" charset="0"/>
                </a:rPr>
                <a:t>)</a:t>
              </a:r>
              <a:endParaRPr lang="en-GB" altLang="it-IT" sz="2400" dirty="0">
                <a:latin typeface="Comic Sans MS" panose="030F0702030302020204" pitchFamily="66" charset="0"/>
              </a:endParaRPr>
            </a:p>
          </p:txBody>
        </p:sp>
        <p:sp>
          <p:nvSpPr>
            <p:cNvPr id="37" name="Oval 7"/>
            <p:cNvSpPr>
              <a:spLocks noChangeArrowheads="1"/>
            </p:cNvSpPr>
            <p:nvPr/>
          </p:nvSpPr>
          <p:spPr bwMode="auto">
            <a:xfrm>
              <a:off x="1075" y="2839"/>
              <a:ext cx="1223" cy="418"/>
            </a:xfrm>
            <a:prstGeom prst="ellipse">
              <a:avLst/>
            </a:prstGeom>
            <a:solidFill>
              <a:srgbClr val="FFCC00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lIns="68580" tIns="34290" rIns="68580" bIns="34290"/>
            <a:lstStyle/>
            <a:p>
              <a:r>
                <a:rPr lang="en-GB" altLang="it-IT" sz="1600" dirty="0">
                  <a:solidFill>
                    <a:srgbClr val="0033CC"/>
                  </a:solidFill>
                  <a:latin typeface="Comic Sans MS" panose="030F0702030302020204" pitchFamily="66" charset="0"/>
                </a:rPr>
                <a:t> </a:t>
              </a:r>
              <a:r>
                <a:rPr lang="en-GB" altLang="it-IT" sz="1600" dirty="0" err="1">
                  <a:solidFill>
                    <a:srgbClr val="0033CC"/>
                  </a:solidFill>
                  <a:latin typeface="Comic Sans MS" panose="030F0702030302020204" pitchFamily="66" charset="0"/>
                </a:rPr>
                <a:t>Prodotto</a:t>
              </a:r>
              <a:r>
                <a:rPr lang="en-GB" altLang="it-IT" sz="1600" dirty="0">
                  <a:solidFill>
                    <a:srgbClr val="0033CC"/>
                  </a:solidFill>
                  <a:latin typeface="Comic Sans MS" panose="030F0702030302020204" pitchFamily="66" charset="0"/>
                </a:rPr>
                <a:t> </a:t>
              </a:r>
              <a:r>
                <a:rPr lang="en-GB" altLang="it-IT" sz="1600" dirty="0" smtClean="0">
                  <a:solidFill>
                    <a:srgbClr val="0033CC"/>
                  </a:solidFill>
                  <a:latin typeface="Comic Sans MS" panose="030F0702030302020204" pitchFamily="66" charset="0"/>
                </a:rPr>
                <a:t>TURISTICO</a:t>
              </a:r>
              <a:endParaRPr lang="en-GB" altLang="it-IT" sz="2800" dirty="0">
                <a:latin typeface="Comic Sans MS" panose="030F0702030302020204" pitchFamily="66" charset="0"/>
              </a:endParaRPr>
            </a:p>
          </p:txBody>
        </p:sp>
        <p:sp>
          <p:nvSpPr>
            <p:cNvPr id="38" name="Text Box 8"/>
            <p:cNvSpPr txBox="1">
              <a:spLocks noChangeArrowheads="1"/>
            </p:cNvSpPr>
            <p:nvPr/>
          </p:nvSpPr>
          <p:spPr bwMode="auto">
            <a:xfrm>
              <a:off x="2868" y="3146"/>
              <a:ext cx="1266" cy="184"/>
            </a:xfrm>
            <a:prstGeom prst="rect">
              <a:avLst/>
            </a:prstGeom>
            <a:solidFill>
              <a:srgbClr val="99CCFF"/>
            </a:solidFill>
            <a:ln w="25400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lIns="68580" tIns="34290" rIns="68580" bIns="34290"/>
            <a:lstStyle/>
            <a:p>
              <a:r>
                <a:rPr lang="en-GB" altLang="it-IT" sz="1600" dirty="0" err="1" smtClean="0">
                  <a:solidFill>
                    <a:srgbClr val="0033CC"/>
                  </a:solidFill>
                  <a:latin typeface="Comic Sans MS" panose="030F0702030302020204" pitchFamily="66" charset="0"/>
                </a:rPr>
                <a:t>Società</a:t>
              </a:r>
              <a:r>
                <a:rPr lang="en-GB" altLang="it-IT" sz="1600" dirty="0" smtClean="0">
                  <a:solidFill>
                    <a:srgbClr val="0033CC"/>
                  </a:solidFill>
                  <a:latin typeface="Comic Sans MS" panose="030F0702030302020204" pitchFamily="66" charset="0"/>
                </a:rPr>
                <a:t>, </a:t>
              </a:r>
              <a:r>
                <a:rPr lang="en-GB" altLang="it-IT" sz="1600" dirty="0" err="1" smtClean="0">
                  <a:solidFill>
                    <a:srgbClr val="0033CC"/>
                  </a:solidFill>
                  <a:latin typeface="Comic Sans MS" panose="030F0702030302020204" pitchFamily="66" charset="0"/>
                </a:rPr>
                <a:t>operatori</a:t>
              </a:r>
              <a:endParaRPr lang="en-GB" altLang="it-IT" sz="2800" dirty="0">
                <a:latin typeface="Comic Sans MS" panose="030F0702030302020204" pitchFamily="66" charset="0"/>
              </a:endParaRPr>
            </a:p>
          </p:txBody>
        </p:sp>
        <p:sp>
          <p:nvSpPr>
            <p:cNvPr id="39" name="Text Box 9"/>
            <p:cNvSpPr txBox="1">
              <a:spLocks noChangeArrowheads="1"/>
            </p:cNvSpPr>
            <p:nvPr/>
          </p:nvSpPr>
          <p:spPr bwMode="auto">
            <a:xfrm>
              <a:off x="2964" y="2363"/>
              <a:ext cx="811" cy="192"/>
            </a:xfrm>
            <a:prstGeom prst="rect">
              <a:avLst/>
            </a:prstGeom>
            <a:solidFill>
              <a:srgbClr val="99CCFF"/>
            </a:solidFill>
            <a:ln w="25400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lIns="68580" tIns="34290" rIns="68580" bIns="34290"/>
            <a:lstStyle/>
            <a:p>
              <a:r>
                <a:rPr lang="en-GB" altLang="it-IT" sz="1600" dirty="0" err="1">
                  <a:latin typeface="Comic Sans MS" panose="030F0702030302020204" pitchFamily="66" charset="0"/>
                </a:rPr>
                <a:t>Mercato</a:t>
              </a:r>
              <a:endParaRPr lang="en-GB" altLang="it-IT" sz="2800" dirty="0">
                <a:latin typeface="Comic Sans MS" panose="030F0702030302020204" pitchFamily="66" charset="0"/>
              </a:endParaRPr>
            </a:p>
          </p:txBody>
        </p:sp>
        <p:sp>
          <p:nvSpPr>
            <p:cNvPr id="40" name="Text Box 10"/>
            <p:cNvSpPr txBox="1">
              <a:spLocks noChangeArrowheads="1"/>
            </p:cNvSpPr>
            <p:nvPr/>
          </p:nvSpPr>
          <p:spPr bwMode="auto">
            <a:xfrm>
              <a:off x="1287" y="1889"/>
              <a:ext cx="901" cy="1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lIns="13500" tIns="8100" rIns="13500" bIns="8100"/>
            <a:lstStyle/>
            <a:p>
              <a:pPr algn="l"/>
              <a:r>
                <a:rPr lang="en-GB" altLang="it-IT" sz="1400" i="1" dirty="0" err="1" smtClean="0">
                  <a:latin typeface="Comic Sans MS" panose="030F0702030302020204" pitchFamily="66" charset="0"/>
                </a:rPr>
                <a:t>Attivazione</a:t>
              </a:r>
              <a:endParaRPr lang="en-GB" altLang="it-IT" sz="1400" dirty="0">
                <a:latin typeface="Comic Sans MS" panose="030F0702030302020204" pitchFamily="66" charset="0"/>
              </a:endParaRPr>
            </a:p>
          </p:txBody>
        </p:sp>
        <p:sp>
          <p:nvSpPr>
            <p:cNvPr id="41" name="Text Box 11"/>
            <p:cNvSpPr txBox="1">
              <a:spLocks noChangeArrowheads="1"/>
            </p:cNvSpPr>
            <p:nvPr/>
          </p:nvSpPr>
          <p:spPr bwMode="auto">
            <a:xfrm>
              <a:off x="1202" y="3358"/>
              <a:ext cx="858" cy="1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lIns="13500" tIns="8100" rIns="13500" bIns="8100"/>
            <a:lstStyle/>
            <a:p>
              <a:r>
                <a:rPr lang="en-GB" altLang="it-IT" sz="1400" i="1" dirty="0" err="1">
                  <a:latin typeface="Comic Sans MS" panose="030F0702030302020204" pitchFamily="66" charset="0"/>
                </a:rPr>
                <a:t>Qualificazione</a:t>
              </a:r>
              <a:endParaRPr lang="en-GB" altLang="it-IT" sz="24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42" name="AutoShape 12"/>
            <p:cNvCxnSpPr>
              <a:cxnSpLocks noChangeShapeType="1"/>
              <a:stCxn id="39" idx="0"/>
              <a:endCxn id="35" idx="5"/>
            </p:cNvCxnSpPr>
            <p:nvPr/>
          </p:nvCxnSpPr>
          <p:spPr bwMode="auto">
            <a:xfrm rot="5400000" flipH="1">
              <a:off x="2981" y="1964"/>
              <a:ext cx="573" cy="205"/>
            </a:xfrm>
            <a:prstGeom prst="curvedConnector3">
              <a:avLst>
                <a:gd name="adj1" fmla="val 44481"/>
              </a:avLst>
            </a:prstGeom>
            <a:noFill/>
            <a:ln w="3175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</p:cxnSp>
        <p:sp>
          <p:nvSpPr>
            <p:cNvPr id="43" name="Text Box 13"/>
            <p:cNvSpPr txBox="1">
              <a:spLocks noChangeArrowheads="1"/>
            </p:cNvSpPr>
            <p:nvPr/>
          </p:nvSpPr>
          <p:spPr bwMode="auto">
            <a:xfrm>
              <a:off x="3292" y="1889"/>
              <a:ext cx="874" cy="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lIns="13500" tIns="8100" rIns="13500" bIns="8100"/>
            <a:lstStyle/>
            <a:p>
              <a:r>
                <a:rPr lang="en-GB" altLang="it-IT" sz="1400" i="1" dirty="0" err="1">
                  <a:latin typeface="Comic Sans MS" panose="030F0702030302020204" pitchFamily="66" charset="0"/>
                </a:rPr>
                <a:t>Riproduzione</a:t>
              </a:r>
              <a:r>
                <a:rPr lang="en-GB" altLang="it-IT" sz="1400" i="1" dirty="0">
                  <a:latin typeface="Comic Sans MS" panose="030F0702030302020204" pitchFamily="66" charset="0"/>
                </a:rPr>
                <a:t> e </a:t>
              </a:r>
              <a:r>
                <a:rPr lang="en-GB" altLang="it-IT" sz="1400" i="1" dirty="0" err="1">
                  <a:latin typeface="Comic Sans MS" panose="030F0702030302020204" pitchFamily="66" charset="0"/>
                </a:rPr>
                <a:t>miglioramento</a:t>
              </a:r>
              <a:endParaRPr lang="en-GB" altLang="it-IT" sz="14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44" name="AutoShape 14"/>
            <p:cNvCxnSpPr>
              <a:cxnSpLocks noChangeShapeType="1"/>
              <a:stCxn id="37" idx="4"/>
              <a:endCxn id="38" idx="1"/>
            </p:cNvCxnSpPr>
            <p:nvPr/>
          </p:nvCxnSpPr>
          <p:spPr bwMode="auto">
            <a:xfrm rot="5400000" flipH="1" flipV="1">
              <a:off x="2268" y="2657"/>
              <a:ext cx="19" cy="1181"/>
            </a:xfrm>
            <a:prstGeom prst="curvedConnector4">
              <a:avLst>
                <a:gd name="adj1" fmla="val -757882"/>
                <a:gd name="adj2" fmla="val 75878"/>
              </a:avLst>
            </a:prstGeom>
            <a:noFill/>
            <a:ln w="3175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</p:cxnSp>
        <p:cxnSp>
          <p:nvCxnSpPr>
            <p:cNvPr id="45" name="AutoShape 15"/>
            <p:cNvCxnSpPr>
              <a:cxnSpLocks noChangeShapeType="1"/>
              <a:stCxn id="36" idx="2"/>
              <a:endCxn id="37" idx="0"/>
            </p:cNvCxnSpPr>
            <p:nvPr/>
          </p:nvCxnSpPr>
          <p:spPr bwMode="auto">
            <a:xfrm rot="5400000">
              <a:off x="1581" y="2523"/>
              <a:ext cx="422" cy="210"/>
            </a:xfrm>
            <a:prstGeom prst="curvedConnector3">
              <a:avLst>
                <a:gd name="adj1" fmla="val 50000"/>
              </a:avLst>
            </a:prstGeom>
            <a:noFill/>
            <a:ln w="3175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</p:cxnSp>
        <p:cxnSp>
          <p:nvCxnSpPr>
            <p:cNvPr id="46" name="AutoShape 16"/>
            <p:cNvCxnSpPr>
              <a:cxnSpLocks noChangeShapeType="1"/>
              <a:stCxn id="35" idx="4"/>
              <a:endCxn id="36" idx="0"/>
            </p:cNvCxnSpPr>
            <p:nvPr/>
          </p:nvCxnSpPr>
          <p:spPr bwMode="auto">
            <a:xfrm rot="5400000">
              <a:off x="2013" y="1726"/>
              <a:ext cx="239" cy="473"/>
            </a:xfrm>
            <a:prstGeom prst="curvedConnector3">
              <a:avLst>
                <a:gd name="adj1" fmla="val 49898"/>
              </a:avLst>
            </a:prstGeom>
            <a:noFill/>
            <a:ln w="3175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</p:cxnSp>
        <p:cxnSp>
          <p:nvCxnSpPr>
            <p:cNvPr id="47" name="AutoShape 17"/>
            <p:cNvCxnSpPr>
              <a:cxnSpLocks noChangeShapeType="1"/>
              <a:stCxn id="38" idx="0"/>
              <a:endCxn id="39" idx="2"/>
            </p:cNvCxnSpPr>
            <p:nvPr/>
          </p:nvCxnSpPr>
          <p:spPr bwMode="auto">
            <a:xfrm rot="5400000" flipH="1">
              <a:off x="3150" y="2784"/>
              <a:ext cx="572" cy="131"/>
            </a:xfrm>
            <a:prstGeom prst="curvedConnector3">
              <a:avLst>
                <a:gd name="adj1" fmla="val 50000"/>
              </a:avLst>
            </a:prstGeom>
            <a:noFill/>
            <a:ln w="31750">
              <a:solidFill>
                <a:srgbClr val="0000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</p:cxnSp>
        <p:sp>
          <p:nvSpPr>
            <p:cNvPr id="48" name="Text Box 18"/>
            <p:cNvSpPr txBox="1">
              <a:spLocks noChangeArrowheads="1"/>
            </p:cNvSpPr>
            <p:nvPr/>
          </p:nvSpPr>
          <p:spPr bwMode="auto">
            <a:xfrm>
              <a:off x="3410" y="2675"/>
              <a:ext cx="886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lIns="13500" tIns="8100" rIns="13500" bIns="8100"/>
            <a:lstStyle/>
            <a:p>
              <a:r>
                <a:rPr lang="en-GB" altLang="it-IT" sz="1400" i="1" dirty="0" err="1" smtClean="0">
                  <a:latin typeface="Comic Sans MS" panose="030F0702030302020204" pitchFamily="66" charset="0"/>
                </a:rPr>
                <a:t>Remunerazione</a:t>
              </a:r>
              <a:endParaRPr lang="en-GB" altLang="it-IT" sz="2400" dirty="0">
                <a:latin typeface="Comic Sans MS" panose="030F0702030302020204" pitchFamily="66" charset="0"/>
              </a:endParaRPr>
            </a:p>
          </p:txBody>
        </p:sp>
        <p:sp>
          <p:nvSpPr>
            <p:cNvPr id="49" name="Text Box 19"/>
            <p:cNvSpPr txBox="1">
              <a:spLocks noChangeArrowheads="1"/>
            </p:cNvSpPr>
            <p:nvPr/>
          </p:nvSpPr>
          <p:spPr bwMode="auto">
            <a:xfrm>
              <a:off x="3871" y="2360"/>
              <a:ext cx="952" cy="196"/>
            </a:xfrm>
            <a:prstGeom prst="rect">
              <a:avLst/>
            </a:prstGeom>
            <a:solidFill>
              <a:srgbClr val="99CCFF"/>
            </a:solidFill>
            <a:ln w="25400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lIns="68580" tIns="34290" rIns="68580" bIns="34290"/>
            <a:lstStyle/>
            <a:p>
              <a:r>
                <a:rPr lang="en-GB" altLang="it-IT" sz="1400" dirty="0" smtClean="0">
                  <a:solidFill>
                    <a:srgbClr val="0033CC"/>
                  </a:solidFill>
                  <a:latin typeface="Comic Sans MS" panose="030F0702030302020204" pitchFamily="66" charset="0"/>
                </a:rPr>
                <a:t>Pop. locale</a:t>
              </a:r>
              <a:endParaRPr lang="en-GB" altLang="it-IT" sz="2400" dirty="0">
                <a:latin typeface="Comic Sans MS" panose="030F0702030302020204" pitchFamily="66" charset="0"/>
              </a:endParaRPr>
            </a:p>
          </p:txBody>
        </p:sp>
        <p:cxnSp>
          <p:nvCxnSpPr>
            <p:cNvPr id="50" name="AutoShape 20"/>
            <p:cNvCxnSpPr>
              <a:cxnSpLocks noChangeShapeType="1"/>
              <a:stCxn id="38" idx="0"/>
              <a:endCxn id="49" idx="2"/>
            </p:cNvCxnSpPr>
            <p:nvPr/>
          </p:nvCxnSpPr>
          <p:spPr bwMode="auto">
            <a:xfrm rot="16200000">
              <a:off x="3639" y="2428"/>
              <a:ext cx="570" cy="846"/>
            </a:xfrm>
            <a:prstGeom prst="curvedConnector3">
              <a:avLst>
                <a:gd name="adj1" fmla="val 50000"/>
              </a:avLst>
            </a:prstGeom>
            <a:noFill/>
            <a:ln w="31750">
              <a:solidFill>
                <a:srgbClr val="0099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</p:cxnSp>
        <p:cxnSp>
          <p:nvCxnSpPr>
            <p:cNvPr id="51" name="AutoShape 21"/>
            <p:cNvCxnSpPr>
              <a:cxnSpLocks noChangeShapeType="1"/>
              <a:stCxn id="49" idx="0"/>
              <a:endCxn id="35" idx="6"/>
            </p:cNvCxnSpPr>
            <p:nvPr/>
          </p:nvCxnSpPr>
          <p:spPr bwMode="auto">
            <a:xfrm rot="5400000" flipH="1">
              <a:off x="3560" y="1563"/>
              <a:ext cx="732" cy="842"/>
            </a:xfrm>
            <a:prstGeom prst="curvedConnector2">
              <a:avLst/>
            </a:prstGeom>
            <a:noFill/>
            <a:ln w="28575">
              <a:solidFill>
                <a:srgbClr val="0099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</p:cxnSp>
        <p:sp>
          <p:nvSpPr>
            <p:cNvPr id="52" name="Text Box 22"/>
            <p:cNvSpPr txBox="1">
              <a:spLocks noChangeArrowheads="1"/>
            </p:cNvSpPr>
            <p:nvPr/>
          </p:nvSpPr>
          <p:spPr bwMode="auto">
            <a:xfrm>
              <a:off x="4047" y="1414"/>
              <a:ext cx="874" cy="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99CC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F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FFFFFF"/>
                    </a:outerShdw>
                  </a:effectLst>
                </a14:hiddenEffects>
              </a:ext>
            </a:extLst>
          </p:spPr>
          <p:txBody>
            <a:bodyPr lIns="13500" tIns="8100" rIns="13500" bIns="8100"/>
            <a:lstStyle/>
            <a:p>
              <a:pPr algn="l"/>
              <a:r>
                <a:rPr lang="en-GB" altLang="it-IT" sz="1400">
                  <a:latin typeface="Comic Sans MS" panose="030F0702030302020204" pitchFamily="66" charset="0"/>
                </a:rPr>
                <a:t>EFFETTI ESTERNI</a:t>
              </a:r>
              <a:endParaRPr lang="en-GB" altLang="it-IT" sz="2400">
                <a:latin typeface="Comic Sans MS" panose="030F0702030302020204" pitchFamily="66" charset="0"/>
              </a:endParaRPr>
            </a:p>
          </p:txBody>
        </p:sp>
        <p:cxnSp>
          <p:nvCxnSpPr>
            <p:cNvPr id="53" name="AutoShape 23"/>
            <p:cNvCxnSpPr>
              <a:cxnSpLocks noChangeShapeType="1"/>
              <a:stCxn id="35" idx="7"/>
              <a:endCxn id="52" idx="1"/>
            </p:cNvCxnSpPr>
            <p:nvPr/>
          </p:nvCxnSpPr>
          <p:spPr bwMode="auto">
            <a:xfrm rot="5400000" flipV="1">
              <a:off x="3558" y="1065"/>
              <a:ext cx="95" cy="882"/>
            </a:xfrm>
            <a:prstGeom prst="curvedConnector4">
              <a:avLst>
                <a:gd name="adj1" fmla="val -37097"/>
                <a:gd name="adj2" fmla="val 68681"/>
              </a:avLst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7" name="Text Box 10"/>
          <p:cNvSpPr txBox="1">
            <a:spLocks noChangeArrowheads="1"/>
          </p:cNvSpPr>
          <p:nvPr/>
        </p:nvSpPr>
        <p:spPr bwMode="auto">
          <a:xfrm>
            <a:off x="2756644" y="3845153"/>
            <a:ext cx="1430338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FFFFFF"/>
                  </a:outerShdw>
                </a:effectLst>
              </a14:hiddenEffects>
            </a:ext>
          </a:extLst>
        </p:spPr>
        <p:txBody>
          <a:bodyPr lIns="13500" tIns="8100" rIns="13500" bIns="8100"/>
          <a:lstStyle/>
          <a:p>
            <a:pPr algn="l"/>
            <a:r>
              <a:rPr lang="en-GB" altLang="it-IT" sz="1400" i="1" dirty="0" err="1" smtClean="0">
                <a:latin typeface="Comic Sans MS" panose="030F0702030302020204" pitchFamily="66" charset="0"/>
              </a:rPr>
              <a:t>Costruzione</a:t>
            </a:r>
            <a:endParaRPr lang="en-GB" altLang="it-IT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8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</a:t>
            </a: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 smtClean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683568" y="1196752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i="1" dirty="0" smtClean="0"/>
              <a:t>Gli strumenti per fare rete</a:t>
            </a:r>
            <a:endParaRPr lang="it-IT" sz="2800" b="1" i="1" dirty="0"/>
          </a:p>
        </p:txBody>
      </p:sp>
      <p:sp>
        <p:nvSpPr>
          <p:cNvPr id="7" name="ZoneTexte 2"/>
          <p:cNvSpPr txBox="1"/>
          <p:nvPr/>
        </p:nvSpPr>
        <p:spPr>
          <a:xfrm>
            <a:off x="719628" y="1988840"/>
            <a:ext cx="766879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dirty="0" smtClean="0"/>
              <a:t>Pluralità di livelli, con funzioni diverse.</a:t>
            </a:r>
            <a:endParaRPr lang="it-IT" sz="2400" dirty="0"/>
          </a:p>
          <a:p>
            <a:pPr>
              <a:lnSpc>
                <a:spcPct val="150000"/>
              </a:lnSpc>
            </a:pPr>
            <a:r>
              <a:rPr lang="it-IT" sz="2400" dirty="0" smtClean="0"/>
              <a:t>Diversità di strumenti: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 smtClean="0"/>
              <a:t>Le reti informali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/>
              <a:t>Il contratto di rete </a:t>
            </a:r>
            <a:r>
              <a:rPr lang="it-IT" sz="2400" dirty="0" smtClean="0"/>
              <a:t>(L.33/2009)</a:t>
            </a:r>
            <a:endParaRPr lang="it-IT" sz="24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 smtClean="0"/>
              <a:t>Il modello della «strada del vino e dei sapori»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 smtClean="0"/>
              <a:t>Le reti territoriali: i distretti rurali, i </a:t>
            </a:r>
            <a:r>
              <a:rPr lang="it-IT" sz="2400" dirty="0" err="1" smtClean="0"/>
              <a:t>biodistretti</a:t>
            </a:r>
            <a:r>
              <a:rPr lang="it-IT" sz="2400" dirty="0" smtClean="0"/>
              <a:t>, …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400" dirty="0" smtClean="0"/>
              <a:t>…</a:t>
            </a:r>
            <a:endParaRPr lang="it-IT" sz="24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it-IT" sz="2400" dirty="0" smtClean="0"/>
          </a:p>
        </p:txBody>
      </p:sp>
      <p:pic>
        <p:nvPicPr>
          <p:cNvPr id="8" name="Picture 2" descr="C:\Users\Belletti\Pictures\disei 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059" y="111562"/>
            <a:ext cx="1433465" cy="681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0638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10" descr="oliveharve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814" y="116632"/>
            <a:ext cx="6000514" cy="492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420688" y="5157192"/>
            <a:ext cx="8229600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905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algn="ctr">
              <a:lnSpc>
                <a:spcPct val="90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it-IT" altLang="it-IT" sz="2000" i="1" noProof="1">
                <a:cs typeface="Calibri" panose="020F0502020204030204" pitchFamily="34" charset="0"/>
              </a:rPr>
              <a:t>Giovanni </a:t>
            </a:r>
            <a:r>
              <a:rPr lang="it-IT" altLang="it-IT" sz="2000" i="1" noProof="1" smtClean="0">
                <a:cs typeface="Calibri" panose="020F0502020204030204" pitchFamily="34" charset="0"/>
              </a:rPr>
              <a:t>Belletti, </a:t>
            </a:r>
            <a:r>
              <a:rPr lang="it-IT" altLang="it-IT" sz="2000" i="1" noProof="1">
                <a:cs typeface="Calibri" panose="020F0502020204030204" pitchFamily="34" charset="0"/>
              </a:rPr>
              <a:t>Andrea </a:t>
            </a:r>
            <a:r>
              <a:rPr lang="it-IT" altLang="it-IT" sz="2000" i="1" noProof="1" smtClean="0">
                <a:cs typeface="Calibri" panose="020F0502020204030204" pitchFamily="34" charset="0"/>
              </a:rPr>
              <a:t>Marescotti e Sabrina Arcuri</a:t>
            </a:r>
            <a:endParaRPr lang="it-IT" altLang="it-IT" sz="2000" i="1" noProof="1">
              <a:cs typeface="Calibri" panose="020F0502020204030204" pitchFamily="34" charset="0"/>
            </a:endParaRPr>
          </a:p>
          <a:p>
            <a:pPr lvl="1" algn="ctr">
              <a:lnSpc>
                <a:spcPct val="90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it-IT" altLang="it-IT" sz="1400" noProof="1">
                <a:cs typeface="Calibri" panose="020F0502020204030204" pitchFamily="34" charset="0"/>
              </a:rPr>
              <a:t>Dipartimento di Scienze per l’economia e l’impresa - Università di </a:t>
            </a:r>
            <a:r>
              <a:rPr lang="it-IT" altLang="it-IT" sz="1400" noProof="1" smtClean="0">
                <a:cs typeface="Calibri" panose="020F0502020204030204" pitchFamily="34" charset="0"/>
              </a:rPr>
              <a:t>Firenze</a:t>
            </a:r>
          </a:p>
          <a:p>
            <a:pPr lvl="1" algn="ctr">
              <a:lnSpc>
                <a:spcPct val="90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r>
              <a:rPr lang="it-IT" altLang="it-IT" sz="1200" noProof="1" smtClean="0">
                <a:cs typeface="Calibri" panose="020F0502020204030204" pitchFamily="34" charset="0"/>
                <a:hlinkClick r:id="rId3"/>
              </a:rPr>
              <a:t>giovanni.belletti@unifi.it</a:t>
            </a:r>
            <a:endParaRPr lang="it-IT" altLang="it-IT" sz="1200" noProof="1">
              <a:cs typeface="Calibri" panose="020F0502020204030204" pitchFamily="34" charset="0"/>
            </a:endParaRPr>
          </a:p>
          <a:p>
            <a:pPr lvl="1" algn="ctr">
              <a:lnSpc>
                <a:spcPct val="90000"/>
              </a:lnSpc>
              <a:buClr>
                <a:schemeClr val="accent2"/>
              </a:buClr>
              <a:buSzPct val="80000"/>
              <a:buFont typeface="Wingdings" panose="05000000000000000000" pitchFamily="2" charset="2"/>
              <a:buNone/>
            </a:pPr>
            <a:endParaRPr lang="it-IT" altLang="it-IT" sz="1400" dirty="0"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endParaRPr lang="fr-FR" altLang="it-IT" sz="1100" dirty="0">
              <a:cs typeface="Calibri" panose="020F0502020204030204" pitchFamily="34" charset="0"/>
            </a:endParaRPr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</a:t>
            </a: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 smtClean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149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</a:t>
            </a: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 smtClean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683568" y="1196752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i="1" dirty="0" smtClean="0"/>
              <a:t>I modelli di sviluppo endogeno</a:t>
            </a:r>
            <a:endParaRPr lang="it-IT" sz="2800" b="1" i="1" dirty="0"/>
          </a:p>
        </p:txBody>
      </p:sp>
      <p:sp>
        <p:nvSpPr>
          <p:cNvPr id="7" name="ZoneTexte 2"/>
          <p:cNvSpPr txBox="1"/>
          <p:nvPr/>
        </p:nvSpPr>
        <p:spPr>
          <a:xfrm>
            <a:off x="719628" y="1973446"/>
            <a:ext cx="7668796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 smtClean="0"/>
              <a:t>Dai modelli di sviluppo esogeno ai </a:t>
            </a:r>
            <a:r>
              <a:rPr lang="it-IT" b="1" dirty="0" smtClean="0"/>
              <a:t>modelli di sviluppo endogeno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 smtClean="0">
                <a:sym typeface="Wingdings" panose="05000000000000000000" pitchFamily="2" charset="2"/>
              </a:rPr>
              <a:t> d</a:t>
            </a:r>
            <a:r>
              <a:rPr lang="it-IT" dirty="0" smtClean="0"/>
              <a:t>all’omogeneità alla </a:t>
            </a:r>
            <a:r>
              <a:rPr lang="it-IT" b="1" dirty="0" smtClean="0"/>
              <a:t>differenziazione</a:t>
            </a:r>
            <a:r>
              <a:rPr lang="it-IT" dirty="0" smtClean="0"/>
              <a:t> dei percorsi di sviluppo: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it-IT" dirty="0" smtClean="0"/>
              <a:t>Centralità delle risorse locali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it-IT" dirty="0" smtClean="0"/>
              <a:t>Dal governo alla governance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it-IT" dirty="0" smtClean="0"/>
              <a:t>Identità e mercati differenziati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 smtClean="0"/>
              <a:t>Importanza delle </a:t>
            </a:r>
            <a:r>
              <a:rPr lang="it-IT" b="1" dirty="0" smtClean="0"/>
              <a:t>relazioni localizzate</a:t>
            </a:r>
            <a:r>
              <a:rPr lang="it-IT" dirty="0" smtClean="0"/>
              <a:t>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 smtClean="0"/>
              <a:t>Le interazioni locale-globale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dirty="0" smtClean="0"/>
              <a:t>L’emergere del </a:t>
            </a:r>
            <a:r>
              <a:rPr lang="it-IT" b="1" dirty="0" smtClean="0"/>
              <a:t>paradigma della rete</a:t>
            </a:r>
            <a:r>
              <a:rPr lang="it-IT" dirty="0" smtClean="0"/>
              <a:t>: il vantaggio competitivo delle piccole imprese e delle forme «orizzontali» </a:t>
            </a:r>
            <a:endParaRPr lang="it-IT" b="1" dirty="0" smtClean="0"/>
          </a:p>
        </p:txBody>
      </p:sp>
      <p:pic>
        <p:nvPicPr>
          <p:cNvPr id="8" name="Picture 2" descr="C:\Users\Belletti\Pictures\disei 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059" y="111562"/>
            <a:ext cx="1433465" cy="681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853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</a:t>
            </a: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 smtClean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683568" y="1196752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i="1" dirty="0" smtClean="0"/>
              <a:t>Il turismo rurale integrato</a:t>
            </a:r>
            <a:endParaRPr lang="it-IT" sz="2800" b="1" i="1" dirty="0"/>
          </a:p>
        </p:txBody>
      </p:sp>
      <p:sp>
        <p:nvSpPr>
          <p:cNvPr id="7" name="ZoneTexte 2"/>
          <p:cNvSpPr txBox="1"/>
          <p:nvPr/>
        </p:nvSpPr>
        <p:spPr>
          <a:xfrm>
            <a:off x="719628" y="2132856"/>
            <a:ext cx="7668796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 smtClean="0"/>
              <a:t>Diversi modelli di turismo nelle aree rurali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 smtClean="0"/>
              <a:t>Turismo rurale e capitale simbolico delle aree rurali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000" dirty="0" smtClean="0"/>
              <a:t>Fattori limitanti: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it-IT" sz="2000" dirty="0" smtClean="0"/>
              <a:t>Dispersione territoriale</a:t>
            </a:r>
            <a:endParaRPr lang="it-IT" sz="2000" dirty="0"/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it-IT" sz="2000" dirty="0" smtClean="0"/>
              <a:t>Ridotta massa gravitazionale (accessibilità/visibilità ridotte)</a:t>
            </a:r>
            <a:endParaRPr lang="it-IT" sz="2000" dirty="0"/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it-IT" sz="2000" dirty="0" smtClean="0"/>
              <a:t>Il mosaico dei </a:t>
            </a:r>
            <a:r>
              <a:rPr lang="it-IT" sz="2000" dirty="0"/>
              <a:t>potenziali fattori di attrattiva</a:t>
            </a:r>
          </a:p>
          <a:p>
            <a:pPr marL="742950" lvl="1" indent="-285750">
              <a:lnSpc>
                <a:spcPct val="150000"/>
              </a:lnSpc>
              <a:buFontTx/>
              <a:buChar char="-"/>
            </a:pPr>
            <a:r>
              <a:rPr lang="it-IT" sz="2000" dirty="0" smtClean="0"/>
              <a:t>Piccola dimensione delle imprese</a:t>
            </a:r>
          </a:p>
          <a:p>
            <a:pPr lvl="1">
              <a:lnSpc>
                <a:spcPct val="150000"/>
              </a:lnSpc>
            </a:pPr>
            <a:endParaRPr lang="it-IT" dirty="0" smtClean="0"/>
          </a:p>
        </p:txBody>
      </p:sp>
      <p:pic>
        <p:nvPicPr>
          <p:cNvPr id="8" name="Picture 2" descr="C:\Users\Belletti\Pictures\disei 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059" y="111562"/>
            <a:ext cx="1433465" cy="681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2750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47" y="6064546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130637" y="617253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</a:t>
            </a: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 smtClean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453023" y="188640"/>
            <a:ext cx="54871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i="1" dirty="0" smtClean="0"/>
              <a:t>Connessione tra capitali rurali e turismo rurale</a:t>
            </a:r>
            <a:endParaRPr lang="it-IT" sz="2800" b="1" i="1" dirty="0"/>
          </a:p>
        </p:txBody>
      </p:sp>
      <p:pic>
        <p:nvPicPr>
          <p:cNvPr id="8" name="Picture 2" descr="C:\Users\Belletti\Pictures\disei 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059" y="111562"/>
            <a:ext cx="1433465" cy="681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Ovale 30"/>
          <p:cNvSpPr/>
          <p:nvPr/>
        </p:nvSpPr>
        <p:spPr bwMode="auto">
          <a:xfrm>
            <a:off x="3330250" y="1152625"/>
            <a:ext cx="2428875" cy="2500313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flood" dir="t"/>
          </a:scene3d>
          <a:sp3d prstMaterial="powder"/>
        </p:spPr>
        <p:txBody>
          <a:bodyPr wrap="none"/>
          <a:lstStyle/>
          <a:p>
            <a:pPr eaLnBrk="1" hangingPunct="1">
              <a:defRPr/>
            </a:pPr>
            <a:endParaRPr lang="it-IT">
              <a:solidFill>
                <a:srgbClr val="000000"/>
              </a:solidFill>
              <a:ea typeface="ＭＳ Ｐゴシック" charset="0"/>
              <a:cs typeface="Arial" pitchFamily="34" charset="0"/>
            </a:endParaRPr>
          </a:p>
        </p:txBody>
      </p:sp>
      <p:sp>
        <p:nvSpPr>
          <p:cNvPr id="32" name="Ovale 31"/>
          <p:cNvSpPr>
            <a:spLocks noChangeArrowheads="1"/>
          </p:cNvSpPr>
          <p:nvPr/>
        </p:nvSpPr>
        <p:spPr bwMode="auto">
          <a:xfrm>
            <a:off x="539552" y="3837087"/>
            <a:ext cx="2143125" cy="2071687"/>
          </a:xfrm>
          <a:prstGeom prst="ellipse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>
              <a:solidFill>
                <a:srgbClr val="000000"/>
              </a:solidFill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3" name="Ovale 32"/>
          <p:cNvSpPr>
            <a:spLocks noChangeArrowheads="1"/>
          </p:cNvSpPr>
          <p:nvPr/>
        </p:nvSpPr>
        <p:spPr bwMode="auto">
          <a:xfrm>
            <a:off x="6040240" y="3979962"/>
            <a:ext cx="2071687" cy="2000250"/>
          </a:xfrm>
          <a:prstGeom prst="ellipse">
            <a:avLst/>
          </a:prstGeom>
          <a:solidFill>
            <a:srgbClr val="00B0F0"/>
          </a:solidFill>
          <a:ln w="9525">
            <a:solidFill>
              <a:srgbClr val="00B050"/>
            </a:solidFill>
            <a:miter lim="800000"/>
            <a:headEnd/>
            <a:tailEnd/>
          </a:ln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>
              <a:solidFill>
                <a:srgbClr val="000000"/>
              </a:solidFill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4" name="CasellaDiTesto 33"/>
          <p:cNvSpPr txBox="1"/>
          <p:nvPr/>
        </p:nvSpPr>
        <p:spPr>
          <a:xfrm>
            <a:off x="3473124" y="1447108"/>
            <a:ext cx="214312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endParaRPr lang="it-IT" b="1" dirty="0">
              <a:ln w="12700">
                <a:solidFill>
                  <a:srgbClr val="000000">
                    <a:satMod val="155000"/>
                  </a:srgb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ea typeface="ＭＳ Ｐゴシック" charset="0"/>
              <a:cs typeface="Arial" pitchFamily="34" charset="0"/>
            </a:endParaRPr>
          </a:p>
        </p:txBody>
      </p:sp>
      <p:sp>
        <p:nvSpPr>
          <p:cNvPr id="35" name="CasellaDiTesto 34"/>
          <p:cNvSpPr txBox="1">
            <a:spLocks noChangeArrowheads="1"/>
          </p:cNvSpPr>
          <p:nvPr/>
        </p:nvSpPr>
        <p:spPr bwMode="auto">
          <a:xfrm>
            <a:off x="6372200" y="4582869"/>
            <a:ext cx="14155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800" dirty="0" smtClean="0">
                <a:solidFill>
                  <a:srgbClr val="000000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Turista visitatore</a:t>
            </a:r>
            <a:endParaRPr lang="it-IT" altLang="it-IT" sz="1800" dirty="0">
              <a:solidFill>
                <a:srgbClr val="000000"/>
              </a:solidFill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36" name="CasellaDiTesto 35"/>
          <p:cNvSpPr txBox="1">
            <a:spLocks noChangeArrowheads="1"/>
          </p:cNvSpPr>
          <p:nvPr/>
        </p:nvSpPr>
        <p:spPr bwMode="auto">
          <a:xfrm>
            <a:off x="789583" y="4409240"/>
            <a:ext cx="150018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800" dirty="0">
                <a:solidFill>
                  <a:srgbClr val="000000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Industria turistica rurale</a:t>
            </a:r>
          </a:p>
        </p:txBody>
      </p:sp>
      <p:cxnSp>
        <p:nvCxnSpPr>
          <p:cNvPr id="37" name="Connettore 2 36"/>
          <p:cNvCxnSpPr>
            <a:cxnSpLocks noChangeShapeType="1"/>
          </p:cNvCxnSpPr>
          <p:nvPr/>
        </p:nvCxnSpPr>
        <p:spPr bwMode="auto">
          <a:xfrm rot="10800000" flipV="1">
            <a:off x="2254052" y="2765524"/>
            <a:ext cx="1500188" cy="1428750"/>
          </a:xfrm>
          <a:prstGeom prst="straightConnector1">
            <a:avLst/>
          </a:prstGeom>
          <a:noFill/>
          <a:ln w="165100">
            <a:solidFill>
              <a:srgbClr val="00B050"/>
            </a:solidFill>
            <a:round/>
            <a:headEnd type="triangle" w="med" len="med"/>
            <a:tailEnd type="triangle" w="med" len="med"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  <a:extLst/>
        </p:spPr>
      </p:cxnSp>
      <p:sp>
        <p:nvSpPr>
          <p:cNvPr id="38" name="Ovale 16"/>
          <p:cNvSpPr>
            <a:spLocks noChangeArrowheads="1"/>
          </p:cNvSpPr>
          <p:nvPr/>
        </p:nvSpPr>
        <p:spPr bwMode="auto">
          <a:xfrm>
            <a:off x="2452286" y="3160813"/>
            <a:ext cx="1174953" cy="71961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1" hangingPunct="1">
              <a:defRPr/>
            </a:pPr>
            <a:endParaRPr lang="it-IT">
              <a:solidFill>
                <a:srgbClr val="000000"/>
              </a:solidFill>
              <a:latin typeface="Verdana" charset="0"/>
              <a:ea typeface="ＭＳ Ｐゴシック" charset="0"/>
            </a:endParaRPr>
          </a:p>
        </p:txBody>
      </p:sp>
      <p:sp>
        <p:nvSpPr>
          <p:cNvPr id="39" name="CasellaDiTesto 14"/>
          <p:cNvSpPr txBox="1">
            <a:spLocks noChangeArrowheads="1"/>
          </p:cNvSpPr>
          <p:nvPr/>
        </p:nvSpPr>
        <p:spPr bwMode="auto">
          <a:xfrm>
            <a:off x="2452490" y="3265587"/>
            <a:ext cx="14398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>
                <a:solidFill>
                  <a:srgbClr val="000000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Risorse economiche</a:t>
            </a:r>
          </a:p>
        </p:txBody>
      </p:sp>
      <p:cxnSp>
        <p:nvCxnSpPr>
          <p:cNvPr id="40" name="Connettore 2 20"/>
          <p:cNvCxnSpPr>
            <a:cxnSpLocks noChangeShapeType="1"/>
          </p:cNvCxnSpPr>
          <p:nvPr/>
        </p:nvCxnSpPr>
        <p:spPr bwMode="auto">
          <a:xfrm rot="5400000">
            <a:off x="1932583" y="2444056"/>
            <a:ext cx="1285875" cy="1214438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Connettore 2 22"/>
          <p:cNvCxnSpPr>
            <a:cxnSpLocks noChangeShapeType="1"/>
          </p:cNvCxnSpPr>
          <p:nvPr/>
        </p:nvCxnSpPr>
        <p:spPr bwMode="auto">
          <a:xfrm flipV="1">
            <a:off x="2896990" y="3765649"/>
            <a:ext cx="928687" cy="785813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Connettore 2 24"/>
          <p:cNvCxnSpPr>
            <a:cxnSpLocks noChangeShapeType="1"/>
          </p:cNvCxnSpPr>
          <p:nvPr/>
        </p:nvCxnSpPr>
        <p:spPr bwMode="auto">
          <a:xfrm flipH="1" flipV="1">
            <a:off x="5419830" y="3329087"/>
            <a:ext cx="901397" cy="852489"/>
          </a:xfrm>
          <a:prstGeom prst="straightConnector1">
            <a:avLst/>
          </a:prstGeom>
          <a:noFill/>
          <a:ln w="63500">
            <a:solidFill>
              <a:schemeClr val="accent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3" name="Connettore 2 26"/>
          <p:cNvCxnSpPr>
            <a:cxnSpLocks noChangeShapeType="1"/>
          </p:cNvCxnSpPr>
          <p:nvPr/>
        </p:nvCxnSpPr>
        <p:spPr bwMode="auto">
          <a:xfrm rot="16200000" flipH="1">
            <a:off x="5782271" y="2728218"/>
            <a:ext cx="1285875" cy="1214437"/>
          </a:xfrm>
          <a:prstGeom prst="straightConnector1">
            <a:avLst/>
          </a:prstGeom>
          <a:noFill/>
          <a:ln w="38100">
            <a:solidFill>
              <a:schemeClr val="accent1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4" name="Connettore 2 28"/>
          <p:cNvCxnSpPr>
            <a:cxnSpLocks noChangeShapeType="1"/>
          </p:cNvCxnSpPr>
          <p:nvPr/>
        </p:nvCxnSpPr>
        <p:spPr bwMode="auto">
          <a:xfrm flipH="1" flipV="1">
            <a:off x="2840102" y="4917834"/>
            <a:ext cx="3128701" cy="14735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Connettore 2 30"/>
          <p:cNvCxnSpPr>
            <a:cxnSpLocks noChangeShapeType="1"/>
          </p:cNvCxnSpPr>
          <p:nvPr/>
        </p:nvCxnSpPr>
        <p:spPr bwMode="auto">
          <a:xfrm>
            <a:off x="2254051" y="5682444"/>
            <a:ext cx="4071939" cy="13605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" name="CasellaDiTesto 32"/>
          <p:cNvSpPr txBox="1">
            <a:spLocks noChangeArrowheads="1"/>
          </p:cNvSpPr>
          <p:nvPr/>
        </p:nvSpPr>
        <p:spPr bwMode="auto">
          <a:xfrm>
            <a:off x="6516216" y="2526508"/>
            <a:ext cx="232201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dirty="0">
                <a:solidFill>
                  <a:srgbClr val="000000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I turisti traggono soddisfazione dalle esperienze vissute nelle aree rurali</a:t>
            </a:r>
          </a:p>
        </p:txBody>
      </p:sp>
      <p:sp>
        <p:nvSpPr>
          <p:cNvPr id="47" name="CasellaDiTesto 33"/>
          <p:cNvSpPr txBox="1">
            <a:spLocks noChangeArrowheads="1"/>
          </p:cNvSpPr>
          <p:nvPr/>
        </p:nvSpPr>
        <p:spPr bwMode="auto">
          <a:xfrm>
            <a:off x="4800774" y="3818038"/>
            <a:ext cx="171544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600" dirty="0">
                <a:solidFill>
                  <a:srgbClr val="C00000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Impatti sui capitali rurali</a:t>
            </a:r>
          </a:p>
        </p:txBody>
      </p:sp>
      <p:sp>
        <p:nvSpPr>
          <p:cNvPr id="48" name="CasellaDiTesto 34"/>
          <p:cNvSpPr txBox="1">
            <a:spLocks noChangeArrowheads="1"/>
          </p:cNvSpPr>
          <p:nvPr/>
        </p:nvSpPr>
        <p:spPr bwMode="auto">
          <a:xfrm>
            <a:off x="3254177" y="4132362"/>
            <a:ext cx="173952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dirty="0">
                <a:solidFill>
                  <a:srgbClr val="000000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Investimenti in </a:t>
            </a:r>
            <a:r>
              <a:rPr lang="it-IT" altLang="it-IT" sz="1400" dirty="0" smtClean="0">
                <a:solidFill>
                  <a:srgbClr val="000000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CTR</a:t>
            </a:r>
            <a:endParaRPr lang="it-IT" altLang="it-IT" sz="1400" dirty="0">
              <a:solidFill>
                <a:srgbClr val="000000"/>
              </a:solidFill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9" name="CasellaDiTesto 35"/>
          <p:cNvSpPr txBox="1">
            <a:spLocks noChangeArrowheads="1"/>
          </p:cNvSpPr>
          <p:nvPr/>
        </p:nvSpPr>
        <p:spPr bwMode="auto">
          <a:xfrm>
            <a:off x="2668390" y="5765899"/>
            <a:ext cx="38004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dirty="0">
                <a:solidFill>
                  <a:srgbClr val="000000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Offerta prodotti turistici</a:t>
            </a:r>
          </a:p>
        </p:txBody>
      </p:sp>
      <p:sp>
        <p:nvSpPr>
          <p:cNvPr id="50" name="CasellaDiTesto 36"/>
          <p:cNvSpPr txBox="1">
            <a:spLocks noChangeArrowheads="1"/>
          </p:cNvSpPr>
          <p:nvPr/>
        </p:nvSpPr>
        <p:spPr bwMode="auto">
          <a:xfrm>
            <a:off x="2992749" y="4907403"/>
            <a:ext cx="32194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dirty="0">
                <a:solidFill>
                  <a:srgbClr val="000000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Risorse dal turismo e dall’acquisto dei prodotti</a:t>
            </a:r>
          </a:p>
        </p:txBody>
      </p:sp>
      <p:sp>
        <p:nvSpPr>
          <p:cNvPr id="51" name="CasellaDiTesto 38"/>
          <p:cNvSpPr txBox="1">
            <a:spLocks noChangeArrowheads="1"/>
          </p:cNvSpPr>
          <p:nvPr/>
        </p:nvSpPr>
        <p:spPr bwMode="auto">
          <a:xfrm>
            <a:off x="7611865" y="5732562"/>
            <a:ext cx="13573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000" i="1" dirty="0" err="1">
                <a:solidFill>
                  <a:srgbClr val="000000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Adapted</a:t>
            </a:r>
            <a:r>
              <a:rPr lang="it-IT" altLang="it-IT" sz="1000" i="1" dirty="0">
                <a:solidFill>
                  <a:srgbClr val="000000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 from </a:t>
            </a:r>
            <a:r>
              <a:rPr lang="it-IT" altLang="it-IT" sz="1000" i="1" dirty="0" err="1">
                <a:solidFill>
                  <a:srgbClr val="000000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Garrod</a:t>
            </a:r>
            <a:r>
              <a:rPr lang="it-IT" altLang="it-IT" sz="1000" i="1" dirty="0">
                <a:solidFill>
                  <a:srgbClr val="000000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 2004</a:t>
            </a:r>
          </a:p>
        </p:txBody>
      </p:sp>
      <p:sp>
        <p:nvSpPr>
          <p:cNvPr id="52" name="CasellaDiTesto 24"/>
          <p:cNvSpPr txBox="1">
            <a:spLocks noChangeArrowheads="1"/>
          </p:cNvSpPr>
          <p:nvPr/>
        </p:nvSpPr>
        <p:spPr bwMode="auto">
          <a:xfrm>
            <a:off x="3403984" y="1962250"/>
            <a:ext cx="2286000" cy="10156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it-IT" sz="2000" b="1" dirty="0" smtClean="0">
                <a:solidFill>
                  <a:schemeClr val="accent2">
                    <a:lumMod val="95000"/>
                    <a:lumOff val="5000"/>
                  </a:schemeClr>
                </a:solidFill>
                <a:latin typeface="Verdana" charset="0"/>
              </a:rPr>
              <a:t>Capitale territoriale rurale</a:t>
            </a:r>
          </a:p>
        </p:txBody>
      </p:sp>
      <p:sp>
        <p:nvSpPr>
          <p:cNvPr id="53" name="CasellaDiTesto 34"/>
          <p:cNvSpPr txBox="1">
            <a:spLocks noChangeArrowheads="1"/>
          </p:cNvSpPr>
          <p:nvPr/>
        </p:nvSpPr>
        <p:spPr bwMode="auto">
          <a:xfrm>
            <a:off x="224132" y="1772816"/>
            <a:ext cx="2403652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1400" dirty="0" smtClean="0">
                <a:solidFill>
                  <a:srgbClr val="000000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Uso diretto e indiretto del CTR come:</a:t>
            </a:r>
          </a:p>
          <a:p>
            <a:pPr marL="285750" indent="-285750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it-IT" altLang="it-IT" sz="1400" dirty="0" smtClean="0">
                <a:solidFill>
                  <a:srgbClr val="000000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Attrazione turistica</a:t>
            </a:r>
          </a:p>
          <a:p>
            <a:pPr marL="285750" indent="-285750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it-IT" altLang="it-IT" sz="1400" dirty="0" smtClean="0">
                <a:solidFill>
                  <a:srgbClr val="000000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Risorsa naturale</a:t>
            </a:r>
          </a:p>
          <a:p>
            <a:pPr marL="285750" indent="-285750" eaLnBrk="1" hangingPunct="1">
              <a:spcBef>
                <a:spcPct val="0"/>
              </a:spcBef>
              <a:buClrTx/>
              <a:buSzTx/>
              <a:buFontTx/>
              <a:buChar char="-"/>
            </a:pPr>
            <a:r>
              <a:rPr lang="it-IT" altLang="it-IT" sz="1400" dirty="0" smtClean="0">
                <a:solidFill>
                  <a:srgbClr val="000000"/>
                </a:solidFill>
                <a:latin typeface="Verdana" panose="020B0604030504040204" pitchFamily="34" charset="0"/>
                <a:ea typeface="ＭＳ Ｐゴシック" panose="020B0600070205080204" pitchFamily="34" charset="-128"/>
              </a:rPr>
              <a:t>Immagine della destinazione turistica</a:t>
            </a:r>
          </a:p>
          <a:p>
            <a:pPr marL="285750" indent="-285750" eaLnBrk="1" hangingPunct="1">
              <a:spcBef>
                <a:spcPct val="0"/>
              </a:spcBef>
              <a:buClrTx/>
              <a:buSzTx/>
              <a:buFontTx/>
              <a:buChar char="-"/>
            </a:pPr>
            <a:endParaRPr lang="it-IT" altLang="it-IT" sz="1400" dirty="0">
              <a:solidFill>
                <a:srgbClr val="000000"/>
              </a:solidFill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6345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 dirty="0"/>
          </a:p>
        </p:txBody>
      </p:sp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</a:t>
            </a: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 smtClean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683568" y="1196752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i="1" dirty="0" smtClean="0"/>
              <a:t>I ruoli della rete nel turismo rurale</a:t>
            </a:r>
            <a:endParaRPr lang="it-IT" sz="2800" b="1" i="1" dirty="0"/>
          </a:p>
        </p:txBody>
      </p:sp>
      <p:sp>
        <p:nvSpPr>
          <p:cNvPr id="7" name="ZoneTexte 2"/>
          <p:cNvSpPr txBox="1"/>
          <p:nvPr/>
        </p:nvSpPr>
        <p:spPr>
          <a:xfrm>
            <a:off x="719628" y="2045747"/>
            <a:ext cx="76687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dirty="0" smtClean="0"/>
              <a:t>Alcune funzioni chiave: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it-IT" sz="2400" dirty="0" smtClean="0"/>
              <a:t>Stabilire connessioni tra capitali per creare significati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it-IT" sz="2400" dirty="0" smtClean="0"/>
              <a:t>Funzioni economico / organizzative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it-IT" sz="2400" dirty="0"/>
              <a:t>Creazione e condivisione di standard interni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it-IT" sz="2400" dirty="0" smtClean="0"/>
              <a:t>Gestione dei </a:t>
            </a:r>
            <a:r>
              <a:rPr lang="it-IT" sz="2400" i="1" dirty="0" err="1" smtClean="0"/>
              <a:t>commons</a:t>
            </a:r>
            <a:r>
              <a:rPr lang="it-IT" sz="2400" dirty="0" smtClean="0"/>
              <a:t> territoriali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it-IT" sz="2400" dirty="0" smtClean="0"/>
              <a:t>Perseguire una </a:t>
            </a:r>
            <a:r>
              <a:rPr lang="it-IT" sz="2400" i="1" dirty="0" smtClean="0"/>
              <a:t>governance </a:t>
            </a:r>
            <a:r>
              <a:rPr lang="it-IT" sz="2400" dirty="0" smtClean="0"/>
              <a:t>efficace</a:t>
            </a:r>
            <a:endParaRPr lang="it-IT" sz="2400" dirty="0"/>
          </a:p>
        </p:txBody>
      </p:sp>
      <p:pic>
        <p:nvPicPr>
          <p:cNvPr id="8" name="Picture 2" descr="C:\Users\Belletti\Pictures\disei 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059" y="111562"/>
            <a:ext cx="1433465" cy="681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780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</a:t>
            </a: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 smtClean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8" name="Picture 2" descr="C:\Users\Belletti\Pictures\disei 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059" y="111562"/>
            <a:ext cx="1433465" cy="681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magin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48" y="1299658"/>
            <a:ext cx="6734027" cy="4577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asellaDiTesto 9"/>
          <p:cNvSpPr txBox="1"/>
          <p:nvPr/>
        </p:nvSpPr>
        <p:spPr>
          <a:xfrm>
            <a:off x="7370328" y="5229200"/>
            <a:ext cx="12961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i="1" dirty="0" smtClean="0">
                <a:latin typeface="Times New Roman" charset="0"/>
                <a:ea typeface="Times New Roman" charset="0"/>
                <a:cs typeface="Times New Roman" charset="0"/>
              </a:rPr>
              <a:t>Berti, 2011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oneTexte 2"/>
          <p:cNvSpPr txBox="1"/>
          <p:nvPr/>
        </p:nvSpPr>
        <p:spPr>
          <a:xfrm>
            <a:off x="467544" y="232863"/>
            <a:ext cx="51125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i="1" dirty="0" smtClean="0"/>
              <a:t>1. Stabilire </a:t>
            </a:r>
            <a:r>
              <a:rPr lang="it-IT" sz="2800" b="1" i="1" dirty="0"/>
              <a:t>connessioni tra capitali per creare significati</a:t>
            </a:r>
          </a:p>
        </p:txBody>
      </p:sp>
    </p:spTree>
    <p:extLst>
      <p:ext uri="{BB962C8B-B14F-4D97-AF65-F5344CB8AC3E}">
        <p14:creationId xmlns:p14="http://schemas.microsoft.com/office/powerpoint/2010/main" val="83677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</a:t>
            </a: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 smtClean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8" name="Picture 2" descr="C:\Users\Belletti\Pictures\disei 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059" y="111562"/>
            <a:ext cx="1433465" cy="681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oneTexte 2"/>
          <p:cNvSpPr txBox="1"/>
          <p:nvPr/>
        </p:nvSpPr>
        <p:spPr>
          <a:xfrm>
            <a:off x="467544" y="232863"/>
            <a:ext cx="51125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i="1" dirty="0"/>
              <a:t>2</a:t>
            </a:r>
            <a:r>
              <a:rPr lang="it-IT" sz="2800" b="1" i="1" dirty="0" smtClean="0"/>
              <a:t>. </a:t>
            </a:r>
            <a:r>
              <a:rPr lang="it-IT" sz="2800" b="1" i="1" dirty="0"/>
              <a:t>Funzioni economico / organizzative </a:t>
            </a:r>
          </a:p>
        </p:txBody>
      </p:sp>
      <p:sp>
        <p:nvSpPr>
          <p:cNvPr id="7" name="ZoneTexte 2"/>
          <p:cNvSpPr txBox="1"/>
          <p:nvPr/>
        </p:nvSpPr>
        <p:spPr>
          <a:xfrm>
            <a:off x="719628" y="2045747"/>
            <a:ext cx="76687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dirty="0" smtClean="0"/>
              <a:t>Mettere a sistema un insieme di attori e risorse  </a:t>
            </a:r>
          </a:p>
          <a:p>
            <a:pPr>
              <a:lnSpc>
                <a:spcPct val="150000"/>
              </a:lnSpc>
            </a:pPr>
            <a:r>
              <a:rPr lang="it-IT" sz="2400" dirty="0" smtClean="0"/>
              <a:t>Ricerca di economie: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it-IT" sz="2400" dirty="0" smtClean="0"/>
              <a:t>di rete 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it-IT" sz="2400" dirty="0" smtClean="0"/>
              <a:t>di scala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it-IT" sz="2400" dirty="0" smtClean="0"/>
              <a:t>di scopo</a:t>
            </a:r>
          </a:p>
          <a:p>
            <a:pPr>
              <a:lnSpc>
                <a:spcPct val="150000"/>
              </a:lnSpc>
            </a:pPr>
            <a:r>
              <a:rPr lang="it-IT" sz="2400" dirty="0" smtClean="0"/>
              <a:t>Il branding e la comunicazione</a:t>
            </a:r>
          </a:p>
        </p:txBody>
      </p:sp>
    </p:spTree>
    <p:extLst>
      <p:ext uri="{BB962C8B-B14F-4D97-AF65-F5344CB8AC3E}">
        <p14:creationId xmlns:p14="http://schemas.microsoft.com/office/powerpoint/2010/main" val="233851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numero diapositiva 1"/>
          <p:cNvSpPr>
            <a:spLocks noGrp="1"/>
          </p:cNvSpPr>
          <p:nvPr>
            <p:ph type="sldNum" sz="quarter" idx="10"/>
          </p:nvPr>
        </p:nvSpPr>
        <p:spPr>
          <a:xfrm>
            <a:off x="1034816" y="6374730"/>
            <a:ext cx="2095536" cy="346745"/>
          </a:xfrm>
        </p:spPr>
        <p:txBody>
          <a:bodyPr/>
          <a:lstStyle/>
          <a:p>
            <a:pPr>
              <a:defRPr/>
            </a:pPr>
            <a:fld id="{B8D763F3-0E61-475A-8D57-78DAEDDF84C0}" type="slidenum">
              <a:rPr lang="it-IT" sz="1100"/>
              <a:pPr>
                <a:defRPr/>
              </a:pPr>
              <a:t>8</a:t>
            </a:fld>
            <a:endParaRPr lang="it-IT" sz="1100"/>
          </a:p>
        </p:txBody>
      </p:sp>
      <p:sp>
        <p:nvSpPr>
          <p:cNvPr id="14" name="Rettangolo arrotondato 13"/>
          <p:cNvSpPr/>
          <p:nvPr/>
        </p:nvSpPr>
        <p:spPr>
          <a:xfrm>
            <a:off x="683568" y="1268759"/>
            <a:ext cx="7848872" cy="5427315"/>
          </a:xfrm>
          <a:prstGeom prst="roundRect">
            <a:avLst/>
          </a:prstGeom>
          <a:solidFill>
            <a:schemeClr val="accent3">
              <a:lumMod val="75000"/>
              <a:alpha val="85000"/>
            </a:schemeClr>
          </a:solidFill>
          <a:ln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 sz="1600"/>
          </a:p>
        </p:txBody>
      </p:sp>
      <p:sp>
        <p:nvSpPr>
          <p:cNvPr id="11" name="Ovale 10"/>
          <p:cNvSpPr/>
          <p:nvPr/>
        </p:nvSpPr>
        <p:spPr>
          <a:xfrm>
            <a:off x="2970910" y="2904733"/>
            <a:ext cx="4069455" cy="2238767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400" b="1" dirty="0">
                <a:solidFill>
                  <a:schemeClr val="bg1"/>
                </a:solidFill>
              </a:rPr>
              <a:t>Infrastrutture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5239066" y="5597297"/>
            <a:ext cx="3087173" cy="47489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>
                <a:solidFill>
                  <a:schemeClr val="bg1"/>
                </a:solidFill>
              </a:rPr>
              <a:t>Contesto/paesaggio</a:t>
            </a:r>
            <a:endParaRPr lang="it-IT" sz="1600" b="1" dirty="0">
              <a:solidFill>
                <a:schemeClr val="bg1"/>
              </a:solidFill>
            </a:endParaRPr>
          </a:p>
        </p:txBody>
      </p:sp>
      <p:sp>
        <p:nvSpPr>
          <p:cNvPr id="31" name="Rettangolo 30"/>
          <p:cNvSpPr/>
          <p:nvPr/>
        </p:nvSpPr>
        <p:spPr>
          <a:xfrm>
            <a:off x="6444208" y="4008176"/>
            <a:ext cx="1810594" cy="1437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it-IT" b="1">
                <a:solidFill>
                  <a:srgbClr val="FFFFFF"/>
                </a:solidFill>
              </a:rPr>
              <a:t>Eventi</a:t>
            </a:r>
          </a:p>
          <a:p>
            <a:pPr>
              <a:defRPr/>
            </a:pPr>
            <a:endParaRPr lang="it-IT" sz="1600" b="1">
              <a:solidFill>
                <a:srgbClr val="FFFFFF"/>
              </a:solidFill>
            </a:endParaRPr>
          </a:p>
          <a:p>
            <a:pPr algn="l">
              <a:buFont typeface="Arial" charset="0"/>
              <a:buChar char="•"/>
              <a:defRPr/>
            </a:pPr>
            <a:r>
              <a:rPr lang="it-IT" sz="1600">
                <a:solidFill>
                  <a:srgbClr val="FFFFFF"/>
                </a:solidFill>
              </a:rPr>
              <a:t> Mostre</a:t>
            </a:r>
          </a:p>
          <a:p>
            <a:pPr algn="l">
              <a:buFont typeface="Arial" charset="0"/>
              <a:buChar char="•"/>
              <a:defRPr/>
            </a:pPr>
            <a:r>
              <a:rPr lang="it-IT" sz="1600">
                <a:solidFill>
                  <a:srgbClr val="FFFFFF"/>
                </a:solidFill>
              </a:rPr>
              <a:t>Festival</a:t>
            </a:r>
          </a:p>
          <a:p>
            <a:pPr algn="l">
              <a:buFont typeface="Arial" charset="0"/>
              <a:buChar char="•"/>
              <a:defRPr/>
            </a:pPr>
            <a:r>
              <a:rPr lang="it-IT" sz="1600">
                <a:solidFill>
                  <a:srgbClr val="FFFFFF"/>
                </a:solidFill>
              </a:rPr>
              <a:t>Sagre </a:t>
            </a:r>
          </a:p>
          <a:p>
            <a:pPr algn="l">
              <a:buFont typeface="Arial" charset="0"/>
              <a:buChar char="•"/>
              <a:defRPr/>
            </a:pPr>
            <a:r>
              <a:rPr lang="it-IT" sz="1600">
                <a:solidFill>
                  <a:srgbClr val="FFFFFF"/>
                </a:solidFill>
              </a:rPr>
              <a:t>etc.</a:t>
            </a:r>
          </a:p>
        </p:txBody>
      </p:sp>
      <p:sp>
        <p:nvSpPr>
          <p:cNvPr id="33" name="Rettangolo 32"/>
          <p:cNvSpPr/>
          <p:nvPr/>
        </p:nvSpPr>
        <p:spPr>
          <a:xfrm>
            <a:off x="899592" y="1673503"/>
            <a:ext cx="2568898" cy="2403197"/>
          </a:xfrm>
          <a:prstGeom prst="rect">
            <a:avLst/>
          </a:prstGeom>
          <a:solidFill>
            <a:schemeClr val="accent1">
              <a:alpha val="8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it-IT" b="1" dirty="0">
                <a:solidFill>
                  <a:srgbClr val="FFFFFF"/>
                </a:solidFill>
              </a:rPr>
              <a:t>Servizi/strutture</a:t>
            </a:r>
          </a:p>
          <a:p>
            <a:pPr>
              <a:defRPr/>
            </a:pPr>
            <a:endParaRPr lang="it-IT" sz="100" b="1" dirty="0">
              <a:solidFill>
                <a:srgbClr val="FFFFFF"/>
              </a:solidFill>
            </a:endParaRPr>
          </a:p>
          <a:p>
            <a:pPr algn="l">
              <a:buFont typeface="Arial" charset="0"/>
              <a:buChar char="•"/>
              <a:defRPr/>
            </a:pPr>
            <a:r>
              <a:rPr lang="it-IT" sz="1600" dirty="0">
                <a:solidFill>
                  <a:srgbClr val="FFFFFF"/>
                </a:solidFill>
              </a:rPr>
              <a:t> ristorazione</a:t>
            </a:r>
          </a:p>
          <a:p>
            <a:pPr algn="l">
              <a:buFont typeface="Arial" charset="0"/>
              <a:buChar char="•"/>
              <a:defRPr/>
            </a:pPr>
            <a:r>
              <a:rPr lang="it-IT" sz="1600" dirty="0">
                <a:solidFill>
                  <a:srgbClr val="FFFFFF"/>
                </a:solidFill>
              </a:rPr>
              <a:t>  alloggio:</a:t>
            </a:r>
          </a:p>
          <a:p>
            <a:pPr lvl="1" algn="l">
              <a:buFont typeface="Arial" charset="0"/>
              <a:buChar char="•"/>
              <a:defRPr/>
            </a:pPr>
            <a:r>
              <a:rPr lang="it-IT" sz="1600" dirty="0">
                <a:solidFill>
                  <a:srgbClr val="FFFFFF"/>
                </a:solidFill>
              </a:rPr>
              <a:t> alberghi</a:t>
            </a:r>
          </a:p>
          <a:p>
            <a:pPr lvl="1" algn="l">
              <a:buFont typeface="Arial" charset="0"/>
              <a:buChar char="•"/>
              <a:defRPr/>
            </a:pPr>
            <a:r>
              <a:rPr lang="it-IT" sz="1600" dirty="0" smtClean="0">
                <a:solidFill>
                  <a:srgbClr val="FFFFFF"/>
                </a:solidFill>
              </a:rPr>
              <a:t> agriturismi</a:t>
            </a:r>
            <a:endParaRPr lang="it-IT" sz="1600" dirty="0">
              <a:solidFill>
                <a:srgbClr val="FFFFFF"/>
              </a:solidFill>
            </a:endParaRPr>
          </a:p>
          <a:p>
            <a:pPr lvl="1" algn="l">
              <a:buFont typeface="Arial" charset="0"/>
              <a:buChar char="•"/>
              <a:defRPr/>
            </a:pPr>
            <a:r>
              <a:rPr lang="it-IT" sz="1600" dirty="0" smtClean="0">
                <a:solidFill>
                  <a:srgbClr val="FFFFFF"/>
                </a:solidFill>
              </a:rPr>
              <a:t> case </a:t>
            </a:r>
            <a:r>
              <a:rPr lang="it-IT" sz="1600" dirty="0">
                <a:solidFill>
                  <a:srgbClr val="FFFFFF"/>
                </a:solidFill>
              </a:rPr>
              <a:t>coloniche</a:t>
            </a:r>
          </a:p>
          <a:p>
            <a:pPr algn="l">
              <a:buFont typeface="Arial" charset="0"/>
              <a:buChar char="•"/>
              <a:defRPr/>
            </a:pPr>
            <a:r>
              <a:rPr lang="it-IT" sz="1600" dirty="0">
                <a:solidFill>
                  <a:srgbClr val="FFFFFF"/>
                </a:solidFill>
              </a:rPr>
              <a:t> informazioni</a:t>
            </a:r>
          </a:p>
          <a:p>
            <a:pPr algn="l">
              <a:buFont typeface="Arial" charset="0"/>
              <a:buChar char="•"/>
              <a:defRPr/>
            </a:pPr>
            <a:r>
              <a:rPr lang="it-IT" sz="1600" dirty="0">
                <a:solidFill>
                  <a:srgbClr val="FFFFFF"/>
                </a:solidFill>
              </a:rPr>
              <a:t>Tour </a:t>
            </a:r>
            <a:r>
              <a:rPr lang="it-IT" sz="1600" dirty="0" err="1">
                <a:solidFill>
                  <a:srgbClr val="FFFFFF"/>
                </a:solidFill>
              </a:rPr>
              <a:t>operators</a:t>
            </a:r>
            <a:endParaRPr lang="it-IT" sz="1600" dirty="0">
              <a:solidFill>
                <a:srgbClr val="FFFFFF"/>
              </a:solidFill>
            </a:endParaRPr>
          </a:p>
          <a:p>
            <a:pPr algn="l">
              <a:buFont typeface="Arial" charset="0"/>
              <a:buChar char="•"/>
              <a:defRPr/>
            </a:pPr>
            <a:r>
              <a:rPr lang="it-IT" sz="1600" dirty="0">
                <a:solidFill>
                  <a:srgbClr val="FFFFFF"/>
                </a:solidFill>
              </a:rPr>
              <a:t>etc.</a:t>
            </a:r>
          </a:p>
        </p:txBody>
      </p:sp>
      <p:sp>
        <p:nvSpPr>
          <p:cNvPr id="34" name="Rettangolo 33"/>
          <p:cNvSpPr/>
          <p:nvPr/>
        </p:nvSpPr>
        <p:spPr>
          <a:xfrm>
            <a:off x="1715947" y="4883407"/>
            <a:ext cx="3004007" cy="1641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it-IT" b="1" dirty="0">
                <a:solidFill>
                  <a:srgbClr val="FFFFFF"/>
                </a:solidFill>
              </a:rPr>
              <a:t>Attività</a:t>
            </a:r>
            <a:r>
              <a:rPr lang="it-IT" sz="2400" b="1" dirty="0">
                <a:solidFill>
                  <a:srgbClr val="FFFFFF"/>
                </a:solidFill>
              </a:rPr>
              <a:t> </a:t>
            </a:r>
          </a:p>
          <a:p>
            <a:pPr algn="l">
              <a:buFont typeface="Arial" charset="0"/>
              <a:buChar char="•"/>
              <a:defRPr/>
            </a:pPr>
            <a:r>
              <a:rPr lang="it-IT" sz="1600" dirty="0">
                <a:solidFill>
                  <a:srgbClr val="FFFFFF"/>
                </a:solidFill>
              </a:rPr>
              <a:t> sport: equitazione, ciclismo ..</a:t>
            </a:r>
          </a:p>
          <a:p>
            <a:pPr algn="l">
              <a:buFont typeface="Arial" charset="0"/>
              <a:buChar char="•"/>
              <a:defRPr/>
            </a:pPr>
            <a:r>
              <a:rPr lang="it-IT" sz="1600" dirty="0">
                <a:solidFill>
                  <a:srgbClr val="FFFFFF"/>
                </a:solidFill>
              </a:rPr>
              <a:t> benessere e relax</a:t>
            </a:r>
          </a:p>
          <a:p>
            <a:pPr algn="l">
              <a:buFont typeface="Arial" charset="0"/>
              <a:buChar char="•"/>
              <a:defRPr/>
            </a:pPr>
            <a:r>
              <a:rPr lang="it-IT" sz="1600" dirty="0">
                <a:solidFill>
                  <a:srgbClr val="FFFFFF"/>
                </a:solidFill>
              </a:rPr>
              <a:t> degustazioni</a:t>
            </a:r>
          </a:p>
          <a:p>
            <a:pPr algn="l">
              <a:buFont typeface="Arial" charset="0"/>
              <a:buChar char="•"/>
              <a:defRPr/>
            </a:pPr>
            <a:r>
              <a:rPr lang="it-IT" sz="1600" dirty="0" smtClean="0">
                <a:solidFill>
                  <a:srgbClr val="FFFFFF"/>
                </a:solidFill>
              </a:rPr>
              <a:t> </a:t>
            </a:r>
            <a:r>
              <a:rPr lang="it-IT" sz="1600" dirty="0">
                <a:solidFill>
                  <a:srgbClr val="FFFFFF"/>
                </a:solidFill>
              </a:rPr>
              <a:t>corsi  </a:t>
            </a:r>
          </a:p>
          <a:p>
            <a:pPr algn="l">
              <a:buFont typeface="Arial" charset="0"/>
              <a:buChar char="•"/>
              <a:defRPr/>
            </a:pPr>
            <a:r>
              <a:rPr lang="it-IT" sz="1600" dirty="0" smtClean="0">
                <a:solidFill>
                  <a:srgbClr val="FFFFFF"/>
                </a:solidFill>
              </a:rPr>
              <a:t> </a:t>
            </a:r>
            <a:r>
              <a:rPr lang="it-IT" sz="1600" dirty="0" err="1" smtClean="0">
                <a:solidFill>
                  <a:srgbClr val="FFFFFF"/>
                </a:solidFill>
              </a:rPr>
              <a:t>etc</a:t>
            </a:r>
            <a:r>
              <a:rPr lang="it-IT" sz="1600" dirty="0">
                <a:solidFill>
                  <a:srgbClr val="FFFFFF"/>
                </a:solidFill>
              </a:rPr>
              <a:t>….</a:t>
            </a:r>
          </a:p>
        </p:txBody>
      </p:sp>
      <p:cxnSp>
        <p:nvCxnSpPr>
          <p:cNvPr id="35" name="Connettore 1 34"/>
          <p:cNvCxnSpPr>
            <a:cxnSpLocks noChangeShapeType="1"/>
            <a:stCxn id="32" idx="1"/>
            <a:endCxn id="33" idx="3"/>
          </p:cNvCxnSpPr>
          <p:nvPr/>
        </p:nvCxnSpPr>
        <p:spPr bwMode="auto">
          <a:xfrm flipH="1">
            <a:off x="3468490" y="2099522"/>
            <a:ext cx="1895598" cy="775580"/>
          </a:xfrm>
          <a:prstGeom prst="line">
            <a:avLst/>
          </a:prstGeom>
          <a:noFill/>
          <a:ln w="31750" algn="ctr">
            <a:solidFill>
              <a:schemeClr val="folHlink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Connettore 1 35"/>
          <p:cNvCxnSpPr>
            <a:cxnSpLocks noChangeShapeType="1"/>
            <a:stCxn id="32" idx="1"/>
            <a:endCxn id="34" idx="0"/>
          </p:cNvCxnSpPr>
          <p:nvPr/>
        </p:nvCxnSpPr>
        <p:spPr bwMode="auto">
          <a:xfrm flipH="1">
            <a:off x="3217951" y="2099522"/>
            <a:ext cx="2146137" cy="2783885"/>
          </a:xfrm>
          <a:prstGeom prst="line">
            <a:avLst/>
          </a:prstGeom>
          <a:noFill/>
          <a:ln w="31750" algn="ctr">
            <a:solidFill>
              <a:schemeClr val="folHlink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Connettore 1 36"/>
          <p:cNvCxnSpPr>
            <a:cxnSpLocks noChangeShapeType="1"/>
            <a:stCxn id="33" idx="3"/>
            <a:endCxn id="31" idx="1"/>
          </p:cNvCxnSpPr>
          <p:nvPr/>
        </p:nvCxnSpPr>
        <p:spPr bwMode="auto">
          <a:xfrm>
            <a:off x="3468490" y="2875102"/>
            <a:ext cx="2975718" cy="1851598"/>
          </a:xfrm>
          <a:prstGeom prst="line">
            <a:avLst/>
          </a:prstGeom>
          <a:noFill/>
          <a:ln w="31750" algn="ctr">
            <a:solidFill>
              <a:schemeClr val="folHlink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Connettore 1 37"/>
          <p:cNvCxnSpPr>
            <a:cxnSpLocks noChangeShapeType="1"/>
            <a:stCxn id="32" idx="1"/>
            <a:endCxn id="31" idx="1"/>
          </p:cNvCxnSpPr>
          <p:nvPr/>
        </p:nvCxnSpPr>
        <p:spPr bwMode="auto">
          <a:xfrm>
            <a:off x="5364088" y="2099522"/>
            <a:ext cx="1080120" cy="2627178"/>
          </a:xfrm>
          <a:prstGeom prst="line">
            <a:avLst/>
          </a:prstGeom>
          <a:noFill/>
          <a:ln w="31750" algn="ctr">
            <a:solidFill>
              <a:schemeClr val="folHlink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Connettore 1 38"/>
          <p:cNvCxnSpPr>
            <a:cxnSpLocks noChangeShapeType="1"/>
            <a:stCxn id="34" idx="0"/>
            <a:endCxn id="31" idx="1"/>
          </p:cNvCxnSpPr>
          <p:nvPr/>
        </p:nvCxnSpPr>
        <p:spPr bwMode="auto">
          <a:xfrm flipV="1">
            <a:off x="3217951" y="4726700"/>
            <a:ext cx="3226257" cy="156707"/>
          </a:xfrm>
          <a:prstGeom prst="line">
            <a:avLst/>
          </a:prstGeom>
          <a:noFill/>
          <a:ln w="31750" algn="ctr">
            <a:solidFill>
              <a:schemeClr val="folHlink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0" name="Connettore 1 39"/>
          <p:cNvCxnSpPr>
            <a:cxnSpLocks noChangeShapeType="1"/>
            <a:stCxn id="34" idx="0"/>
            <a:endCxn id="33" idx="3"/>
          </p:cNvCxnSpPr>
          <p:nvPr/>
        </p:nvCxnSpPr>
        <p:spPr bwMode="auto">
          <a:xfrm flipV="1">
            <a:off x="3217951" y="2875102"/>
            <a:ext cx="250539" cy="2008305"/>
          </a:xfrm>
          <a:prstGeom prst="line">
            <a:avLst/>
          </a:prstGeom>
          <a:noFill/>
          <a:ln w="31750" algn="ctr">
            <a:solidFill>
              <a:schemeClr val="folHlink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Rettangolo 31"/>
          <p:cNvSpPr/>
          <p:nvPr/>
        </p:nvSpPr>
        <p:spPr>
          <a:xfrm>
            <a:off x="5364088" y="1420551"/>
            <a:ext cx="2195389" cy="1357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it-IT" b="1">
                <a:solidFill>
                  <a:srgbClr val="FFFFFF"/>
                </a:solidFill>
              </a:rPr>
              <a:t>Attrazioni</a:t>
            </a:r>
          </a:p>
          <a:p>
            <a:pPr algn="l">
              <a:buFont typeface="Arial" charset="0"/>
              <a:buChar char="•"/>
              <a:defRPr/>
            </a:pPr>
            <a:r>
              <a:rPr lang="it-IT" sz="1600">
                <a:solidFill>
                  <a:srgbClr val="FFFFFF"/>
                </a:solidFill>
              </a:rPr>
              <a:t> Musei</a:t>
            </a:r>
          </a:p>
          <a:p>
            <a:pPr algn="l">
              <a:buFont typeface="Arial" charset="0"/>
              <a:buChar char="•"/>
              <a:defRPr/>
            </a:pPr>
            <a:r>
              <a:rPr lang="it-IT" sz="1600">
                <a:solidFill>
                  <a:srgbClr val="FFFFFF"/>
                </a:solidFill>
              </a:rPr>
              <a:t>borghi</a:t>
            </a:r>
          </a:p>
          <a:p>
            <a:pPr algn="l">
              <a:buFont typeface="Arial" charset="0"/>
              <a:buChar char="•"/>
              <a:defRPr/>
            </a:pPr>
            <a:r>
              <a:rPr lang="it-IT" sz="1600">
                <a:solidFill>
                  <a:srgbClr val="FFFFFF"/>
                </a:solidFill>
              </a:rPr>
              <a:t> chiese, pievi, etc.</a:t>
            </a:r>
          </a:p>
          <a:p>
            <a:pPr algn="l">
              <a:buFont typeface="Arial" charset="0"/>
              <a:buChar char="•"/>
              <a:defRPr/>
            </a:pPr>
            <a:r>
              <a:rPr lang="it-IT" sz="1600">
                <a:solidFill>
                  <a:srgbClr val="FFFFFF"/>
                </a:solidFill>
              </a:rPr>
              <a:t> siti naturalistici</a:t>
            </a:r>
          </a:p>
        </p:txBody>
      </p:sp>
      <p:pic>
        <p:nvPicPr>
          <p:cNvPr id="41" name="Picture 2" descr="C:\Users\Belletti\Pictures\disei 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059" y="111562"/>
            <a:ext cx="1433465" cy="681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CasellaDiTesto 42"/>
          <p:cNvSpPr txBox="1"/>
          <p:nvPr/>
        </p:nvSpPr>
        <p:spPr>
          <a:xfrm>
            <a:off x="6105770" y="6416737"/>
            <a:ext cx="214903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i="1" dirty="0" smtClean="0">
                <a:latin typeface="Times New Roman" charset="0"/>
                <a:ea typeface="Times New Roman" charset="0"/>
                <a:cs typeface="Times New Roman" charset="0"/>
              </a:rPr>
              <a:t>UNIPI, Laboratorio </a:t>
            </a:r>
            <a:r>
              <a:rPr lang="it-IT" sz="1100" i="1" dirty="0" err="1" smtClean="0">
                <a:latin typeface="Times New Roman" charset="0"/>
                <a:ea typeface="Times New Roman" charset="0"/>
                <a:cs typeface="Times New Roman" charset="0"/>
              </a:rPr>
              <a:t>Sismondi</a:t>
            </a:r>
            <a:endParaRPr lang="it-IT" sz="1100" i="1" dirty="0" smtClean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392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 animBg="1"/>
      <p:bldP spid="34" grpId="0" animBg="1"/>
      <p:bldP spid="3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Y:\Pole Cooperation\Projets en cours\4. PROMETEA\2. Communication\PROMETEA - logo Version Final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037" y="5877272"/>
            <a:ext cx="3032827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ottotitolo 2"/>
          <p:cNvSpPr txBox="1">
            <a:spLocks/>
          </p:cNvSpPr>
          <p:nvPr/>
        </p:nvSpPr>
        <p:spPr bwMode="auto">
          <a:xfrm>
            <a:off x="5076056" y="5885971"/>
            <a:ext cx="3944410" cy="559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cooperazione al cuore del </a:t>
            </a: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Mediterraneo</a:t>
            </a:r>
          </a:p>
          <a:p>
            <a:pPr algn="r">
              <a:spcAft>
                <a:spcPts val="0"/>
              </a:spcAft>
              <a:tabLst>
                <a:tab pos="3060065" algn="ctr"/>
                <a:tab pos="6120130" algn="r"/>
              </a:tabLst>
            </a:pPr>
            <a:r>
              <a:rPr lang="it-IT" sz="1200" dirty="0" smtClean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coopération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cœur</a:t>
            </a:r>
            <a:r>
              <a:rPr lang="it-IT" sz="1200" dirty="0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de la </a:t>
            </a:r>
            <a:r>
              <a:rPr lang="it-IT" sz="1200" dirty="0" err="1">
                <a:solidFill>
                  <a:srgbClr val="00339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Méditerranée</a:t>
            </a:r>
            <a:endParaRPr lang="it-IT" sz="1200" dirty="0" smtClean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728" y="0"/>
            <a:ext cx="1583272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683568" y="385500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i="1" dirty="0" err="1" smtClean="0"/>
              <a:t>Branding</a:t>
            </a:r>
            <a:r>
              <a:rPr lang="it-IT" sz="2800" b="1" i="1" dirty="0" smtClean="0"/>
              <a:t> e comunicazione</a:t>
            </a:r>
            <a:endParaRPr lang="it-IT" sz="2800" b="1" i="1" dirty="0"/>
          </a:p>
        </p:txBody>
      </p:sp>
      <p:pic>
        <p:nvPicPr>
          <p:cNvPr id="8" name="Picture 2" descr="C:\Users\Belletti\Pictures\disei lo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3059" y="111562"/>
            <a:ext cx="1433465" cy="681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sellaDiTesto 8"/>
          <p:cNvSpPr txBox="1">
            <a:spLocks noChangeArrowheads="1"/>
          </p:cNvSpPr>
          <p:nvPr/>
        </p:nvSpPr>
        <p:spPr bwMode="auto">
          <a:xfrm>
            <a:off x="652413" y="1555040"/>
            <a:ext cx="7820025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it-IT" altLang="it-IT" b="1" dirty="0"/>
              <a:t>Valenze esterne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dirty="0">
                <a:sym typeface="Wingdings" panose="05000000000000000000" pitchFamily="2" charset="2"/>
              </a:rPr>
              <a:t> </a:t>
            </a:r>
            <a:r>
              <a:rPr lang="it-IT" altLang="it-IT" dirty="0" smtClean="0">
                <a:sym typeface="Wingdings" panose="05000000000000000000" pitchFamily="2" charset="2"/>
              </a:rPr>
              <a:t>Qualificazione esterna: </a:t>
            </a:r>
            <a:r>
              <a:rPr lang="it-IT" altLang="it-IT" sz="2800" dirty="0" smtClean="0">
                <a:sym typeface="Wingdings" panose="05000000000000000000" pitchFamily="2" charset="2"/>
              </a:rPr>
              <a:t>qualificare </a:t>
            </a:r>
            <a:r>
              <a:rPr lang="it-IT" altLang="it-IT" sz="2800" dirty="0">
                <a:sym typeface="Wingdings" panose="05000000000000000000" pitchFamily="2" charset="2"/>
              </a:rPr>
              <a:t>il prodotto collocandolo in uno specifico «mercato»</a:t>
            </a:r>
            <a:endParaRPr lang="it-IT" altLang="it-IT" dirty="0"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dirty="0">
                <a:sym typeface="Wingdings" panose="05000000000000000000" pitchFamily="2" charset="2"/>
              </a:rPr>
              <a:t> </a:t>
            </a:r>
            <a:r>
              <a:rPr lang="it-IT" altLang="it-IT" dirty="0" smtClean="0">
                <a:sym typeface="Wingdings" panose="05000000000000000000" pitchFamily="2" charset="2"/>
              </a:rPr>
              <a:t>Comunicazione: </a:t>
            </a:r>
            <a:r>
              <a:rPr lang="it-IT" altLang="it-IT" sz="2800" dirty="0" smtClean="0">
                <a:sym typeface="Wingdings" panose="05000000000000000000" pitchFamily="2" charset="2"/>
              </a:rPr>
              <a:t>comunicare luoghi, </a:t>
            </a:r>
            <a:r>
              <a:rPr lang="it-IT" altLang="it-IT" sz="2800" dirty="0">
                <a:sym typeface="Wingdings" panose="05000000000000000000" pitchFamily="2" charset="2"/>
              </a:rPr>
              <a:t>qualità specifiche, autenticità  regole chiare e condivise</a:t>
            </a:r>
            <a:endParaRPr lang="it-IT" altLang="it-IT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dirty="0" smtClean="0">
                <a:sym typeface="Wingdings" panose="05000000000000000000" pitchFamily="2" charset="2"/>
              </a:rPr>
              <a:t> Garanzia: </a:t>
            </a:r>
            <a:r>
              <a:rPr lang="it-IT" altLang="it-IT" sz="2800" dirty="0" smtClean="0">
                <a:sym typeface="Wingdings" panose="05000000000000000000" pitchFamily="2" charset="2"/>
              </a:rPr>
              <a:t>garantire </a:t>
            </a:r>
            <a:r>
              <a:rPr lang="it-IT" altLang="it-IT" sz="2800" dirty="0">
                <a:sym typeface="Wingdings" panose="05000000000000000000" pitchFamily="2" charset="2"/>
              </a:rPr>
              <a:t>i </a:t>
            </a:r>
            <a:r>
              <a:rPr lang="it-IT" altLang="it-IT" sz="2800" dirty="0" smtClean="0">
                <a:sym typeface="Wingdings" panose="05000000000000000000" pitchFamily="2" charset="2"/>
              </a:rPr>
              <a:t>visitatori sulla </a:t>
            </a:r>
            <a:r>
              <a:rPr lang="it-IT" altLang="it-IT" sz="2800" dirty="0">
                <a:sym typeface="Wingdings" panose="05000000000000000000" pitchFamily="2" charset="2"/>
              </a:rPr>
              <a:t>rispondenza del prodotto </a:t>
            </a:r>
            <a:r>
              <a:rPr lang="it-IT" altLang="it-IT" sz="2800" dirty="0" smtClean="0">
                <a:sym typeface="Wingdings" panose="05000000000000000000" pitchFamily="2" charset="2"/>
              </a:rPr>
              <a:t>alla promessa </a:t>
            </a:r>
            <a:r>
              <a:rPr lang="it-IT" altLang="it-IT" sz="2800" b="1" dirty="0" smtClean="0">
                <a:sym typeface="Wingdings" panose="05000000000000000000" pitchFamily="2" charset="2"/>
              </a:rPr>
              <a:t> necessità di regole condivise</a:t>
            </a:r>
            <a:endParaRPr lang="it-IT" alt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9297869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1196</TotalTime>
  <Words>815</Words>
  <Application>Microsoft Office PowerPoint</Application>
  <PresentationFormat>Presentazione su schermo (4:3)</PresentationFormat>
  <Paragraphs>166</Paragraphs>
  <Slides>15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4" baseType="lpstr">
      <vt:lpstr>ＭＳ Ｐゴシック</vt:lpstr>
      <vt:lpstr>Arial</vt:lpstr>
      <vt:lpstr>Calibri</vt:lpstr>
      <vt:lpstr>Comic Sans MS</vt:lpstr>
      <vt:lpstr>Open Sans</vt:lpstr>
      <vt:lpstr>Times New Roman</vt:lpstr>
      <vt:lpstr>Verdana</vt:lpstr>
      <vt:lpstr>Wingdings</vt:lpstr>
      <vt:lpstr>Tema di Office</vt:lpstr>
      <vt:lpstr>PROMETEA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Rigo</dc:creator>
  <cp:lastModifiedBy>giovanni</cp:lastModifiedBy>
  <cp:revision>60</cp:revision>
  <dcterms:created xsi:type="dcterms:W3CDTF">2016-03-04T10:12:56Z</dcterms:created>
  <dcterms:modified xsi:type="dcterms:W3CDTF">2018-11-28T07:46:15Z</dcterms:modified>
</cp:coreProperties>
</file>