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6" r:id="rId3"/>
    <p:sldId id="266" r:id="rId4"/>
    <p:sldId id="287" r:id="rId5"/>
    <p:sldId id="263" r:id="rId6"/>
    <p:sldId id="267" r:id="rId7"/>
    <p:sldId id="268" r:id="rId8"/>
    <p:sldId id="269" r:id="rId9"/>
    <p:sldId id="282" r:id="rId10"/>
    <p:sldId id="275" r:id="rId11"/>
    <p:sldId id="288" r:id="rId12"/>
    <p:sldId id="276" r:id="rId13"/>
    <p:sldId id="277" r:id="rId14"/>
    <p:sldId id="278" r:id="rId15"/>
    <p:sldId id="281" r:id="rId16"/>
  </p:sldIdLst>
  <p:sldSz cx="9144000" cy="6858000" type="screen4x3"/>
  <p:notesSz cx="9144000" cy="6858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F00"/>
    <a:srgbClr val="D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FD4443E-F989-4FC4-A0C8-D5A2AF1F390B}" styleName="Stile scuro 1 - Colore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69" autoAdjust="0"/>
    <p:restoredTop sz="72409" autoAdjust="0"/>
  </p:normalViewPr>
  <p:slideViewPr>
    <p:cSldViewPr>
      <p:cViewPr varScale="1">
        <p:scale>
          <a:sx n="76" d="100"/>
          <a:sy n="76" d="100"/>
        </p:scale>
        <p:origin x="308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brunellaarru/Desktop/elaborazioni%20presentazioni%20senegh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Foglio2!$D$5</c:f>
              <c:strCache>
                <c:ptCount val="1"/>
                <c:pt idx="0">
                  <c:v>Deepening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EB0-634C-8203-7EFCCD030FB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B0-634C-8203-7EFCCD030FB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B0-634C-8203-7EFCCD030FBA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Foglio2!$C$17:$C$21</c:f>
              <c:strCache>
                <c:ptCount val="5"/>
                <c:pt idx="0">
                  <c:v>Prodotti venduti</c:v>
                </c:pt>
                <c:pt idx="1">
                  <c:v>Servizi</c:v>
                </c:pt>
                <c:pt idx="2">
                  <c:v>Attività agrituristica</c:v>
                </c:pt>
                <c:pt idx="3">
                  <c:v>EA</c:v>
                </c:pt>
                <c:pt idx="4">
                  <c:v>ULS</c:v>
                </c:pt>
              </c:strCache>
            </c:strRef>
          </c:cat>
          <c:val>
            <c:numRef>
              <c:f>Foglio2!$D$17:$D$21</c:f>
              <c:numCache>
                <c:formatCode>#,##0.00</c:formatCode>
                <c:ptCount val="5"/>
                <c:pt idx="0">
                  <c:v>58.866544789762344</c:v>
                </c:pt>
                <c:pt idx="1">
                  <c:v>0</c:v>
                </c:pt>
                <c:pt idx="2">
                  <c:v>41.133455210237663</c:v>
                </c:pt>
                <c:pt idx="3">
                  <c:v>0</c:v>
                </c:pt>
                <c:pt idx="4" formatCode="#,##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B0-634C-8203-7EFCCD030FBA}"/>
            </c:ext>
          </c:extLst>
        </c:ser>
        <c:ser>
          <c:idx val="1"/>
          <c:order val="1"/>
          <c:tx>
            <c:strRef>
              <c:f>Foglio2!$E$5</c:f>
              <c:strCache>
                <c:ptCount val="1"/>
                <c:pt idx="0">
                  <c:v>Broadening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EB0-634C-8203-7EFCCD030FB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EB0-634C-8203-7EFCCD030FBA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Foglio2!$C$17:$C$21</c:f>
              <c:strCache>
                <c:ptCount val="5"/>
                <c:pt idx="0">
                  <c:v>Prodotti venduti</c:v>
                </c:pt>
                <c:pt idx="1">
                  <c:v>Servizi</c:v>
                </c:pt>
                <c:pt idx="2">
                  <c:v>Attività agrituristica</c:v>
                </c:pt>
                <c:pt idx="3">
                  <c:v>EA</c:v>
                </c:pt>
                <c:pt idx="4">
                  <c:v>ULS</c:v>
                </c:pt>
              </c:strCache>
            </c:strRef>
          </c:cat>
          <c:val>
            <c:numRef>
              <c:f>Foglio2!$E$17:$E$21</c:f>
              <c:numCache>
                <c:formatCode>#,##0.00</c:formatCode>
                <c:ptCount val="5"/>
                <c:pt idx="0">
                  <c:v>26.677782409337226</c:v>
                </c:pt>
                <c:pt idx="1">
                  <c:v>0</c:v>
                </c:pt>
                <c:pt idx="2">
                  <c:v>72.947061275531468</c:v>
                </c:pt>
                <c:pt idx="3">
                  <c:v>0.37515631513130471</c:v>
                </c:pt>
                <c:pt idx="4" formatCode="#,##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EB0-634C-8203-7EFCCD030FBA}"/>
            </c:ext>
          </c:extLst>
        </c:ser>
        <c:ser>
          <c:idx val="2"/>
          <c:order val="2"/>
          <c:tx>
            <c:strRef>
              <c:f>Foglio2!$F$5</c:f>
              <c:strCache>
                <c:ptCount val="1"/>
                <c:pt idx="0">
                  <c:v>Regrounding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B0-634C-8203-7EFCCD030FBA}"/>
                </c:ext>
              </c:extLst>
            </c:dLbl>
            <c:dLbl>
              <c:idx val="3"/>
              <c:layout>
                <c:manualLayout>
                  <c:x val="-8.3223242744505949E-3"/>
                  <c:y val="-9.24363753877596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EB0-634C-8203-7EFCCD030FB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EB0-634C-8203-7EFCCD030FBA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Foglio2!$C$17:$C$21</c:f>
              <c:strCache>
                <c:ptCount val="5"/>
                <c:pt idx="0">
                  <c:v>Prodotti venduti</c:v>
                </c:pt>
                <c:pt idx="1">
                  <c:v>Servizi</c:v>
                </c:pt>
                <c:pt idx="2">
                  <c:v>Attività agrituristica</c:v>
                </c:pt>
                <c:pt idx="3">
                  <c:v>EA</c:v>
                </c:pt>
                <c:pt idx="4">
                  <c:v>ULS</c:v>
                </c:pt>
              </c:strCache>
            </c:strRef>
          </c:cat>
          <c:val>
            <c:numRef>
              <c:f>Foglio2!$F$17:$F$21</c:f>
              <c:numCache>
                <c:formatCode>#,##0.00</c:formatCode>
                <c:ptCount val="5"/>
                <c:pt idx="0">
                  <c:v>62.709966405375141</c:v>
                </c:pt>
                <c:pt idx="1">
                  <c:v>0</c:v>
                </c:pt>
                <c:pt idx="2">
                  <c:v>36.394176931690929</c:v>
                </c:pt>
                <c:pt idx="3">
                  <c:v>0.89585666293393063</c:v>
                </c:pt>
                <c:pt idx="4" formatCode="#,##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EB0-634C-8203-7EFCCD030F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14511"/>
        <c:axId val="7114895"/>
      </c:barChart>
      <c:catAx>
        <c:axId val="7114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114895"/>
        <c:crossesAt val="0"/>
        <c:auto val="1"/>
        <c:lblAlgn val="ctr"/>
        <c:lblOffset val="100"/>
        <c:noMultiLvlLbl val="0"/>
      </c:catAx>
      <c:valAx>
        <c:axId val="71148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114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CD4E0D1-9590-4AE3-A620-5F3D1D67CCDD}" type="datetimeFigureOut">
              <a:rPr lang="it-IT"/>
              <a:pPr>
                <a:defRPr/>
              </a:pPr>
              <a:t>29/11/18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4206407-9A6B-4213-AF9B-2AE2D222B0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874177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74BF58F-A9D2-4BC5-BFF6-3F2EB05AA92B}" type="datetimeFigureOut">
              <a:rPr lang="it-IT"/>
              <a:pPr>
                <a:defRPr/>
              </a:pPr>
              <a:t>29/11/18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C740819-419C-4486-8B0B-556FD7AB10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6369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/>
          </a:p>
        </p:txBody>
      </p:sp>
      <p:sp>
        <p:nvSpPr>
          <p:cNvPr id="819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1F87B2-8170-4A03-8672-E534FD741DAD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/>
          </a:p>
        </p:txBody>
      </p:sp>
      <p:sp>
        <p:nvSpPr>
          <p:cNvPr id="8197" name="Segnaposto piè di pagina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/>
          </a:p>
        </p:txBody>
      </p:sp>
      <p:sp>
        <p:nvSpPr>
          <p:cNvPr id="8198" name="Segnaposto intestazione 5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549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.</a:t>
            </a:r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740819-419C-4486-8B0B-556FD7AB108E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6938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740819-419C-4486-8B0B-556FD7AB108E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781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740819-419C-4486-8B0B-556FD7AB108E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0402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740819-419C-4486-8B0B-556FD7AB108E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48955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740819-419C-4486-8B0B-556FD7AB108E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1593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740819-419C-4486-8B0B-556FD7AB108E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47480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740819-419C-4486-8B0B-556FD7AB108E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18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199C1-C515-44FD-8709-698D7EC22079}" type="datetime1">
              <a:rPr lang="it-IT"/>
              <a:pPr>
                <a:defRPr/>
              </a:pPr>
              <a:t>29/11/18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53633-7447-4DA9-8629-1765F82ECE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96E4D-D8B9-438C-9F53-51A5EB6C34DC}" type="datetime1">
              <a:rPr lang="it-IT"/>
              <a:pPr>
                <a:defRPr/>
              </a:pPr>
              <a:t>29/11/18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43ED8-EEE5-4B7F-B851-C64BF26DF46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773CC-929F-4F2A-9A7E-1DA51A8B287E}" type="datetime1">
              <a:rPr lang="it-IT"/>
              <a:pPr>
                <a:defRPr/>
              </a:pPr>
              <a:t>29/11/18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89815-5A72-49DE-8080-44EB505FBB0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cnico_6\Desktop\logo-pomarittim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74766"/>
            <a:ext cx="3571900" cy="118323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5BE9A-9780-4327-B2D5-D83EDA341ECF}" type="datetime1">
              <a:rPr lang="it-IT"/>
              <a:pPr>
                <a:defRPr/>
              </a:pPr>
              <a:t>29/11/18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0E3B5-C5E7-43EE-9500-4EA1352895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CE614-81F4-47E5-8C68-4738946A7862}" type="datetime1">
              <a:rPr lang="it-IT"/>
              <a:pPr>
                <a:defRPr/>
              </a:pPr>
              <a:t>29/11/18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C0543-E79C-4EC6-8A67-BEAE593035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EEBA9-1F4E-4F18-8DCA-6C34E181154B}" type="datetime1">
              <a:rPr lang="it-IT"/>
              <a:pPr>
                <a:defRPr/>
              </a:pPr>
              <a:t>29/11/18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033FB-0AFA-4F2B-A051-07B8716358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0882D-E747-4992-8326-68D034183E78}" type="datetime1">
              <a:rPr lang="it-IT"/>
              <a:pPr>
                <a:defRPr/>
              </a:pPr>
              <a:t>29/11/18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7F353-6A14-434C-B4DC-1CC67E02867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884E5-3824-429A-9727-91D622D42435}" type="datetime1">
              <a:rPr lang="it-IT"/>
              <a:pPr>
                <a:defRPr/>
              </a:pPr>
              <a:t>29/11/18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27FD1-2D9C-4DC8-9317-94F952B3F6C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457AA-1F4F-4497-A518-A534778ECDF7}" type="datetime1">
              <a:rPr lang="it-IT"/>
              <a:pPr>
                <a:defRPr/>
              </a:pPr>
              <a:t>29/11/18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A49ED-08EC-47E4-B93E-DEA1C21B2BE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57C96-9FBB-4A4E-A4F7-496320F8A3FE}" type="datetime1">
              <a:rPr lang="it-IT"/>
              <a:pPr>
                <a:defRPr/>
              </a:pPr>
              <a:t>29/11/18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01847-7FA4-4EC3-9962-8ECFF765728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E10FA0-D814-404E-AC6F-426E42FBDECC}" type="datetime1">
              <a:rPr lang="it-IT"/>
              <a:pPr>
                <a:defRPr/>
              </a:pPr>
              <a:t>29/11/18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9BE23F-25A4-4BB5-891B-B2CB0A949B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7732" y="1245671"/>
            <a:ext cx="8858250" cy="121101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2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PROMETEA</a:t>
            </a:r>
            <a:endPara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36637" y="3356992"/>
            <a:ext cx="8286750" cy="1008112"/>
          </a:xfrm>
        </p:spPr>
        <p:txBody>
          <a:bodyPr/>
          <a:lstStyle/>
          <a:p>
            <a:r>
              <a:rPr lang="it-IT" sz="18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T4.1.3 </a:t>
            </a:r>
            <a:r>
              <a:rPr lang="it-IT" sz="18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Percorso di Progettazione partecipata transfrontaliera su modello Scuola Estiva</a:t>
            </a:r>
          </a:p>
          <a:p>
            <a:r>
              <a:rPr lang="it-IT" sz="2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Brunella Arru – UNISS</a:t>
            </a:r>
          </a:p>
          <a:p>
            <a:r>
              <a:rPr lang="it-IT" sz="2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Innovazione ed efficienza nelle imprese agrituristiche</a:t>
            </a:r>
          </a:p>
        </p:txBody>
      </p:sp>
      <p:pic>
        <p:nvPicPr>
          <p:cNvPr id="21" name="Picture 9" descr="Z:\PROGETTI_EUROPEI\TRIG-EAU\loghi_partner\Logo_unige_.jpe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12063526" y="-6348482"/>
            <a:ext cx="804796" cy="490542"/>
          </a:xfrm>
          <a:prstGeom prst="rect">
            <a:avLst/>
          </a:prstGeom>
          <a:noFill/>
        </p:spPr>
      </p:pic>
      <p:sp>
        <p:nvSpPr>
          <p:cNvPr id="18" name="Sottotitolo 2"/>
          <p:cNvSpPr txBox="1">
            <a:spLocks/>
          </p:cNvSpPr>
          <p:nvPr/>
        </p:nvSpPr>
        <p:spPr bwMode="auto">
          <a:xfrm>
            <a:off x="1691680" y="4476159"/>
            <a:ext cx="5976664" cy="519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b="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27 - 30  Novembre  2018  Seneghe /Alghero</a:t>
            </a:r>
          </a:p>
        </p:txBody>
      </p:sp>
      <p:sp>
        <p:nvSpPr>
          <p:cNvPr id="19" name="Sottotitolo 2"/>
          <p:cNvSpPr txBox="1">
            <a:spLocks/>
          </p:cNvSpPr>
          <p:nvPr/>
        </p:nvSpPr>
        <p:spPr bwMode="auto">
          <a:xfrm>
            <a:off x="5017633" y="509463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La cooperazione al cuore del Mediterraneo</a:t>
            </a:r>
          </a:p>
          <a:p>
            <a:pPr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Sottotitolo 2"/>
          <p:cNvSpPr txBox="1">
            <a:spLocks/>
          </p:cNvSpPr>
          <p:nvPr/>
        </p:nvSpPr>
        <p:spPr bwMode="auto">
          <a:xfrm>
            <a:off x="363626" y="2276872"/>
            <a:ext cx="828675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PROmozione della Multifunzionalità dEl seTtorE</a:t>
            </a:r>
          </a:p>
          <a:p>
            <a:r>
              <a:rPr lang="it-IT" sz="2800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Agro-turistico</a:t>
            </a:r>
          </a:p>
          <a:p>
            <a:endParaRPr lang="it-IT" sz="2800" b="1" i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 descr="Y:\Pole Cooperation\Projets en cours\4. PROMETEA\2. Communication\Loghi_partner\AVITEM_COMPLET_FR_B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461" y="5661248"/>
            <a:ext cx="1171330" cy="781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Y:\Pole Cooperation\Projets en cours\4. PROMETEA\2. Communication\Loghi_partner\Laore Bilingu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733256"/>
            <a:ext cx="874426" cy="85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Y:\Pole Cooperation\Projets en cours\4. PROMETEA\2. Communication\Loghi_partner\QUINN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733256"/>
            <a:ext cx="1672010" cy="510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Y:\Pole Cooperation\Projets en cours\4. PROMETEA\2. Communication\Loghi_partner\Ajaccio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733256"/>
            <a:ext cx="786382" cy="911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Y:\Pole Cooperation\Projets en cours\4. PROMETEA\2. Communication\Loghi_partner\Sassari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262" y="5733256"/>
            <a:ext cx="954871" cy="954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Y:\Pole Cooperation\Projets en cours\4. PROMETEA\2. Communication\Loghi_partner\Regione_Toscana - copie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37" y="5805264"/>
            <a:ext cx="545409" cy="909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16" y="548680"/>
            <a:ext cx="3639393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993E4341-B9BC-4C4C-B8DB-7EFE1B197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8D90FA0B-9125-FC41-A278-2E801F8AD89D}"/>
              </a:ext>
            </a:extLst>
          </p:cNvPr>
          <p:cNvGrpSpPr/>
          <p:nvPr/>
        </p:nvGrpSpPr>
        <p:grpSpPr>
          <a:xfrm>
            <a:off x="315037" y="2"/>
            <a:ext cx="8828963" cy="6813374"/>
            <a:chOff x="315037" y="2"/>
            <a:chExt cx="8828963" cy="6813374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4F917F3C-E68D-ED47-9EA7-AFD1CDEEDD1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76000" y="2"/>
              <a:ext cx="1368000" cy="1306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 descr="Y:\Pole Cooperation\Projets en cours\4. PROMETEA\2. Communication\PROMETEA - logo Version Finale.jpg">
              <a:extLst>
                <a:ext uri="{FF2B5EF4-FFF2-40B4-BE49-F238E27FC236}">
                  <a16:creationId xmlns:a16="http://schemas.microsoft.com/office/drawing/2014/main" id="{5EB21CEA-38E2-0D4D-96FE-8EDAAAC6DC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037" y="6093296"/>
              <a:ext cx="3032827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Sottotitolo 2">
              <a:extLst>
                <a:ext uri="{FF2B5EF4-FFF2-40B4-BE49-F238E27FC236}">
                  <a16:creationId xmlns:a16="http://schemas.microsoft.com/office/drawing/2014/main" id="{3B53009A-4840-4442-9D17-D2870F824D1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076056" y="6101995"/>
              <a:ext cx="3944410" cy="559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0"/>
                </a:spcAft>
                <a:tabLst>
                  <a:tab pos="3060065" algn="ctr"/>
                  <a:tab pos="6120130" algn="r"/>
                </a:tabLst>
              </a:pP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La cooperazione al cuore del Mediterraneo</a:t>
              </a:r>
            </a:p>
            <a:p>
              <a:pPr algn="r">
                <a:spcAft>
                  <a:spcPts val="0"/>
                </a:spcAft>
                <a:tabLst>
                  <a:tab pos="3060065" algn="ctr"/>
                  <a:tab pos="6120130" algn="r"/>
                </a:tabLst>
              </a:pP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La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coopération</a:t>
              </a: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</a:t>
              </a: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cœur</a:t>
              </a: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de la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Méditerranée</a:t>
              </a:r>
              <a:endParaRPr lang="it-IT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7" name="Rettangolo 6">
            <a:extLst>
              <a:ext uri="{FF2B5EF4-FFF2-40B4-BE49-F238E27FC236}">
                <a16:creationId xmlns:a16="http://schemas.microsoft.com/office/drawing/2014/main" id="{B8993AEC-8087-AF46-8EDF-FFB08543CC8D}"/>
              </a:ext>
            </a:extLst>
          </p:cNvPr>
          <p:cNvSpPr/>
          <p:nvPr/>
        </p:nvSpPr>
        <p:spPr>
          <a:xfrm>
            <a:off x="2555776" y="2"/>
            <a:ext cx="3607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79705" algn="ctr">
              <a:spcAft>
                <a:spcPts val="0"/>
              </a:spcAft>
            </a:pPr>
            <a:r>
              <a:rPr lang="it-IT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CASI STUDIO</a:t>
            </a:r>
            <a:endParaRPr lang="it-IT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B407890-C1A5-4F49-AEB5-B832EAB9C2DF}"/>
              </a:ext>
            </a:extLst>
          </p:cNvPr>
          <p:cNvSpPr txBox="1"/>
          <p:nvPr/>
        </p:nvSpPr>
        <p:spPr>
          <a:xfrm>
            <a:off x="611560" y="653284"/>
            <a:ext cx="2206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3 BEST PRACTICE</a:t>
            </a:r>
          </a:p>
        </p:txBody>
      </p:sp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32DBBD0C-7E3A-6144-80C3-AAD506830C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913949"/>
              </p:ext>
            </p:extLst>
          </p:nvPr>
        </p:nvGraphicFramePr>
        <p:xfrm>
          <a:off x="894010" y="1185707"/>
          <a:ext cx="7355979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9606">
                  <a:extLst>
                    <a:ext uri="{9D8B030D-6E8A-4147-A177-3AD203B41FA5}">
                      <a16:colId xmlns:a16="http://schemas.microsoft.com/office/drawing/2014/main" val="3702655400"/>
                    </a:ext>
                  </a:extLst>
                </a:gridCol>
                <a:gridCol w="1728791">
                  <a:extLst>
                    <a:ext uri="{9D8B030D-6E8A-4147-A177-3AD203B41FA5}">
                      <a16:colId xmlns:a16="http://schemas.microsoft.com/office/drawing/2014/main" val="2401762584"/>
                    </a:ext>
                  </a:extLst>
                </a:gridCol>
                <a:gridCol w="1728791">
                  <a:extLst>
                    <a:ext uri="{9D8B030D-6E8A-4147-A177-3AD203B41FA5}">
                      <a16:colId xmlns:a16="http://schemas.microsoft.com/office/drawing/2014/main" val="3653097650"/>
                    </a:ext>
                  </a:extLst>
                </a:gridCol>
                <a:gridCol w="1728791">
                  <a:extLst>
                    <a:ext uri="{9D8B030D-6E8A-4147-A177-3AD203B41FA5}">
                      <a16:colId xmlns:a16="http://schemas.microsoft.com/office/drawing/2014/main" val="3085120514"/>
                    </a:ext>
                  </a:extLst>
                </a:gridCol>
              </a:tblGrid>
              <a:tr h="160162">
                <a:tc>
                  <a:txBody>
                    <a:bodyPr/>
                    <a:lstStyle/>
                    <a:p>
                      <a:endParaRPr lang="it-IT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Caso studio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Caso studio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Caso studio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3446984"/>
                  </a:ext>
                </a:extLst>
              </a:tr>
              <a:tr h="149362"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Localizzazione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Nurra</a:t>
                      </a:r>
                      <a:endParaRPr lang="it-IT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Nurra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Nurra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314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Spec.ne</a:t>
                      </a:r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Prod.va</a:t>
                      </a:r>
                      <a:endParaRPr lang="it-IT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Vino, olio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Ovini, suini</a:t>
                      </a:r>
                      <a:r>
                        <a:rPr lang="it-IT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vino</a:t>
                      </a:r>
                      <a:endParaRPr lang="it-IT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985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Att.và</a:t>
                      </a:r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connesse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Degustazione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Somm.ne</a:t>
                      </a:r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Pasti, </a:t>
                      </a:r>
                      <a:r>
                        <a:rPr lang="it-IT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Serv.zio</a:t>
                      </a:r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alloggio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Somm.ne</a:t>
                      </a:r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Pasti, </a:t>
                      </a:r>
                      <a:r>
                        <a:rPr lang="it-IT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Serv.zio</a:t>
                      </a:r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alloggio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7386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Tipologia </a:t>
                      </a:r>
                      <a:r>
                        <a:rPr lang="it-IT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cond.ze</a:t>
                      </a:r>
                      <a:endParaRPr lang="it-IT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Capitalistico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746580"/>
                  </a:ext>
                </a:extLst>
              </a:tr>
              <a:tr h="219698"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Dimensione (ha)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SAT, SAU</a:t>
                      </a:r>
                    </a:p>
                    <a:p>
                      <a:r>
                        <a:rPr lang="it-IT" sz="1400" b="0" dirty="0"/>
                        <a:t>∀ proprietà</a:t>
                      </a:r>
                      <a:endParaRPr lang="it-IT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SAT, 12 SAU</a:t>
                      </a:r>
                    </a:p>
                    <a:p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proprietà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SAT, SAU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proprietà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629086"/>
                  </a:ext>
                </a:extLst>
              </a:tr>
              <a:tr h="160762"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Familiari- </a:t>
                      </a:r>
                      <a:r>
                        <a:rPr lang="it-IT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agric.ra</a:t>
                      </a:r>
                      <a:endParaRPr lang="it-IT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F.T.; 1 P.T.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F.T.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243719"/>
                  </a:ext>
                </a:extLst>
              </a:tr>
              <a:tr h="1439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Familiari- </a:t>
                      </a:r>
                      <a:r>
                        <a:rPr lang="it-IT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agrit.mo</a:t>
                      </a:r>
                      <a:endParaRPr lang="it-IT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F.T. * 7 mesi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1F.T.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12053"/>
                  </a:ext>
                </a:extLst>
              </a:tr>
              <a:tr h="127226"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Esterni </a:t>
                      </a:r>
                      <a:r>
                        <a:rPr lang="it-IT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agric.ra</a:t>
                      </a:r>
                      <a:endParaRPr lang="it-IT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T.I.; stagionali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it-IT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stagionali</a:t>
                      </a:r>
                      <a:endParaRPr lang="it-IT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 specificato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371266"/>
                  </a:ext>
                </a:extLst>
              </a:tr>
              <a:tr h="158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Esterni </a:t>
                      </a:r>
                      <a:r>
                        <a:rPr lang="it-IT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agrit.mo</a:t>
                      </a:r>
                      <a:endParaRPr lang="it-IT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stagionali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stagionali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 specificato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599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Deepening</a:t>
                      </a:r>
                      <a:r>
                        <a:rPr lang="it-IT" sz="140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4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Broadening</a:t>
                      </a:r>
                      <a:r>
                        <a:rPr lang="it-IT" sz="140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4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Regrounding</a:t>
                      </a:r>
                      <a:r>
                        <a:rPr lang="it-IT" sz="140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4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010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984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BFBD61BE-4EB0-8446-A434-B7C8E7E9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73D837FA-7AAB-054E-925B-F57307E40636}"/>
              </a:ext>
            </a:extLst>
          </p:cNvPr>
          <p:cNvGrpSpPr/>
          <p:nvPr/>
        </p:nvGrpSpPr>
        <p:grpSpPr>
          <a:xfrm>
            <a:off x="315037" y="2"/>
            <a:ext cx="8828963" cy="6813374"/>
            <a:chOff x="315037" y="2"/>
            <a:chExt cx="8828963" cy="6813374"/>
          </a:xfrm>
        </p:grpSpPr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A9840D42-074B-BC4C-9B21-3F33E0A0AC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76000" y="2"/>
              <a:ext cx="1368000" cy="1306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" descr="Y:\Pole Cooperation\Projets en cours\4. PROMETEA\2. Communication\PROMETEA - logo Version Finale.jpg">
              <a:extLst>
                <a:ext uri="{FF2B5EF4-FFF2-40B4-BE49-F238E27FC236}">
                  <a16:creationId xmlns:a16="http://schemas.microsoft.com/office/drawing/2014/main" id="{A63C5A16-D828-7642-96B4-F252C06710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037" y="6093296"/>
              <a:ext cx="3032827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Sottotitolo 2">
              <a:extLst>
                <a:ext uri="{FF2B5EF4-FFF2-40B4-BE49-F238E27FC236}">
                  <a16:creationId xmlns:a16="http://schemas.microsoft.com/office/drawing/2014/main" id="{1B241315-1072-2C49-B32B-328DC584DDFD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076056" y="6101995"/>
              <a:ext cx="3944410" cy="559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0"/>
                </a:spcAft>
                <a:tabLst>
                  <a:tab pos="3060065" algn="ctr"/>
                  <a:tab pos="6120130" algn="r"/>
                </a:tabLst>
              </a:pP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La cooperazione al cuore del Mediterraneo</a:t>
              </a:r>
            </a:p>
            <a:p>
              <a:pPr algn="r">
                <a:spcAft>
                  <a:spcPts val="0"/>
                </a:spcAft>
                <a:tabLst>
                  <a:tab pos="3060065" algn="ctr"/>
                  <a:tab pos="6120130" algn="r"/>
                </a:tabLst>
              </a:pP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La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coopération</a:t>
              </a: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</a:t>
              </a: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cœur</a:t>
              </a: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de la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Méditerranée</a:t>
              </a:r>
              <a:endParaRPr lang="it-IT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8" name="Rettangolo 7">
            <a:extLst>
              <a:ext uri="{FF2B5EF4-FFF2-40B4-BE49-F238E27FC236}">
                <a16:creationId xmlns:a16="http://schemas.microsoft.com/office/drawing/2014/main" id="{3D6ACF92-E5A9-0F44-8B85-7253A44F5277}"/>
              </a:ext>
            </a:extLst>
          </p:cNvPr>
          <p:cNvSpPr/>
          <p:nvPr/>
        </p:nvSpPr>
        <p:spPr>
          <a:xfrm>
            <a:off x="2555776" y="2"/>
            <a:ext cx="3607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79705" algn="ctr">
              <a:spcAft>
                <a:spcPts val="0"/>
              </a:spcAft>
            </a:pPr>
            <a:r>
              <a:rPr lang="it-IT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CASI STUDIO</a:t>
            </a:r>
            <a:endParaRPr lang="it-IT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2C64A4-7A84-5A44-A634-E70103832FB0}"/>
              </a:ext>
            </a:extLst>
          </p:cNvPr>
          <p:cNvSpPr txBox="1">
            <a:spLocks/>
          </p:cNvSpPr>
          <p:nvPr/>
        </p:nvSpPr>
        <p:spPr>
          <a:xfrm>
            <a:off x="315036" y="528528"/>
            <a:ext cx="8289412" cy="3581179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it-IT" altLang="it-IT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13" indent="-11113" algn="just">
              <a:spcAft>
                <a:spcPts val="600"/>
              </a:spcAft>
            </a:pPr>
            <a:r>
              <a:rPr lang="it-IT" altLang="it-IT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Strategie di differenziazione</a:t>
            </a:r>
          </a:p>
          <a:p>
            <a:pPr marL="514350" indent="-514350" algn="just">
              <a:spcAft>
                <a:spcPts val="600"/>
              </a:spcAft>
              <a:buAutoNum type="arabicPeriod"/>
            </a:pPr>
            <a:endParaRPr lang="it-IT" altLang="it-IT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en-GB" altLang="it-IT" sz="1600" b="1" dirty="0">
                <a:solidFill>
                  <a:srgbClr val="008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Agricultural diversification  (Deepening)</a:t>
            </a:r>
          </a:p>
          <a:p>
            <a:pPr marL="514350" indent="-514350" algn="just">
              <a:spcAft>
                <a:spcPts val="600"/>
              </a:spcAft>
            </a:pPr>
            <a:r>
              <a:rPr lang="en-GB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alt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introduzione</a:t>
            </a:r>
            <a:r>
              <a:rPr lang="en-GB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GB" alt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colture</a:t>
            </a:r>
            <a:r>
              <a:rPr lang="en-GB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alternative, </a:t>
            </a:r>
            <a:r>
              <a:rPr lang="en-GB" alt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spesso</a:t>
            </a:r>
            <a:r>
              <a:rPr lang="en-GB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GB" alt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combinazione</a:t>
            </a:r>
            <a:r>
              <a:rPr lang="en-GB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GB" alt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strategie</a:t>
            </a:r>
            <a:r>
              <a:rPr lang="en-GB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di marketing </a:t>
            </a:r>
            <a:r>
              <a:rPr lang="en-GB" alt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quali</a:t>
            </a:r>
            <a:r>
              <a:rPr lang="en-GB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alt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vendita</a:t>
            </a:r>
            <a:r>
              <a:rPr lang="en-GB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diretta</a:t>
            </a:r>
            <a:endParaRPr lang="en-GB" altLang="it-I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spcAft>
                <a:spcPts val="600"/>
              </a:spcAft>
            </a:pPr>
            <a:endParaRPr lang="en-GB" altLang="it-IT" sz="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en-GB" altLang="it-IT" sz="1600" b="1" dirty="0">
                <a:solidFill>
                  <a:srgbClr val="008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Structural diversification (Broadening)</a:t>
            </a:r>
          </a:p>
          <a:p>
            <a:pPr marL="514350" indent="-514350" algn="just">
              <a:spcAft>
                <a:spcPts val="600"/>
              </a:spcAft>
            </a:pPr>
            <a:r>
              <a:rPr lang="en-GB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alt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Iniziare</a:t>
            </a:r>
            <a:r>
              <a:rPr lang="en-GB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GB" alt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valorizzare</a:t>
            </a:r>
            <a:r>
              <a:rPr lang="en-GB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nuove</a:t>
            </a:r>
            <a:r>
              <a:rPr lang="en-GB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attività</a:t>
            </a:r>
            <a:r>
              <a:rPr lang="en-GB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aziendali</a:t>
            </a:r>
            <a:r>
              <a:rPr lang="en-GB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alt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connesse</a:t>
            </a:r>
            <a:r>
              <a:rPr lang="en-GB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it-IT" altLang="it-I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spcAft>
                <a:spcPts val="600"/>
              </a:spcAft>
            </a:pPr>
            <a:endParaRPr lang="en-GB" altLang="it-IT" sz="5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en-GB" altLang="it-IT" sz="1600" b="1" dirty="0">
                <a:solidFill>
                  <a:srgbClr val="008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Income diversification (Re-grounding)</a:t>
            </a:r>
          </a:p>
          <a:p>
            <a:pPr marL="514350" indent="-514350" algn="just">
              <a:spcAft>
                <a:spcPts val="600"/>
              </a:spcAft>
            </a:pPr>
            <a:r>
              <a:rPr lang="en-GB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alt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Riallocazione</a:t>
            </a:r>
            <a:r>
              <a:rPr lang="en-GB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delle</a:t>
            </a:r>
            <a:r>
              <a:rPr lang="en-GB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risorse</a:t>
            </a:r>
            <a:r>
              <a:rPr lang="en-GB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aziendali</a:t>
            </a:r>
            <a:r>
              <a:rPr lang="en-GB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GB" alt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favorire</a:t>
            </a:r>
            <a:r>
              <a:rPr lang="en-GB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attività</a:t>
            </a:r>
            <a:r>
              <a:rPr lang="en-GB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extra-</a:t>
            </a:r>
            <a:r>
              <a:rPr lang="en-GB" altLang="it-IT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agricole</a:t>
            </a:r>
            <a:endParaRPr lang="en-GB" altLang="it-I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ABA830D-0DB9-AD4C-A920-978FE9097C92}"/>
              </a:ext>
            </a:extLst>
          </p:cNvPr>
          <p:cNvSpPr/>
          <p:nvPr/>
        </p:nvSpPr>
        <p:spPr>
          <a:xfrm>
            <a:off x="315036" y="4217746"/>
            <a:ext cx="7460963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spcAft>
                <a:spcPts val="600"/>
              </a:spcAft>
            </a:pPr>
            <a:r>
              <a:rPr lang="it-IT" altLang="it-IT" sz="1600" b="1" dirty="0">
                <a:solidFill>
                  <a:srgbClr val="C00000"/>
                </a:solidFill>
              </a:rPr>
              <a:t>Approccio metodologico:</a:t>
            </a:r>
          </a:p>
          <a:p>
            <a:pPr marL="285750" indent="-285750" algn="just">
              <a:spcAft>
                <a:spcPts val="600"/>
              </a:spcAft>
              <a:buClr>
                <a:srgbClr val="008F00"/>
              </a:buClr>
              <a:buFont typeface="Wingdings" pitchFamily="2" charset="2"/>
              <a:buChar char="§"/>
            </a:pPr>
            <a:r>
              <a:rPr lang="it-IT" altLang="it-IT" sz="1600" b="1" dirty="0"/>
              <a:t>Analisi di bilancio (economico-agrario) nelle imprese considerate</a:t>
            </a:r>
          </a:p>
        </p:txBody>
      </p:sp>
    </p:spTree>
    <p:extLst>
      <p:ext uri="{BB962C8B-B14F-4D97-AF65-F5344CB8AC3E}">
        <p14:creationId xmlns:p14="http://schemas.microsoft.com/office/powerpoint/2010/main" val="3952868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2DD77A05-E1C5-3742-ADFA-B3C16579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2BD2A738-C551-FE45-B252-F553857341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320893"/>
              </p:ext>
            </p:extLst>
          </p:nvPr>
        </p:nvGraphicFramePr>
        <p:xfrm>
          <a:off x="1326161" y="751785"/>
          <a:ext cx="5757668" cy="22028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53977557"/>
                    </a:ext>
                  </a:extLst>
                </a:gridCol>
                <a:gridCol w="1294658">
                  <a:extLst>
                    <a:ext uri="{9D8B030D-6E8A-4147-A177-3AD203B41FA5}">
                      <a16:colId xmlns:a16="http://schemas.microsoft.com/office/drawing/2014/main" val="1074676598"/>
                    </a:ext>
                  </a:extLst>
                </a:gridCol>
                <a:gridCol w="1439417">
                  <a:extLst>
                    <a:ext uri="{9D8B030D-6E8A-4147-A177-3AD203B41FA5}">
                      <a16:colId xmlns:a16="http://schemas.microsoft.com/office/drawing/2014/main" val="586866674"/>
                    </a:ext>
                  </a:extLst>
                </a:gridCol>
                <a:gridCol w="1439417">
                  <a:extLst>
                    <a:ext uri="{9D8B030D-6E8A-4147-A177-3AD203B41FA5}">
                      <a16:colId xmlns:a16="http://schemas.microsoft.com/office/drawing/2014/main" val="4237798455"/>
                    </a:ext>
                  </a:extLst>
                </a:gridCol>
              </a:tblGrid>
              <a:tr h="438800"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Deepening</a:t>
                      </a:r>
                      <a:r>
                        <a:rPr lang="it-I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Broadening 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Regrounding 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86200214"/>
                  </a:ext>
                </a:extLst>
              </a:tr>
              <a:tr h="22601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Prodotti venduti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161.000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64.000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560.000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45667032"/>
                  </a:ext>
                </a:extLst>
              </a:tr>
              <a:tr h="11623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Servizi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    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6044627"/>
                  </a:ext>
                </a:extLst>
              </a:tr>
              <a:tr h="22601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Attività agrituristica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112.500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175.000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325.000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3498564"/>
                  </a:ext>
                </a:extLst>
              </a:tr>
              <a:tr h="22601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8.000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2881056"/>
                  </a:ext>
                </a:extLst>
              </a:tr>
              <a:tr h="22601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ULS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    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71625301"/>
                  </a:ext>
                </a:extLst>
              </a:tr>
              <a:tr h="116238"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PLV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273.500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239.900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893.000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2523948"/>
                  </a:ext>
                </a:extLst>
              </a:tr>
            </a:tbl>
          </a:graphicData>
        </a:graphic>
      </p:graphicFrame>
      <p:grpSp>
        <p:nvGrpSpPr>
          <p:cNvPr id="6" name="Gruppo 5">
            <a:extLst>
              <a:ext uri="{FF2B5EF4-FFF2-40B4-BE49-F238E27FC236}">
                <a16:creationId xmlns:a16="http://schemas.microsoft.com/office/drawing/2014/main" id="{434F3B99-FE38-8D41-9D86-592CBD843457}"/>
              </a:ext>
            </a:extLst>
          </p:cNvPr>
          <p:cNvGrpSpPr/>
          <p:nvPr/>
        </p:nvGrpSpPr>
        <p:grpSpPr>
          <a:xfrm>
            <a:off x="315037" y="2"/>
            <a:ext cx="8828963" cy="6813374"/>
            <a:chOff x="315037" y="2"/>
            <a:chExt cx="8828963" cy="6813374"/>
          </a:xfrm>
        </p:grpSpPr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1FA56340-0C84-D042-8CF5-79A5D2546A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76000" y="2"/>
              <a:ext cx="1368000" cy="1306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 descr="Y:\Pole Cooperation\Projets en cours\4. PROMETEA\2. Communication\PROMETEA - logo Version Finale.jpg">
              <a:extLst>
                <a:ext uri="{FF2B5EF4-FFF2-40B4-BE49-F238E27FC236}">
                  <a16:creationId xmlns:a16="http://schemas.microsoft.com/office/drawing/2014/main" id="{26673D80-0C69-5B4B-A4AB-C436F1DE3F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037" y="6093296"/>
              <a:ext cx="3032827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Sottotitolo 2">
              <a:extLst>
                <a:ext uri="{FF2B5EF4-FFF2-40B4-BE49-F238E27FC236}">
                  <a16:creationId xmlns:a16="http://schemas.microsoft.com/office/drawing/2014/main" id="{D7E08BBD-3B7B-C444-96DD-1066E4877C1D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076056" y="6101995"/>
              <a:ext cx="3944410" cy="559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0"/>
                </a:spcAft>
                <a:tabLst>
                  <a:tab pos="3060065" algn="ctr"/>
                  <a:tab pos="6120130" algn="r"/>
                </a:tabLst>
              </a:pP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La cooperazione al cuore del Mediterraneo</a:t>
              </a:r>
            </a:p>
            <a:p>
              <a:pPr algn="r">
                <a:spcAft>
                  <a:spcPts val="0"/>
                </a:spcAft>
                <a:tabLst>
                  <a:tab pos="3060065" algn="ctr"/>
                  <a:tab pos="6120130" algn="r"/>
                </a:tabLst>
              </a:pP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La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coopération</a:t>
              </a: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</a:t>
              </a: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cœur</a:t>
              </a: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de la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Méditerranée</a:t>
              </a:r>
              <a:endParaRPr lang="it-IT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10" name="Rettangolo 9">
            <a:extLst>
              <a:ext uri="{FF2B5EF4-FFF2-40B4-BE49-F238E27FC236}">
                <a16:creationId xmlns:a16="http://schemas.microsoft.com/office/drawing/2014/main" id="{629EDAE3-42EA-ED45-8700-1AA232D9D257}"/>
              </a:ext>
            </a:extLst>
          </p:cNvPr>
          <p:cNvSpPr/>
          <p:nvPr/>
        </p:nvSpPr>
        <p:spPr>
          <a:xfrm>
            <a:off x="2555776" y="2"/>
            <a:ext cx="3607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79705" algn="ctr">
              <a:spcAft>
                <a:spcPts val="0"/>
              </a:spcAft>
            </a:pPr>
            <a:r>
              <a:rPr lang="it-IT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CASI STUDIO</a:t>
            </a:r>
            <a:endParaRPr lang="it-IT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F1F401E-F678-0A4A-BB60-CD8FDAEFA132}"/>
              </a:ext>
            </a:extLst>
          </p:cNvPr>
          <p:cNvSpPr txBox="1"/>
          <p:nvPr/>
        </p:nvSpPr>
        <p:spPr>
          <a:xfrm>
            <a:off x="139149" y="332656"/>
            <a:ext cx="3224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008F00"/>
                </a:solidFill>
              </a:rPr>
              <a:t>Produzione Lorda Vendibile</a:t>
            </a:r>
          </a:p>
        </p:txBody>
      </p:sp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F9A2387E-11A5-404B-B835-74E0FFB5AE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7907349"/>
              </p:ext>
            </p:extLst>
          </p:nvPr>
        </p:nvGraphicFramePr>
        <p:xfrm>
          <a:off x="683568" y="3241156"/>
          <a:ext cx="7416824" cy="2747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9273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B2C7BF0-3523-CD4C-BAE3-998ED92CC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352088E5-C654-704E-877A-7208FEE84E11}"/>
              </a:ext>
            </a:extLst>
          </p:cNvPr>
          <p:cNvGrpSpPr/>
          <p:nvPr/>
        </p:nvGrpSpPr>
        <p:grpSpPr>
          <a:xfrm>
            <a:off x="315037" y="2"/>
            <a:ext cx="8828963" cy="6813374"/>
            <a:chOff x="315037" y="2"/>
            <a:chExt cx="8828963" cy="6813374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6C6CC8BB-917D-164F-A32F-DF97AF3C8F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76000" y="2"/>
              <a:ext cx="1368000" cy="1306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 descr="Y:\Pole Cooperation\Projets en cours\4. PROMETEA\2. Communication\PROMETEA - logo Version Finale.jpg">
              <a:extLst>
                <a:ext uri="{FF2B5EF4-FFF2-40B4-BE49-F238E27FC236}">
                  <a16:creationId xmlns:a16="http://schemas.microsoft.com/office/drawing/2014/main" id="{FFDCA0D4-52F3-DD47-9B82-298441BE0B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037" y="6093296"/>
              <a:ext cx="3032827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Sottotitolo 2">
              <a:extLst>
                <a:ext uri="{FF2B5EF4-FFF2-40B4-BE49-F238E27FC236}">
                  <a16:creationId xmlns:a16="http://schemas.microsoft.com/office/drawing/2014/main" id="{71B427CC-E021-C54E-92E0-BCDB94D96414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076056" y="6101995"/>
              <a:ext cx="3944410" cy="559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0"/>
                </a:spcAft>
                <a:tabLst>
                  <a:tab pos="3060065" algn="ctr"/>
                  <a:tab pos="6120130" algn="r"/>
                </a:tabLst>
              </a:pP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La cooperazione al cuore del Mediterraneo</a:t>
              </a:r>
            </a:p>
            <a:p>
              <a:pPr algn="r">
                <a:spcAft>
                  <a:spcPts val="0"/>
                </a:spcAft>
                <a:tabLst>
                  <a:tab pos="3060065" algn="ctr"/>
                  <a:tab pos="6120130" algn="r"/>
                </a:tabLst>
              </a:pP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La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coopération</a:t>
              </a: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</a:t>
              </a: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cœur</a:t>
              </a: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de la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Méditerranée</a:t>
              </a:r>
              <a:endParaRPr lang="it-IT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B0E2CD20-3E94-3146-8B46-DB8EBE6040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840060"/>
              </p:ext>
            </p:extLst>
          </p:nvPr>
        </p:nvGraphicFramePr>
        <p:xfrm>
          <a:off x="667021" y="1054459"/>
          <a:ext cx="7385339" cy="47541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1275">
                  <a:extLst>
                    <a:ext uri="{9D8B030D-6E8A-4147-A177-3AD203B41FA5}">
                      <a16:colId xmlns:a16="http://schemas.microsoft.com/office/drawing/2014/main" val="261337069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669994546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731042149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2963298879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4281778097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155251846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74774332"/>
                    </a:ext>
                  </a:extLst>
                </a:gridCol>
              </a:tblGrid>
              <a:tr h="18995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562" marR="37562" marT="0" marB="0" anchor="b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Deepening 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Broadening 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Regrounding 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757149"/>
                  </a:ext>
                </a:extLst>
              </a:tr>
              <a:tr h="18995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562" marR="375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28220" marR="282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28220" marR="282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28220" marR="282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28220" marR="282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28220" marR="282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28220" marR="28220" marT="0" marB="0"/>
                </a:tc>
                <a:extLst>
                  <a:ext uri="{0D108BD9-81ED-4DB2-BD59-A6C34878D82A}">
                    <a16:rowId xmlns:a16="http://schemas.microsoft.com/office/drawing/2014/main" val="2473369577"/>
                  </a:ext>
                </a:extLst>
              </a:tr>
              <a:tr h="18995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PLV</a:t>
                      </a:r>
                    </a:p>
                  </a:txBody>
                  <a:tcPr marL="37562" marR="37562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solidFill>
                            <a:srgbClr val="008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273.500</a:t>
                      </a:r>
                      <a:endParaRPr lang="it-IT" sz="1400" b="1" i="0" u="none" strike="noStrike" dirty="0">
                        <a:solidFill>
                          <a:srgbClr val="008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1" u="none" strike="noStrike" dirty="0">
                          <a:solidFill>
                            <a:srgbClr val="008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u="none" strike="noStrike" dirty="0">
                          <a:solidFill>
                            <a:srgbClr val="008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239.900</a:t>
                      </a:r>
                      <a:endParaRPr lang="it-IT" sz="1400" b="0" i="0" u="none" strike="noStrike" dirty="0">
                        <a:solidFill>
                          <a:srgbClr val="008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1" u="none" strike="noStrike" dirty="0">
                          <a:solidFill>
                            <a:srgbClr val="008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u="none" strike="noStrike" dirty="0">
                          <a:solidFill>
                            <a:srgbClr val="008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893.000</a:t>
                      </a:r>
                      <a:endParaRPr lang="it-IT" sz="1400" b="0" i="0" u="none" strike="noStrike" dirty="0">
                        <a:solidFill>
                          <a:srgbClr val="008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1" u="none" strike="noStrike" dirty="0">
                          <a:solidFill>
                            <a:srgbClr val="008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7322" marR="7322" marT="7322" marB="0" anchor="ctr"/>
                </a:tc>
                <a:extLst>
                  <a:ext uri="{0D108BD9-81ED-4DB2-BD59-A6C34878D82A}">
                    <a16:rowId xmlns:a16="http://schemas.microsoft.com/office/drawing/2014/main" val="533898832"/>
                  </a:ext>
                </a:extLst>
              </a:tr>
              <a:tr h="1899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B. Voci di costo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562" marR="37562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212.726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77,8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105.633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559.058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62,6</a:t>
                      </a:r>
                      <a:endParaRPr lang="it-IT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extLst>
                  <a:ext uri="{0D108BD9-81ED-4DB2-BD59-A6C34878D82A}">
                    <a16:rowId xmlns:a16="http://schemas.microsoft.com/office/drawing/2014/main" val="2799783387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B.1 Spese varie (Sv)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562" marR="37562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117.400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42,9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37.500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15,6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411.203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extLst>
                  <a:ext uri="{0D108BD9-81ED-4DB2-BD59-A6C34878D82A}">
                    <a16:rowId xmlns:a16="http://schemas.microsoft.com/office/drawing/2014/main" val="403637055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Valore spese varie generali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562" marR="37562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11.900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15.500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24.940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extLst>
                  <a:ext uri="{0D108BD9-81ED-4DB2-BD59-A6C34878D82A}">
                    <a16:rowId xmlns:a16="http://schemas.microsoft.com/office/drawing/2014/main" val="1656379530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Valore spese varie e nolo attività agricola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562" marR="37562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65.500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23,9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229.412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25,7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extLst>
                  <a:ext uri="{0D108BD9-81ED-4DB2-BD59-A6C34878D82A}">
                    <a16:rowId xmlns:a16="http://schemas.microsoft.com/office/drawing/2014/main" val="1993903350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Valore spese varie e nolo attività agrituristica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562" marR="37562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40.000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14,6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156.852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17,6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extLst>
                  <a:ext uri="{0D108BD9-81ED-4DB2-BD59-A6C34878D82A}">
                    <a16:rowId xmlns:a16="http://schemas.microsoft.com/office/drawing/2014/main" val="110116581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B.2 Quote (Q)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562" marR="37562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44.100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16,2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20.133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8,4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17.331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extLst>
                  <a:ext uri="{0D108BD9-81ED-4DB2-BD59-A6C34878D82A}">
                    <a16:rowId xmlns:a16="http://schemas.microsoft.com/office/drawing/2014/main" val="2888088424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Agricoltura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562" marR="37562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1.050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2.650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7.504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extLst>
                  <a:ext uri="{0D108BD9-81ED-4DB2-BD59-A6C34878D82A}">
                    <a16:rowId xmlns:a16="http://schemas.microsoft.com/office/drawing/2014/main" val="2550420957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Agriturismo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562" marR="37562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43.050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17.483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9.827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extLst>
                  <a:ext uri="{0D108BD9-81ED-4DB2-BD59-A6C34878D82A}">
                    <a16:rowId xmlns:a16="http://schemas.microsoft.com/office/drawing/2014/main" val="977011258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Prodotto netto sociale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562" marR="37562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112.000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40,9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182.267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75,9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464.466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it-IT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extLst>
                  <a:ext uri="{0D108BD9-81ED-4DB2-BD59-A6C34878D82A}">
                    <a16:rowId xmlns:a16="http://schemas.microsoft.com/office/drawing/2014/main" val="2859952440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B.3 Imposte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562" marR="37562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22.600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extLst>
                  <a:ext uri="{0D108BD9-81ED-4DB2-BD59-A6C34878D82A}">
                    <a16:rowId xmlns:a16="http://schemas.microsoft.com/office/drawing/2014/main" val="3173541623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Prodotto netto aziendale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562" marR="37562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112.000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40,9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159.667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66,6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464.466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it-IT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extLst>
                  <a:ext uri="{0D108BD9-81ED-4DB2-BD59-A6C34878D82A}">
                    <a16:rowId xmlns:a16="http://schemas.microsoft.com/office/drawing/2014/main" val="3982924861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B.4 Salari </a:t>
                      </a:r>
                      <a:r>
                        <a:rPr lang="it-IT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extrafamiliari</a:t>
                      </a: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562" marR="37562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51.226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18,7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24.000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80.524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extLst>
                  <a:ext uri="{0D108BD9-81ED-4DB2-BD59-A6C34878D82A}">
                    <a16:rowId xmlns:a16="http://schemas.microsoft.com/office/drawing/2014/main" val="3924463306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Agricoltura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562" marR="37562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35.626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40.262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extLst>
                  <a:ext uri="{0D108BD9-81ED-4DB2-BD59-A6C34878D82A}">
                    <a16:rowId xmlns:a16="http://schemas.microsoft.com/office/drawing/2014/main" val="1311128363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Agriturismo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562" marR="37562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15.600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40.262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extLst>
                  <a:ext uri="{0D108BD9-81ED-4DB2-BD59-A6C34878D82A}">
                    <a16:rowId xmlns:a16="http://schemas.microsoft.com/office/drawing/2014/main" val="3168598414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B. 5 Beneficio fondiario </a:t>
                      </a:r>
                      <a:r>
                        <a:rPr lang="it-IT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espl</a:t>
                      </a: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562" marR="37562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50.000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extLst>
                  <a:ext uri="{0D108BD9-81ED-4DB2-BD59-A6C34878D82A}">
                    <a16:rowId xmlns:a16="http://schemas.microsoft.com/office/drawing/2014/main" val="2801313335"/>
                  </a:ext>
                </a:extLst>
              </a:tr>
              <a:tr h="123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Reddito netto (RN)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562" marR="37562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60.774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22,2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134.267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55,9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333.942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37,4</a:t>
                      </a:r>
                      <a:endParaRPr lang="it-IT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extLst>
                  <a:ext uri="{0D108BD9-81ED-4DB2-BD59-A6C34878D82A}">
                    <a16:rowId xmlns:a16="http://schemas.microsoft.com/office/drawing/2014/main" val="1199359294"/>
                  </a:ext>
                </a:extLst>
              </a:tr>
            </a:tbl>
          </a:graphicData>
        </a:graphic>
      </p:graphicFrame>
      <p:sp>
        <p:nvSpPr>
          <p:cNvPr id="9" name="Rettangolo 8">
            <a:extLst>
              <a:ext uri="{FF2B5EF4-FFF2-40B4-BE49-F238E27FC236}">
                <a16:creationId xmlns:a16="http://schemas.microsoft.com/office/drawing/2014/main" id="{CCD43767-CF53-534F-92FE-6CD0C9C8E47F}"/>
              </a:ext>
            </a:extLst>
          </p:cNvPr>
          <p:cNvSpPr/>
          <p:nvPr/>
        </p:nvSpPr>
        <p:spPr>
          <a:xfrm>
            <a:off x="2555776" y="2"/>
            <a:ext cx="3607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79705" algn="ctr">
              <a:spcAft>
                <a:spcPts val="0"/>
              </a:spcAft>
            </a:pPr>
            <a:r>
              <a:rPr lang="it-IT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CASI STUDIO</a:t>
            </a:r>
            <a:endParaRPr lang="it-IT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2412D20-C6EE-CF44-87F7-93B21727D882}"/>
              </a:ext>
            </a:extLst>
          </p:cNvPr>
          <p:cNvSpPr txBox="1"/>
          <p:nvPr/>
        </p:nvSpPr>
        <p:spPr>
          <a:xfrm>
            <a:off x="139149" y="33265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008F00"/>
                </a:solidFill>
              </a:rPr>
              <a:t>Costi aziendali</a:t>
            </a:r>
          </a:p>
        </p:txBody>
      </p:sp>
    </p:spTree>
    <p:extLst>
      <p:ext uri="{BB962C8B-B14F-4D97-AF65-F5344CB8AC3E}">
        <p14:creationId xmlns:p14="http://schemas.microsoft.com/office/powerpoint/2010/main" val="2724621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6FC4FCA6-A06B-DC44-815E-26A77F301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84B33E38-4C69-C949-A8FD-2D1ABB6BEDA0}"/>
              </a:ext>
            </a:extLst>
          </p:cNvPr>
          <p:cNvGrpSpPr/>
          <p:nvPr/>
        </p:nvGrpSpPr>
        <p:grpSpPr>
          <a:xfrm>
            <a:off x="315037" y="2"/>
            <a:ext cx="8828963" cy="6813374"/>
            <a:chOff x="315037" y="2"/>
            <a:chExt cx="8828963" cy="6813374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934428C3-AED5-364B-B035-EDB1A0DB08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76000" y="2"/>
              <a:ext cx="1368000" cy="1306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 descr="Y:\Pole Cooperation\Projets en cours\4. PROMETEA\2. Communication\PROMETEA - logo Version Finale.jpg">
              <a:extLst>
                <a:ext uri="{FF2B5EF4-FFF2-40B4-BE49-F238E27FC236}">
                  <a16:creationId xmlns:a16="http://schemas.microsoft.com/office/drawing/2014/main" id="{4807F73C-3BBC-1A40-8FE5-E13FEA8007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037" y="6093296"/>
              <a:ext cx="3032827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Sottotitolo 2">
              <a:extLst>
                <a:ext uri="{FF2B5EF4-FFF2-40B4-BE49-F238E27FC236}">
                  <a16:creationId xmlns:a16="http://schemas.microsoft.com/office/drawing/2014/main" id="{BF51CBB1-2F22-E048-8E80-CBDD436A1B78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076056" y="6101995"/>
              <a:ext cx="3944410" cy="559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0"/>
                </a:spcAft>
                <a:tabLst>
                  <a:tab pos="3060065" algn="ctr"/>
                  <a:tab pos="6120130" algn="r"/>
                </a:tabLst>
              </a:pP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La cooperazione al cuore del Mediterraneo</a:t>
              </a:r>
            </a:p>
            <a:p>
              <a:pPr algn="r">
                <a:spcAft>
                  <a:spcPts val="0"/>
                </a:spcAft>
                <a:tabLst>
                  <a:tab pos="3060065" algn="ctr"/>
                  <a:tab pos="6120130" algn="r"/>
                </a:tabLst>
              </a:pP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La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coopération</a:t>
              </a: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</a:t>
              </a: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cœur</a:t>
              </a: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de la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Méditerranée</a:t>
              </a:r>
              <a:endParaRPr lang="it-IT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7" name="Rettangolo 6">
            <a:extLst>
              <a:ext uri="{FF2B5EF4-FFF2-40B4-BE49-F238E27FC236}">
                <a16:creationId xmlns:a16="http://schemas.microsoft.com/office/drawing/2014/main" id="{19A6EDCF-2320-B34F-887B-69C2A48A04F1}"/>
              </a:ext>
            </a:extLst>
          </p:cNvPr>
          <p:cNvSpPr/>
          <p:nvPr/>
        </p:nvSpPr>
        <p:spPr>
          <a:xfrm>
            <a:off x="2555776" y="2"/>
            <a:ext cx="3607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79705" algn="ctr">
              <a:spcAft>
                <a:spcPts val="0"/>
              </a:spcAft>
            </a:pPr>
            <a:r>
              <a:rPr lang="it-IT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CASI STUDIO</a:t>
            </a:r>
            <a:endParaRPr lang="it-IT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6AF7DC0-DA8F-984B-8E15-BBE7E680351A}"/>
              </a:ext>
            </a:extLst>
          </p:cNvPr>
          <p:cNvSpPr txBox="1"/>
          <p:nvPr/>
        </p:nvSpPr>
        <p:spPr>
          <a:xfrm>
            <a:off x="139149" y="332656"/>
            <a:ext cx="3082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008F00"/>
                </a:solidFill>
              </a:rPr>
              <a:t>Ripartizione Reddito Netto</a:t>
            </a:r>
          </a:p>
        </p:txBody>
      </p:sp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D4CE622E-784B-3D40-A9DD-8652313A24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888726"/>
              </p:ext>
            </p:extLst>
          </p:nvPr>
        </p:nvGraphicFramePr>
        <p:xfrm>
          <a:off x="791968" y="1614647"/>
          <a:ext cx="7560064" cy="29006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6000">
                  <a:extLst>
                    <a:ext uri="{9D8B030D-6E8A-4147-A177-3AD203B41FA5}">
                      <a16:colId xmlns:a16="http://schemas.microsoft.com/office/drawing/2014/main" val="261337069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669994546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731042149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2963298879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4281778097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155251846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74774332"/>
                    </a:ext>
                  </a:extLst>
                </a:gridCol>
              </a:tblGrid>
              <a:tr h="18995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562" marR="37562" marT="0" marB="0" anchor="b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Deepening</a:t>
                      </a:r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Broadening</a:t>
                      </a:r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Regrounding</a:t>
                      </a:r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757149"/>
                  </a:ext>
                </a:extLst>
              </a:tr>
              <a:tr h="18995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7562" marR="375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28220" marR="282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28220" marR="282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28220" marR="282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28220" marR="282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28220" marR="2822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28220" marR="28220" marT="0" marB="0"/>
                </a:tc>
                <a:extLst>
                  <a:ext uri="{0D108BD9-81ED-4DB2-BD59-A6C34878D82A}">
                    <a16:rowId xmlns:a16="http://schemas.microsoft.com/office/drawing/2014/main" val="2473369577"/>
                  </a:ext>
                </a:extLst>
              </a:tr>
              <a:tr h="18995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PLV</a:t>
                      </a:r>
                    </a:p>
                  </a:txBody>
                  <a:tcPr marL="37562" marR="37562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solidFill>
                            <a:srgbClr val="008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273.500</a:t>
                      </a:r>
                      <a:endParaRPr lang="it-IT" sz="1400" b="1" i="0" u="none" strike="noStrike" dirty="0">
                        <a:solidFill>
                          <a:srgbClr val="008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it-IT" sz="1400" b="0" i="1" u="none" strike="noStrike" dirty="0">
                        <a:solidFill>
                          <a:srgbClr val="008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u="none" strike="noStrike" dirty="0">
                          <a:solidFill>
                            <a:srgbClr val="008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239.900</a:t>
                      </a:r>
                      <a:endParaRPr lang="it-IT" sz="1400" b="0" i="0" u="none" strike="noStrike" dirty="0">
                        <a:solidFill>
                          <a:srgbClr val="008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it-IT" sz="1400" b="0" i="1" u="none" strike="noStrike" dirty="0">
                        <a:solidFill>
                          <a:srgbClr val="008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u="none" strike="noStrike" dirty="0">
                          <a:solidFill>
                            <a:srgbClr val="008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893.000</a:t>
                      </a:r>
                      <a:endParaRPr lang="it-IT" sz="1400" b="0" i="0" u="none" strike="noStrike" dirty="0">
                        <a:solidFill>
                          <a:srgbClr val="008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it-IT" sz="1400" b="0" i="1" u="none" strike="noStrike" dirty="0">
                        <a:solidFill>
                          <a:srgbClr val="008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extLst>
                  <a:ext uri="{0D108BD9-81ED-4DB2-BD59-A6C34878D82A}">
                    <a16:rowId xmlns:a16="http://schemas.microsoft.com/office/drawing/2014/main" val="131962386"/>
                  </a:ext>
                </a:extLst>
              </a:tr>
              <a:tr h="10148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REDDITO NETTO (RN)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8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60.774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8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8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134.267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8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8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333.942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8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9783387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C.1 SALARI FAMILIARI (Sa)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35.161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34.497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3637055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Agricoltura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25.873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17.249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1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6379530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Agriturismo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17.249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1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93903350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C.2 STIPENDI FAMILIARI (St)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10.957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35.737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116581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Agricoltura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6.457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1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22.737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8088424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Agriturismo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1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72,82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0420957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C.3 BENEFICIO FONDIARIO (</a:t>
                      </a:r>
                      <a:r>
                        <a:rPr lang="it-IT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Bf</a:t>
                      </a:r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7011258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C.4 INTERESSI (Bi)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12.977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9952440"/>
                  </a:ext>
                </a:extLst>
              </a:tr>
              <a:tr h="16350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  =  RN - (Sa + St + </a:t>
                      </a:r>
                      <a:r>
                        <a:rPr lang="it-IT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Bf</a:t>
                      </a:r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Bi)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22" marR="7322" marT="73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83.905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275.228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82,42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3541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5810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77DB8216-D664-6B40-A8A3-97034870D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CE557165-5CF7-254C-BCAB-64AAC1C0ABC8}"/>
              </a:ext>
            </a:extLst>
          </p:cNvPr>
          <p:cNvGrpSpPr/>
          <p:nvPr/>
        </p:nvGrpSpPr>
        <p:grpSpPr>
          <a:xfrm>
            <a:off x="315037" y="2"/>
            <a:ext cx="8828963" cy="6813374"/>
            <a:chOff x="315037" y="2"/>
            <a:chExt cx="8828963" cy="6813374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F3E312FD-21DD-654C-8D3B-CA524B6BB6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76000" y="2"/>
              <a:ext cx="1368000" cy="1306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 descr="Y:\Pole Cooperation\Projets en cours\4. PROMETEA\2. Communication\PROMETEA - logo Version Finale.jpg">
              <a:extLst>
                <a:ext uri="{FF2B5EF4-FFF2-40B4-BE49-F238E27FC236}">
                  <a16:creationId xmlns:a16="http://schemas.microsoft.com/office/drawing/2014/main" id="{C141EE22-2877-1F4A-A2C9-4D049C1920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037" y="6093296"/>
              <a:ext cx="3032827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Sottotitolo 2">
              <a:extLst>
                <a:ext uri="{FF2B5EF4-FFF2-40B4-BE49-F238E27FC236}">
                  <a16:creationId xmlns:a16="http://schemas.microsoft.com/office/drawing/2014/main" id="{C2849683-6042-6A49-A68E-97B6F3C875A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076056" y="6101995"/>
              <a:ext cx="3944410" cy="559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rtl="0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0"/>
                </a:spcAft>
                <a:tabLst>
                  <a:tab pos="3060065" algn="ctr"/>
                  <a:tab pos="6120130" algn="r"/>
                </a:tabLst>
              </a:pP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La cooperazione al cuore del Mediterraneo</a:t>
              </a:r>
            </a:p>
            <a:p>
              <a:pPr algn="r">
                <a:spcAft>
                  <a:spcPts val="0"/>
                </a:spcAft>
                <a:tabLst>
                  <a:tab pos="3060065" algn="ctr"/>
                  <a:tab pos="6120130" algn="r"/>
                </a:tabLst>
              </a:pP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La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coopération</a:t>
              </a: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</a:t>
              </a: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cœur</a:t>
              </a:r>
              <a:r>
                <a:rPr lang="it-IT" sz="1200" dirty="0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de la </a:t>
              </a:r>
              <a:r>
                <a:rPr lang="it-IT" sz="1200" dirty="0" err="1">
                  <a:solidFill>
                    <a:srgbClr val="003399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Méditerranée</a:t>
              </a:r>
              <a:endParaRPr lang="it-IT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7" name="Rettangolo 6">
            <a:extLst>
              <a:ext uri="{FF2B5EF4-FFF2-40B4-BE49-F238E27FC236}">
                <a16:creationId xmlns:a16="http://schemas.microsoft.com/office/drawing/2014/main" id="{DA35FAC2-6AC0-7F45-83DC-028FE4FCFB80}"/>
              </a:ext>
            </a:extLst>
          </p:cNvPr>
          <p:cNvSpPr/>
          <p:nvPr/>
        </p:nvSpPr>
        <p:spPr>
          <a:xfrm>
            <a:off x="2555776" y="2"/>
            <a:ext cx="3607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79705" algn="ctr">
              <a:spcAft>
                <a:spcPts val="0"/>
              </a:spcAft>
            </a:pPr>
            <a:r>
              <a:rPr lang="it-IT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CONCLUSIONI</a:t>
            </a:r>
            <a:endParaRPr lang="it-IT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F6D0FC0-B4C4-D040-9DD6-09E3EC89AB44}"/>
              </a:ext>
            </a:extLst>
          </p:cNvPr>
          <p:cNvSpPr/>
          <p:nvPr/>
        </p:nvSpPr>
        <p:spPr>
          <a:xfrm>
            <a:off x="-12786" y="476672"/>
            <a:ext cx="9033251" cy="5796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termini di diagnosi territoriale, differenza tra le regioni della </a:t>
            </a:r>
            <a:r>
              <a:rPr lang="it-IT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Nurra</a:t>
            </a:r>
            <a:r>
              <a:rPr lang="it-IT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it-IT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Montiferru</a:t>
            </a:r>
            <a:r>
              <a:rPr lang="it-IT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496888" lvl="1" indent="-222250">
              <a:spcAft>
                <a:spcPts val="1000"/>
              </a:spcAft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L’incidenza dell’attività turistico-ricreativa: 55,5%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Nurra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, 45,5%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Montiferru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(valori medi)</a:t>
            </a:r>
          </a:p>
          <a:p>
            <a:pPr marL="496888" lvl="1" indent="-222250">
              <a:spcAft>
                <a:spcPts val="1000"/>
              </a:spcAft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Tornaconto: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Nurra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+6%,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Montiferru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-9% (valori medi).</a:t>
            </a:r>
          </a:p>
          <a:p>
            <a:pPr marL="285750" indent="-285750">
              <a:spcAft>
                <a:spcPts val="1000"/>
              </a:spcAft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termini di modello di impresa agrituristica:</a:t>
            </a:r>
          </a:p>
          <a:p>
            <a:pPr marL="496888" lvl="1" indent="-222250">
              <a:spcAft>
                <a:spcPts val="1000"/>
              </a:spcAft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Differenze per attività, per direttrici della multifunzionalità attivate ed grado di intensità, status giuridico, forma di conduzione e rapporti con il territorio;</a:t>
            </a:r>
          </a:p>
          <a:p>
            <a:pPr marL="496888" lvl="1" indent="-222250">
              <a:spcAft>
                <a:spcPts val="1000"/>
              </a:spcAft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L’impresa base è familiare: la multifunzionalità è correlata con l’autonomia in termini di spazi occupazionali dei familiari all’interno dell’impresa;</a:t>
            </a:r>
          </a:p>
          <a:p>
            <a:pPr marL="496888" lvl="1" indent="-222250">
              <a:spcAft>
                <a:spcPts val="1000"/>
              </a:spcAft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/>
              <a:t>Le forme con le quali gli agriturismi hanno differenziato o diversificato la propria attività sono plurime così come le modalità con cui crea valore aggiunto alle proprie produzioni;</a:t>
            </a:r>
          </a:p>
          <a:p>
            <a:pPr marL="496888" lvl="1" indent="-222250">
              <a:spcAft>
                <a:spcPts val="1000"/>
              </a:spcAft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/>
              <a:t>La diversità dei redditi, per entità e fonte, non può essere associata a modelli di agriturismo precisi, ma pare più legata alla capacità della singola impresa di utilizzare le risorse a propria disposizione e a differenziare l’attività in rapporto con il territorio in cui insiste (intensità della differenziazione);</a:t>
            </a:r>
          </a:p>
          <a:p>
            <a:pPr marL="496888" lvl="1" indent="-222250">
              <a:spcAft>
                <a:spcPts val="1000"/>
              </a:spcAft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/>
              <a:t>La forma di impresa non è condizionata dal territorio, bensì dalle varie scelte di impresa che attivano funzioni a forte connotazione territoriale;</a:t>
            </a:r>
          </a:p>
          <a:p>
            <a:pPr marL="496888" lvl="1" indent="-222250">
              <a:spcAft>
                <a:spcPts val="1000"/>
              </a:spcAft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sz="1600" dirty="0"/>
              <a:t>multifunzionalità è declinata secondo modalità che non riflettono il territorio stesso, seppur ci si riferisca ad imprese fortemente incastonate nel tessuto economico e sociale del territorio </a:t>
            </a:r>
          </a:p>
        </p:txBody>
      </p:sp>
    </p:spTree>
    <p:extLst>
      <p:ext uri="{BB962C8B-B14F-4D97-AF65-F5344CB8AC3E}">
        <p14:creationId xmlns:p14="http://schemas.microsoft.com/office/powerpoint/2010/main" val="2455015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6093296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6101995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3" name="Picture 2">
            <a:extLst>
              <a:ext uri="{FF2B5EF4-FFF2-40B4-BE49-F238E27FC236}">
                <a16:creationId xmlns:a16="http://schemas.microsoft.com/office/drawing/2014/main" id="{739EDFC1-B4FF-D142-A136-E9A8343464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000" y="2"/>
            <a:ext cx="1368000" cy="1306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ttangolo 20">
            <a:extLst>
              <a:ext uri="{FF2B5EF4-FFF2-40B4-BE49-F238E27FC236}">
                <a16:creationId xmlns:a16="http://schemas.microsoft.com/office/drawing/2014/main" id="{D177D906-C0C1-5E41-86A9-E1B4900435AF}"/>
              </a:ext>
            </a:extLst>
          </p:cNvPr>
          <p:cNvSpPr/>
          <p:nvPr/>
        </p:nvSpPr>
        <p:spPr>
          <a:xfrm>
            <a:off x="1" y="893033"/>
            <a:ext cx="9143999" cy="5632311"/>
          </a:xfrm>
          <a:prstGeom prst="rect">
            <a:avLst/>
          </a:prstGeom>
        </p:spPr>
        <p:txBody>
          <a:bodyPr wrap="square" rIns="0">
            <a:spAutoFit/>
          </a:bodyPr>
          <a:lstStyle/>
          <a:p>
            <a:pPr marL="285750" indent="-285750">
              <a:spcBef>
                <a:spcPts val="0"/>
              </a:spcBef>
              <a:buClr>
                <a:srgbClr val="008F00"/>
              </a:buClr>
              <a:buFont typeface="Wingdings" pitchFamily="2" charset="2"/>
              <a:buChar char="§"/>
            </a:pPr>
            <a:r>
              <a:rPr lang="it-IT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aziende agricole orientate alla fornitura di servizi ricreativi puntando alla           multifunzionalità:</a:t>
            </a:r>
          </a:p>
          <a:p>
            <a:pPr marL="742950" lvl="1" indent="-285750">
              <a:spcBef>
                <a:spcPts val="0"/>
              </a:spcBef>
              <a:buClr>
                <a:srgbClr val="008F00"/>
              </a:buClr>
              <a:buFont typeface="Wingdings" pitchFamily="2" charset="2"/>
              <a:buChar char="§"/>
            </a:pPr>
            <a:r>
              <a:rPr lang="it-IT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Risultano più resilienti di quelle destinate esclusivamente alla produzione di                      beni primari (alimentari/non alimentari);</a:t>
            </a:r>
          </a:p>
          <a:p>
            <a:pPr marL="742950" lvl="1" indent="-285750">
              <a:spcBef>
                <a:spcPts val="0"/>
              </a:spcBef>
              <a:buClr>
                <a:srgbClr val="008F00"/>
              </a:buClr>
              <a:buFont typeface="Wingdings" pitchFamily="2" charset="2"/>
              <a:buChar char="§"/>
            </a:pPr>
            <a:r>
              <a:rPr lang="it-IT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Reagiscono meglio agli stimoli di mercato;</a:t>
            </a:r>
          </a:p>
          <a:p>
            <a:pPr marL="742950" lvl="1" indent="-285750">
              <a:spcBef>
                <a:spcPts val="0"/>
              </a:spcBef>
              <a:buClr>
                <a:srgbClr val="008F00"/>
              </a:buClr>
              <a:buFont typeface="Wingdings" pitchFamily="2" charset="2"/>
              <a:buChar char="§"/>
            </a:pPr>
            <a:r>
              <a:rPr lang="it-IT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Riescono maggiormente a diversificare le proprie fonti di reddito;</a:t>
            </a:r>
          </a:p>
          <a:p>
            <a:pPr marL="742950" lvl="1" indent="-285750">
              <a:spcBef>
                <a:spcPts val="0"/>
              </a:spcBef>
              <a:buClr>
                <a:srgbClr val="008F00"/>
              </a:buClr>
              <a:buFont typeface="Wingdings" pitchFamily="2" charset="2"/>
              <a:buChar char="§"/>
            </a:pPr>
            <a:r>
              <a:rPr lang="it-IT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Aumentando l’integrazione con il territorio;</a:t>
            </a:r>
          </a:p>
          <a:p>
            <a:pPr marL="742950" lvl="1" indent="-285750">
              <a:spcBef>
                <a:spcPts val="0"/>
              </a:spcBef>
              <a:buClr>
                <a:srgbClr val="008F00"/>
              </a:buClr>
              <a:buFont typeface="Wingdings" pitchFamily="2" charset="2"/>
              <a:buChar char="§"/>
            </a:pPr>
            <a:r>
              <a:rPr lang="it-IT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Conquistando maggiore autonomia nel contesto economico e tecnologico.</a:t>
            </a:r>
          </a:p>
          <a:p>
            <a:pPr indent="12700" algn="ctr">
              <a:spcBef>
                <a:spcPts val="0"/>
              </a:spcBef>
              <a:buClr>
                <a:srgbClr val="008F00"/>
              </a:buClr>
            </a:pPr>
            <a:r>
              <a:rPr lang="it-IT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(Rapporto annuale sulla multifunzionalità agricola e l’agriturismo - ISMEA, 2017)</a:t>
            </a:r>
          </a:p>
          <a:p>
            <a:pPr indent="12700" algn="ctr">
              <a:spcBef>
                <a:spcPts val="0"/>
              </a:spcBef>
              <a:buClr>
                <a:srgbClr val="008F00"/>
              </a:buClr>
            </a:pP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buClr>
                <a:srgbClr val="008F00"/>
              </a:buClr>
              <a:buFont typeface="Wingdings" pitchFamily="2" charset="2"/>
              <a:buChar char="§"/>
            </a:pPr>
            <a:r>
              <a:rPr lang="it-IT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multifunzionalità in agricoltura:</a:t>
            </a:r>
          </a:p>
          <a:p>
            <a:pPr marL="742950" lvl="1" indent="-285750">
              <a:spcBef>
                <a:spcPts val="0"/>
              </a:spcBef>
              <a:buClr>
                <a:srgbClr val="008F00"/>
              </a:buClr>
              <a:buFont typeface="Wingdings" pitchFamily="2" charset="2"/>
              <a:buChar char="§"/>
            </a:pPr>
            <a:r>
              <a:rPr lang="it-IT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È uno strumento strategico in grado di affrontare sfide difficili come la crisi economica che ha colpito l'agricoltura italiana; </a:t>
            </a:r>
          </a:p>
          <a:p>
            <a:pPr marL="742950" lvl="1" indent="-285750">
              <a:spcBef>
                <a:spcPts val="0"/>
              </a:spcBef>
              <a:buClr>
                <a:srgbClr val="008F00"/>
              </a:buClr>
              <a:buFont typeface="Wingdings" pitchFamily="2" charset="2"/>
              <a:buChar char="§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È una chiave strategica d’innovazione e sviluppo del settore.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buClr>
                <a:srgbClr val="008F00"/>
              </a:buClr>
              <a:buFont typeface="Wingdings" pitchFamily="2" charset="2"/>
              <a:buChar char="§"/>
            </a:pP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buClr>
                <a:srgbClr val="008F00"/>
              </a:buClr>
              <a:buFont typeface="Wingdings" pitchFamily="2" charset="2"/>
              <a:buChar char="§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Presupposto per la valorizzazione di un’agricoltura multifunzionale: </a:t>
            </a:r>
          </a:p>
          <a:p>
            <a:pPr marL="742950" lvl="1" indent="-285750">
              <a:spcBef>
                <a:spcPts val="0"/>
              </a:spcBef>
              <a:buClr>
                <a:srgbClr val="008F00"/>
              </a:buClr>
              <a:buFont typeface="Wingdings" pitchFamily="2" charset="2"/>
              <a:buChar char="§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Bilanciamento e integrazione tra obiettivi di efficienza economica, di sostenibilità ambientale e di sviluppo rurale; </a:t>
            </a:r>
          </a:p>
          <a:p>
            <a:pPr marL="742950" lvl="1" indent="-285750">
              <a:spcBef>
                <a:spcPts val="0"/>
              </a:spcBef>
              <a:buClr>
                <a:srgbClr val="008F00"/>
              </a:buClr>
              <a:buFont typeface="Wingdings" pitchFamily="2" charset="2"/>
              <a:buChar char="§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Innovazione sia nei sistemi di produzione e nell’organizzazione aziendale.</a:t>
            </a:r>
          </a:p>
          <a:p>
            <a:pPr marL="742950" lvl="1" indent="-285750">
              <a:spcBef>
                <a:spcPts val="0"/>
              </a:spcBef>
              <a:buClr>
                <a:srgbClr val="008F00"/>
              </a:buClr>
              <a:buFont typeface="Wingdings" pitchFamily="2" charset="2"/>
              <a:buChar char="§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oneTexte 2">
            <a:extLst>
              <a:ext uri="{FF2B5EF4-FFF2-40B4-BE49-F238E27FC236}">
                <a16:creationId xmlns:a16="http://schemas.microsoft.com/office/drawing/2014/main" id="{8481B246-C4B7-5A4A-9E2D-5C5241213594}"/>
              </a:ext>
            </a:extLst>
          </p:cNvPr>
          <p:cNvSpPr txBox="1"/>
          <p:nvPr/>
        </p:nvSpPr>
        <p:spPr>
          <a:xfrm>
            <a:off x="1136011" y="51003"/>
            <a:ext cx="61518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Funzione ricreativa dell'azienda agricola</a:t>
            </a:r>
          </a:p>
          <a:p>
            <a:pPr algn="ctr"/>
            <a:endParaRPr lang="it-IT" sz="1400" b="1" dirty="0">
              <a:solidFill>
                <a:srgbClr val="C00000"/>
              </a:solidFill>
            </a:endParaRPr>
          </a:p>
          <a:p>
            <a:pPr algn="ctr"/>
            <a:r>
              <a:rPr lang="it-IT" dirty="0">
                <a:solidFill>
                  <a:srgbClr val="008F00"/>
                </a:solidFill>
              </a:rPr>
              <a:t>Ruolo cruciale della dimensione economica </a:t>
            </a:r>
            <a:r>
              <a:rPr lang="it-IT" sz="1600" dirty="0">
                <a:solidFill>
                  <a:srgbClr val="008F00"/>
                </a:solidFill>
              </a:rPr>
              <a:t>(Vogt, 2013).</a:t>
            </a:r>
          </a:p>
          <a:p>
            <a:pPr algn="ctr"/>
            <a:endParaRPr lang="fr-FR" sz="1600" i="1" dirty="0"/>
          </a:p>
        </p:txBody>
      </p: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66DA1D75-0521-4E49-8F1A-A298C5D055D9}"/>
              </a:ext>
            </a:extLst>
          </p:cNvPr>
          <p:cNvCxnSpPr/>
          <p:nvPr/>
        </p:nvCxnSpPr>
        <p:spPr>
          <a:xfrm>
            <a:off x="4211960" y="346511"/>
            <a:ext cx="0" cy="28803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064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6093296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6101995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300423" y="58479"/>
            <a:ext cx="5796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Funzione ricreativa dell'azienda agricola</a:t>
            </a:r>
          </a:p>
          <a:p>
            <a:pPr algn="ctr"/>
            <a:endParaRPr lang="it-IT" sz="1400" b="1" dirty="0">
              <a:solidFill>
                <a:srgbClr val="C00000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3FDBAD0-9ADF-8043-9AD8-924EF557926D}"/>
              </a:ext>
            </a:extLst>
          </p:cNvPr>
          <p:cNvSpPr txBox="1"/>
          <p:nvPr/>
        </p:nvSpPr>
        <p:spPr>
          <a:xfrm>
            <a:off x="5872695" y="811802"/>
            <a:ext cx="2018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008F00"/>
                </a:solidFill>
              </a:rPr>
              <a:t>+28% attività</a:t>
            </a:r>
          </a:p>
          <a:p>
            <a:pPr algn="ctr"/>
            <a:r>
              <a:rPr lang="it-IT" sz="1600" dirty="0">
                <a:solidFill>
                  <a:srgbClr val="008F00"/>
                </a:solidFill>
              </a:rPr>
              <a:t>+ 36% posti letto</a:t>
            </a:r>
            <a:endParaRPr lang="it-IT" dirty="0">
              <a:solidFill>
                <a:srgbClr val="008F00"/>
              </a:solidFill>
            </a:endParaRP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24A5EE57-17A2-604C-A7EE-0F93937153C4}"/>
              </a:ext>
            </a:extLst>
          </p:cNvPr>
          <p:cNvSpPr txBox="1"/>
          <p:nvPr/>
        </p:nvSpPr>
        <p:spPr>
          <a:xfrm>
            <a:off x="61067" y="692696"/>
            <a:ext cx="592662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it-IT" sz="1600" dirty="0"/>
              <a:t>Crescita globale;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it-IT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Italia:</a:t>
            </a:r>
          </a:p>
          <a:p>
            <a:pPr marL="355600" indent="-177800">
              <a:buFontTx/>
              <a:buChar char="-"/>
            </a:pPr>
            <a:r>
              <a:rPr lang="it-IT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2007: circa 17.720 agriturismi; 179.985 posti letto</a:t>
            </a:r>
          </a:p>
          <a:p>
            <a:pPr marL="355600" indent="-177800">
              <a:buFontTx/>
              <a:buChar char="-"/>
            </a:pPr>
            <a:r>
              <a:rPr lang="it-IT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2016: circa  22.661 agriturismi; 245.473 posti letto (+ 36%) </a:t>
            </a:r>
          </a:p>
          <a:p>
            <a:pPr marL="355600" indent="-177800">
              <a:buFontTx/>
              <a:buChar char="-"/>
            </a:pPr>
            <a:r>
              <a:rPr lang="it-IT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2016: oltre 12 milioni di ospiti in agriturismi </a:t>
            </a:r>
            <a:r>
              <a:rPr lang="it-IT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(Istat, 2017)</a:t>
            </a:r>
          </a:p>
        </p:txBody>
      </p:sp>
      <p:sp>
        <p:nvSpPr>
          <p:cNvPr id="29" name="Rectangle 2">
            <a:extLst>
              <a:ext uri="{FF2B5EF4-FFF2-40B4-BE49-F238E27FC236}">
                <a16:creationId xmlns:a16="http://schemas.microsoft.com/office/drawing/2014/main" id="{15D65671-AB69-8044-BC78-87D390B79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166179" y="102041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benefici inter-correlati che portano ad uno sviluppo duraturo di questa tipologia di turismobeneficio privato e pubblico 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3" name="Picture 2">
            <a:extLst>
              <a:ext uri="{FF2B5EF4-FFF2-40B4-BE49-F238E27FC236}">
                <a16:creationId xmlns:a16="http://schemas.microsoft.com/office/drawing/2014/main" id="{739EDFC1-B4FF-D142-A136-E9A8343464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000" y="2"/>
            <a:ext cx="1368000" cy="1306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" name="Gruppo 25">
            <a:extLst>
              <a:ext uri="{FF2B5EF4-FFF2-40B4-BE49-F238E27FC236}">
                <a16:creationId xmlns:a16="http://schemas.microsoft.com/office/drawing/2014/main" id="{35DC3BCC-CFD9-B648-BAEB-15BB2664B7F7}"/>
              </a:ext>
            </a:extLst>
          </p:cNvPr>
          <p:cNvGrpSpPr/>
          <p:nvPr/>
        </p:nvGrpSpPr>
        <p:grpSpPr>
          <a:xfrm>
            <a:off x="6109521" y="1137096"/>
            <a:ext cx="2453354" cy="1326252"/>
            <a:chOff x="8776097" y="3460358"/>
            <a:chExt cx="2611289" cy="1056434"/>
          </a:xfrm>
        </p:grpSpPr>
        <p:pic>
          <p:nvPicPr>
            <p:cNvPr id="7" name="Picture 2" descr="Immagine correlata">
              <a:extLst>
                <a:ext uri="{FF2B5EF4-FFF2-40B4-BE49-F238E27FC236}">
                  <a16:creationId xmlns:a16="http://schemas.microsoft.com/office/drawing/2014/main" id="{0D1EF40D-FFC9-9944-A355-7D9D3935DF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51381" y="3460358"/>
              <a:ext cx="2002006" cy="7674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asellaDiTesto 5">
              <a:extLst>
                <a:ext uri="{FF2B5EF4-FFF2-40B4-BE49-F238E27FC236}">
                  <a16:creationId xmlns:a16="http://schemas.microsoft.com/office/drawing/2014/main" id="{6198FD77-1EB0-3F46-A56F-2D8504540F77}"/>
                </a:ext>
              </a:extLst>
            </p:cNvPr>
            <p:cNvSpPr txBox="1"/>
            <p:nvPr/>
          </p:nvSpPr>
          <p:spPr>
            <a:xfrm>
              <a:off x="8776097" y="4227786"/>
              <a:ext cx="2611289" cy="2890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>
                  <a:solidFill>
                    <a:srgbClr val="008F00"/>
                  </a:solidFill>
                </a:rPr>
                <a:t>2007        ITALIA         2016  </a:t>
              </a:r>
            </a:p>
          </p:txBody>
        </p:sp>
      </p:grpSp>
      <p:sp>
        <p:nvSpPr>
          <p:cNvPr id="30" name="ZoneTexte 2">
            <a:extLst>
              <a:ext uri="{FF2B5EF4-FFF2-40B4-BE49-F238E27FC236}">
                <a16:creationId xmlns:a16="http://schemas.microsoft.com/office/drawing/2014/main" id="{D520BDD7-293A-6645-8490-BC5C33385128}"/>
              </a:ext>
            </a:extLst>
          </p:cNvPr>
          <p:cNvSpPr txBox="1"/>
          <p:nvPr/>
        </p:nvSpPr>
        <p:spPr>
          <a:xfrm>
            <a:off x="3599948" y="2212707"/>
            <a:ext cx="1260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err="1">
                <a:solidFill>
                  <a:srgbClr val="C00000"/>
                </a:solidFill>
              </a:rPr>
              <a:t>Benefici</a:t>
            </a:r>
            <a:endParaRPr lang="fr-FR" b="1" i="1" dirty="0">
              <a:solidFill>
                <a:srgbClr val="C00000"/>
              </a:solidFill>
            </a:endParaRPr>
          </a:p>
        </p:txBody>
      </p:sp>
      <p:sp>
        <p:nvSpPr>
          <p:cNvPr id="31" name="Rectangle 1">
            <a:extLst>
              <a:ext uri="{FF2B5EF4-FFF2-40B4-BE49-F238E27FC236}">
                <a16:creationId xmlns:a16="http://schemas.microsoft.com/office/drawing/2014/main" id="{3BF79541-20E4-3341-92A0-BC95D06B23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224" y="2702237"/>
            <a:ext cx="8631455" cy="31239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11113" algn="just" eaLnBrk="0" hangingPunct="0"/>
            <a:r>
              <a:rPr lang="it-IT" altLang="it-IT" sz="1600" b="1" dirty="0">
                <a:solidFill>
                  <a:srgbClr val="008F00"/>
                </a:solidFill>
              </a:rPr>
              <a:t>Three-way </a:t>
            </a:r>
            <a:r>
              <a:rPr lang="it-IT" altLang="it-IT" sz="1600" b="1" dirty="0" err="1">
                <a:solidFill>
                  <a:srgbClr val="008F00"/>
                </a:solidFill>
              </a:rPr>
              <a:t>yield</a:t>
            </a:r>
            <a:r>
              <a:rPr lang="it-IT" altLang="it-IT" sz="1600" b="1" dirty="0">
                <a:solidFill>
                  <a:srgbClr val="008F00"/>
                </a:solidFill>
              </a:rPr>
              <a:t> </a:t>
            </a:r>
            <a:r>
              <a:rPr lang="it-IT" altLang="it-IT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it-IT" altLang="it-IT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Cánoves</a:t>
            </a:r>
            <a:r>
              <a:rPr lang="it-IT" altLang="it-IT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et al., 2004)</a:t>
            </a:r>
            <a:endParaRPr lang="it-IT" alt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8F00"/>
              </a:buClr>
              <a:buSzTx/>
              <a:buFont typeface="Wingdings" pitchFamily="2" charset="2"/>
              <a:buChar char="§"/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 la comunità ospitante (dimensione economica e sociale del turismo rurale);</a:t>
            </a: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8F00"/>
              </a:buClr>
              <a:buSzTx/>
              <a:buFont typeface="Wingdings" pitchFamily="2" charset="2"/>
              <a:buChar char="§"/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 il territorio stesso (manutenzione ambientale); </a:t>
            </a: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8F00"/>
              </a:buClr>
              <a:buSzTx/>
              <a:buFont typeface="Wingdings" pitchFamily="2" charset="2"/>
              <a:buChar char="§"/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 il turista (tempo libero e turismo</a:t>
            </a:r>
            <a:r>
              <a:rPr lang="it-IT" altLang="it-IT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campagna);</a:t>
            </a:r>
          </a:p>
          <a:p>
            <a:pPr marL="285750" lvl="0" indent="-285750" eaLnBrk="0" hangingPunct="0">
              <a:buClr>
                <a:srgbClr val="008F00"/>
              </a:buClr>
              <a:buFont typeface="Wingdings" pitchFamily="2" charset="2"/>
              <a:buChar char="§"/>
            </a:pPr>
            <a:r>
              <a:rPr lang="it-IT" altLang="it-IT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Benefici inter-correlati che portano ad uno sviluppo duraturo;</a:t>
            </a:r>
          </a:p>
          <a:p>
            <a:pPr marL="285750" lvl="0" indent="-285750" eaLnBrk="0" hangingPunct="0">
              <a:buClr>
                <a:srgbClr val="008F00"/>
              </a:buClr>
              <a:buFont typeface="Wingdings" pitchFamily="2" charset="2"/>
              <a:buChar char="§"/>
            </a:pPr>
            <a:r>
              <a:rPr lang="it-IT" altLang="it-IT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Beneficio privato e pubblico.</a:t>
            </a:r>
          </a:p>
          <a:p>
            <a:pPr marL="285750" lvl="0" indent="-285750" eaLnBrk="0" hangingPunct="0">
              <a:buClr>
                <a:srgbClr val="008F00"/>
              </a:buClr>
              <a:buFont typeface="Wingdings" pitchFamily="2" charset="2"/>
              <a:buChar char="§"/>
            </a:pPr>
            <a:endParaRPr kumimoji="0" lang="it-IT" altLang="it-IT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lvl="0" indent="-285750" eaLnBrk="0" hangingPunct="0">
              <a:buClr>
                <a:srgbClr val="008F00"/>
              </a:buClr>
              <a:buFont typeface="Wingdings" pitchFamily="2" charset="2"/>
              <a:buChar char="§"/>
            </a:pPr>
            <a:endParaRPr lang="it-IT" altLang="it-IT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0" hangingPunct="0">
              <a:buClr>
                <a:srgbClr val="008F00"/>
              </a:buClr>
            </a:pPr>
            <a:endParaRPr lang="it-IT" altLang="it-IT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lvl="0" indent="-285750" eaLnBrk="0" hangingPunct="0">
              <a:buClr>
                <a:srgbClr val="008F00"/>
              </a:buClr>
              <a:buFont typeface="Wingdings" pitchFamily="2" charset="2"/>
              <a:buChar char="§"/>
            </a:pP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lvl="0" indent="-285750" eaLnBrk="0" hangingPunct="0"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/>
              <a:t>Nuove modalità organizzative, professionalità e competenze alle aziende agricole;</a:t>
            </a:r>
          </a:p>
          <a:p>
            <a:pPr marL="285750" lvl="0" indent="-285750" eaLnBrk="0" hangingPunct="0">
              <a:buClr>
                <a:srgbClr val="008F00"/>
              </a:buClr>
              <a:buFont typeface="Wingdings" pitchFamily="2" charset="2"/>
              <a:buChar char="§"/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Nuove sfide future per la multifunzionalità: nuove traiettorie; </a:t>
            </a:r>
            <a:r>
              <a:rPr lang="it-IT" altLang="it-IT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eliminazione delle realtà meno preparate, strutturate, improvvisate e non orientate allo sviluppo e all’organizzazione.</a:t>
            </a:r>
            <a:endParaRPr kumimoji="0" lang="it-IT" altLang="it-IT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2" name="ZoneTexte 2">
            <a:extLst>
              <a:ext uri="{FF2B5EF4-FFF2-40B4-BE49-F238E27FC236}">
                <a16:creationId xmlns:a16="http://schemas.microsoft.com/office/drawing/2014/main" id="{8CA5ED07-047D-C84C-8A3E-641A2BFE5837}"/>
              </a:ext>
            </a:extLst>
          </p:cNvPr>
          <p:cNvSpPr txBox="1"/>
          <p:nvPr/>
        </p:nvSpPr>
        <p:spPr>
          <a:xfrm>
            <a:off x="3347864" y="436510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err="1">
                <a:solidFill>
                  <a:srgbClr val="C00000"/>
                </a:solidFill>
              </a:rPr>
              <a:t>Presupposti</a:t>
            </a:r>
            <a:endParaRPr lang="fr-FR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307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ttangolo 40">
            <a:extLst>
              <a:ext uri="{FF2B5EF4-FFF2-40B4-BE49-F238E27FC236}">
                <a16:creationId xmlns:a16="http://schemas.microsoft.com/office/drawing/2014/main" id="{FB74B9B1-4C40-9C4E-B713-C15C8B2DE0D1}"/>
              </a:ext>
            </a:extLst>
          </p:cNvPr>
          <p:cNvSpPr/>
          <p:nvPr/>
        </p:nvSpPr>
        <p:spPr>
          <a:xfrm>
            <a:off x="64362" y="3040398"/>
            <a:ext cx="8956104" cy="298089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6093296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6101995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300423" y="44624"/>
            <a:ext cx="579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Funzione ricreativa dell'azienda agricola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95CBAB8-8DB9-CE49-8381-8A52091F4D4F}"/>
              </a:ext>
            </a:extLst>
          </p:cNvPr>
          <p:cNvSpPr txBox="1"/>
          <p:nvPr/>
        </p:nvSpPr>
        <p:spPr>
          <a:xfrm>
            <a:off x="97940" y="3208691"/>
            <a:ext cx="496263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err="1">
                <a:solidFill>
                  <a:srgbClr val="008F00"/>
                </a:solidFill>
              </a:rPr>
              <a:t>Push</a:t>
            </a:r>
            <a:r>
              <a:rPr lang="it-IT" sz="1600" b="1" dirty="0">
                <a:solidFill>
                  <a:srgbClr val="008F00"/>
                </a:solidFill>
              </a:rPr>
              <a:t> </a:t>
            </a:r>
            <a:r>
              <a:rPr lang="it-IT" sz="1600" b="1" dirty="0" err="1">
                <a:solidFill>
                  <a:srgbClr val="008F00"/>
                </a:solidFill>
              </a:rPr>
              <a:t>factors</a:t>
            </a:r>
            <a:r>
              <a:rPr lang="it-IT" sz="1600" b="1" dirty="0">
                <a:solidFill>
                  <a:srgbClr val="008F00"/>
                </a:solidFill>
              </a:rPr>
              <a:t> </a:t>
            </a:r>
          </a:p>
          <a:p>
            <a:pPr marL="179388" indent="-179388"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/>
              <a:t>Risposta alla </a:t>
            </a:r>
            <a:r>
              <a:rPr lang="it-IT" sz="1600" i="1" dirty="0" err="1"/>
              <a:t>squeeze</a:t>
            </a:r>
            <a:r>
              <a:rPr lang="it-IT" sz="1600" i="1" dirty="0"/>
              <a:t> on </a:t>
            </a:r>
            <a:r>
              <a:rPr lang="it-IT" sz="1600" i="1" dirty="0" err="1"/>
              <a:t>agriculture</a:t>
            </a:r>
            <a:r>
              <a:rPr lang="it-IT" sz="1600" i="1" dirty="0"/>
              <a:t> </a:t>
            </a:r>
            <a:r>
              <a:rPr lang="it-IT" sz="1600" dirty="0"/>
              <a:t>(costante riduzione del rapporto tra ricavi e costi di produzione)</a:t>
            </a:r>
            <a:r>
              <a:rPr lang="it-IT" sz="1600" i="1" dirty="0"/>
              <a:t> </a:t>
            </a:r>
            <a:r>
              <a:rPr lang="it-IT" sz="1600" i="1" dirty="0">
                <a:latin typeface="+mj-lt"/>
              </a:rPr>
              <a:t>         </a:t>
            </a:r>
            <a:endParaRPr lang="it-IT" sz="1600" dirty="0">
              <a:latin typeface="+mj-lt"/>
            </a:endParaRPr>
          </a:p>
          <a:p>
            <a:pPr marL="179388" indent="-179388"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/>
              <a:t>Ricerca di fonti alternative/complementari di reddito; </a:t>
            </a:r>
          </a:p>
          <a:p>
            <a:pPr marL="179388" indent="-179388"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/>
              <a:t>Allocazione più efficiente dei fattori di produzione;</a:t>
            </a:r>
          </a:p>
          <a:p>
            <a:pPr marL="179388" indent="-179388"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/>
              <a:t>Accorciamento della lunghezza della filiera;</a:t>
            </a:r>
          </a:p>
          <a:p>
            <a:pPr marL="179388" indent="-179388"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/>
              <a:t>Riduzione dei costi di transazione; </a:t>
            </a:r>
          </a:p>
          <a:p>
            <a:pPr marL="179388" indent="-179388"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/>
              <a:t>Ricerca di fonti alternative/complementari di reddito.</a:t>
            </a:r>
          </a:p>
        </p:txBody>
      </p:sp>
      <p:sp>
        <p:nvSpPr>
          <p:cNvPr id="29" name="Rectangle 2">
            <a:extLst>
              <a:ext uri="{FF2B5EF4-FFF2-40B4-BE49-F238E27FC236}">
                <a16:creationId xmlns:a16="http://schemas.microsoft.com/office/drawing/2014/main" id="{15D65671-AB69-8044-BC78-87D390B79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166179" y="102041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benefici inter-correlati che portano ad uno sviluppo duraturo di questa tipologia di turismobeneficio privato e pubblico 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3" name="Picture 2">
            <a:extLst>
              <a:ext uri="{FF2B5EF4-FFF2-40B4-BE49-F238E27FC236}">
                <a16:creationId xmlns:a16="http://schemas.microsoft.com/office/drawing/2014/main" id="{739EDFC1-B4FF-D142-A136-E9A8343464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000" y="2"/>
            <a:ext cx="1368000" cy="1306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650BFBDD-8931-2046-892E-293E9E21BE83}"/>
              </a:ext>
            </a:extLst>
          </p:cNvPr>
          <p:cNvSpPr txBox="1"/>
          <p:nvPr/>
        </p:nvSpPr>
        <p:spPr>
          <a:xfrm>
            <a:off x="4860032" y="3143584"/>
            <a:ext cx="404475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rgbClr val="008F00"/>
                </a:solidFill>
              </a:rPr>
              <a:t>Pull </a:t>
            </a:r>
            <a:r>
              <a:rPr lang="it-IT" sz="1600" b="1" dirty="0" err="1">
                <a:solidFill>
                  <a:srgbClr val="008F00"/>
                </a:solidFill>
              </a:rPr>
              <a:t>factors</a:t>
            </a:r>
            <a:r>
              <a:rPr lang="it-IT" b="1" dirty="0">
                <a:solidFill>
                  <a:srgbClr val="008F00"/>
                </a:solidFill>
              </a:rPr>
              <a:t> </a:t>
            </a:r>
          </a:p>
          <a:p>
            <a:pPr marL="179388" indent="-179388"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/>
              <a:t>Sfruttamento domanda crescente di attività ricreative all'aperto basate sulla natura; </a:t>
            </a:r>
          </a:p>
          <a:p>
            <a:pPr marL="179388" indent="-179388"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/>
              <a:t>Economie di scopo derivanti da complementarità strategiche tra produzione agricola e zootecnica e attività ricreative; </a:t>
            </a:r>
          </a:p>
          <a:p>
            <a:pPr marL="179388" indent="-179388"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/>
              <a:t>Qualsiasi vantaggio derivante dall'interazione culturale e sociale con gli ospiti</a:t>
            </a:r>
            <a:endParaRPr lang="it-IT" dirty="0"/>
          </a:p>
        </p:txBody>
      </p:sp>
      <p:grpSp>
        <p:nvGrpSpPr>
          <p:cNvPr id="38" name="Gruppo 37">
            <a:extLst>
              <a:ext uri="{FF2B5EF4-FFF2-40B4-BE49-F238E27FC236}">
                <a16:creationId xmlns:a16="http://schemas.microsoft.com/office/drawing/2014/main" id="{2B328D9C-C749-4A49-B24E-849802C7F890}"/>
              </a:ext>
            </a:extLst>
          </p:cNvPr>
          <p:cNvGrpSpPr/>
          <p:nvPr/>
        </p:nvGrpSpPr>
        <p:grpSpPr>
          <a:xfrm>
            <a:off x="-12098" y="476672"/>
            <a:ext cx="8832570" cy="923330"/>
            <a:chOff x="187896" y="899428"/>
            <a:chExt cx="8832570" cy="923330"/>
          </a:xfrm>
        </p:grpSpPr>
        <p:sp>
          <p:nvSpPr>
            <p:cNvPr id="25" name="ZoneTexte 2">
              <a:extLst>
                <a:ext uri="{FF2B5EF4-FFF2-40B4-BE49-F238E27FC236}">
                  <a16:creationId xmlns:a16="http://schemas.microsoft.com/office/drawing/2014/main" id="{A57720D8-0183-1546-8853-DE8A413A1D46}"/>
                </a:ext>
              </a:extLst>
            </p:cNvPr>
            <p:cNvSpPr txBox="1"/>
            <p:nvPr/>
          </p:nvSpPr>
          <p:spPr>
            <a:xfrm>
              <a:off x="187896" y="899428"/>
              <a:ext cx="883257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i="1" dirty="0" err="1">
                  <a:solidFill>
                    <a:srgbClr val="C00000"/>
                  </a:solidFill>
                </a:rPr>
                <a:t>Multifunzionalità</a:t>
              </a:r>
              <a:r>
                <a:rPr lang="fr-FR" b="1" i="1" dirty="0">
                  <a:solidFill>
                    <a:srgbClr val="C00000"/>
                  </a:solidFill>
                </a:rPr>
                <a:t> 	         			               </a:t>
              </a:r>
              <a:r>
                <a:rPr lang="fr-FR" b="1" i="1" dirty="0" err="1">
                  <a:solidFill>
                    <a:srgbClr val="C00000"/>
                  </a:solidFill>
                </a:rPr>
                <a:t>Sopravvienza</a:t>
              </a:r>
              <a:r>
                <a:rPr lang="fr-FR" b="1" i="1" dirty="0">
                  <a:solidFill>
                    <a:srgbClr val="C00000"/>
                  </a:solidFill>
                </a:rPr>
                <a:t>,</a:t>
              </a:r>
            </a:p>
            <a:p>
              <a:pPr lvl="1"/>
              <a:r>
                <a:rPr lang="fr-FR" b="1" i="1" dirty="0">
                  <a:solidFill>
                    <a:srgbClr val="C00000"/>
                  </a:solidFill>
                </a:rPr>
                <a:t>			      </a:t>
              </a:r>
              <a:r>
                <a:rPr lang="fr-FR" b="1" i="1" dirty="0" err="1">
                  <a:solidFill>
                    <a:srgbClr val="C00000"/>
                  </a:solidFill>
                </a:rPr>
                <a:t>Percorsi</a:t>
              </a:r>
              <a:r>
                <a:rPr lang="fr-FR" b="1" i="1" dirty="0">
                  <a:solidFill>
                    <a:srgbClr val="C00000"/>
                  </a:solidFill>
                </a:rPr>
                <a:t> </a:t>
              </a:r>
              <a:r>
                <a:rPr lang="fr-FR" b="1" i="1" dirty="0" err="1">
                  <a:solidFill>
                    <a:srgbClr val="C00000"/>
                  </a:solidFill>
                </a:rPr>
                <a:t>strategici</a:t>
              </a:r>
              <a:r>
                <a:rPr lang="fr-FR" b="1" i="1" dirty="0">
                  <a:solidFill>
                    <a:srgbClr val="C00000"/>
                  </a:solidFill>
                </a:rPr>
                <a:t>	                   </a:t>
              </a:r>
              <a:r>
                <a:rPr lang="fr-FR" b="1" i="1" dirty="0" err="1">
                  <a:solidFill>
                    <a:srgbClr val="C00000"/>
                  </a:solidFill>
                </a:rPr>
                <a:t>crescita</a:t>
              </a:r>
              <a:endParaRPr lang="fr-FR" b="1" i="1" dirty="0">
                <a:solidFill>
                  <a:srgbClr val="C00000"/>
                </a:solidFill>
              </a:endParaRPr>
            </a:p>
            <a:p>
              <a:r>
                <a:rPr lang="fr-FR" b="1" i="1" dirty="0">
                  <a:solidFill>
                    <a:srgbClr val="C00000"/>
                  </a:solidFill>
                </a:rPr>
                <a:t>			          </a:t>
              </a:r>
              <a:r>
                <a:rPr lang="fr-FR" b="1" i="1" dirty="0" err="1">
                  <a:solidFill>
                    <a:srgbClr val="C00000"/>
                  </a:solidFill>
                </a:rPr>
                <a:t>innovativi</a:t>
              </a:r>
              <a:r>
                <a:rPr lang="fr-FR" b="1" i="1" dirty="0">
                  <a:solidFill>
                    <a:srgbClr val="C00000"/>
                  </a:solidFill>
                </a:rPr>
                <a:t> 	</a:t>
              </a:r>
            </a:p>
          </p:txBody>
        </p:sp>
        <p:cxnSp>
          <p:nvCxnSpPr>
            <p:cNvPr id="27" name="Connettore 2 26">
              <a:extLst>
                <a:ext uri="{FF2B5EF4-FFF2-40B4-BE49-F238E27FC236}">
                  <a16:creationId xmlns:a16="http://schemas.microsoft.com/office/drawing/2014/main" id="{D5A79284-E6B4-7640-BA40-3B18E3BBE34D}"/>
                </a:ext>
              </a:extLst>
            </p:cNvPr>
            <p:cNvCxnSpPr>
              <a:cxnSpLocks/>
            </p:cNvCxnSpPr>
            <p:nvPr/>
          </p:nvCxnSpPr>
          <p:spPr>
            <a:xfrm>
              <a:off x="2190132" y="1198136"/>
              <a:ext cx="1143744" cy="28927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0" name="Connettore 2 29">
              <a:extLst>
                <a:ext uri="{FF2B5EF4-FFF2-40B4-BE49-F238E27FC236}">
                  <a16:creationId xmlns:a16="http://schemas.microsoft.com/office/drawing/2014/main" id="{1ACB9951-23AB-C140-B7C3-7FD5399658B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89924" y="1112463"/>
              <a:ext cx="1080120" cy="27501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8C46F34A-E4EB-984F-BE84-794FBCCA78CA}"/>
              </a:ext>
            </a:extLst>
          </p:cNvPr>
          <p:cNvSpPr txBox="1"/>
          <p:nvPr/>
        </p:nvSpPr>
        <p:spPr>
          <a:xfrm>
            <a:off x="873064" y="1654964"/>
            <a:ext cx="827093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/>
              <a:t>Agricoltura biologica, produzione di qualità, trasformazione dei prodotti in azienda, filiere corte, </a:t>
            </a:r>
            <a:r>
              <a:rPr lang="it-IT" sz="1600" dirty="0" err="1"/>
              <a:t>pick-your-own</a:t>
            </a:r>
            <a:r>
              <a:rPr lang="it-IT" sz="1600" dirty="0"/>
              <a:t>, certificazione, costruzione network, marchi</a:t>
            </a:r>
            <a:endParaRPr lang="it-IT" sz="1000" dirty="0"/>
          </a:p>
          <a:p>
            <a:pPr marL="285750" indent="-285750"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/>
              <a:t>Servizio di alloggio, ristorazione, </a:t>
            </a:r>
            <a:r>
              <a:rPr lang="it-IT" sz="1600" dirty="0" err="1"/>
              <a:t>socio-sanitarii</a:t>
            </a:r>
            <a:r>
              <a:rPr lang="it-IT" sz="1600" dirty="0"/>
              <a:t>, fattoria didattica, degustazioni, SPA </a:t>
            </a:r>
            <a:endParaRPr lang="it-IT" sz="1000" dirty="0"/>
          </a:p>
          <a:p>
            <a:pPr marL="285750" indent="-285750">
              <a:buClr>
                <a:srgbClr val="008F00"/>
              </a:buClr>
              <a:buFont typeface="Wingdings" pitchFamily="2" charset="2"/>
              <a:buChar char="§"/>
            </a:pPr>
            <a:r>
              <a:rPr lang="it-IT" sz="1600" dirty="0"/>
              <a:t>Pluriattività, produzione di fertilizzanti organici, scambio sociale di prodotti da impiegare nel processo produttivo </a:t>
            </a:r>
          </a:p>
        </p:txBody>
      </p: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0D979E4B-4EE2-4D4D-932C-A7C8D184449A}"/>
              </a:ext>
            </a:extLst>
          </p:cNvPr>
          <p:cNvCxnSpPr>
            <a:cxnSpLocks/>
          </p:cNvCxnSpPr>
          <p:nvPr/>
        </p:nvCxnSpPr>
        <p:spPr>
          <a:xfrm>
            <a:off x="4067944" y="1400002"/>
            <a:ext cx="0" cy="34142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30BC0D65-B2B7-674E-ABBC-A7EA9D4BE67D}"/>
              </a:ext>
            </a:extLst>
          </p:cNvPr>
          <p:cNvSpPr txBox="1"/>
          <p:nvPr/>
        </p:nvSpPr>
        <p:spPr>
          <a:xfrm>
            <a:off x="411399" y="1156230"/>
            <a:ext cx="461665" cy="124649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Motivazioni</a:t>
            </a:r>
          </a:p>
        </p:txBody>
      </p:sp>
      <p:cxnSp>
        <p:nvCxnSpPr>
          <p:cNvPr id="42" name="Connettore 2 41">
            <a:extLst>
              <a:ext uri="{FF2B5EF4-FFF2-40B4-BE49-F238E27FC236}">
                <a16:creationId xmlns:a16="http://schemas.microsoft.com/office/drawing/2014/main" id="{ABD33B87-A944-754C-9E0B-3B82C9ED8039}"/>
              </a:ext>
            </a:extLst>
          </p:cNvPr>
          <p:cNvCxnSpPr>
            <a:cxnSpLocks/>
          </p:cNvCxnSpPr>
          <p:nvPr/>
        </p:nvCxnSpPr>
        <p:spPr>
          <a:xfrm>
            <a:off x="806890" y="856256"/>
            <a:ext cx="17119" cy="213479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7197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>
            <a:extLst>
              <a:ext uri="{FF2B5EF4-FFF2-40B4-BE49-F238E27FC236}">
                <a16:creationId xmlns:a16="http://schemas.microsoft.com/office/drawing/2014/main" id="{EAE97CFF-DDCB-3247-95FA-65BEE8976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000" y="2"/>
            <a:ext cx="1368000" cy="1306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6093296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6101995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15037" y="23898"/>
            <a:ext cx="76687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 err="1">
                <a:solidFill>
                  <a:srgbClr val="C00000"/>
                </a:solidFill>
              </a:rPr>
              <a:t>Sardegna</a:t>
            </a:r>
            <a:endParaRPr lang="fr-FR" b="1" i="1" dirty="0">
              <a:solidFill>
                <a:srgbClr val="C00000"/>
              </a:solidFill>
            </a:endParaRPr>
          </a:p>
          <a:p>
            <a:pPr algn="ctr"/>
            <a:r>
              <a:rPr lang="fr-FR" b="1" i="1" dirty="0" err="1">
                <a:solidFill>
                  <a:srgbClr val="C00000"/>
                </a:solidFill>
              </a:rPr>
              <a:t>Diagnosi</a:t>
            </a:r>
            <a:r>
              <a:rPr lang="fr-FR" b="1" i="1" dirty="0">
                <a:solidFill>
                  <a:srgbClr val="C00000"/>
                </a:solidFill>
              </a:rPr>
              <a:t> territoriale (</a:t>
            </a:r>
            <a:r>
              <a:rPr lang="fr-FR" b="1" i="1" dirty="0" err="1">
                <a:solidFill>
                  <a:srgbClr val="C00000"/>
                </a:solidFill>
              </a:rPr>
              <a:t>giugno</a:t>
            </a:r>
            <a:r>
              <a:rPr lang="fr-FR" b="1" i="1" dirty="0">
                <a:solidFill>
                  <a:srgbClr val="C00000"/>
                </a:solidFill>
              </a:rPr>
              <a:t>-novembre 2917)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8880C51-EA5E-9F4D-84EE-ABC4AEEAD275}"/>
              </a:ext>
            </a:extLst>
          </p:cNvPr>
          <p:cNvSpPr txBox="1"/>
          <p:nvPr/>
        </p:nvSpPr>
        <p:spPr>
          <a:xfrm>
            <a:off x="123271" y="869014"/>
            <a:ext cx="45138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Mappatura delle differenti realtà imprenditoriali: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6F901AA-DCDE-374B-9F0D-C734291D5D9B}"/>
              </a:ext>
            </a:extLst>
          </p:cNvPr>
          <p:cNvSpPr txBox="1"/>
          <p:nvPr/>
        </p:nvSpPr>
        <p:spPr>
          <a:xfrm>
            <a:off x="4427984" y="694127"/>
            <a:ext cx="23839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dirty="0"/>
              <a:t>Attività agricola </a:t>
            </a:r>
          </a:p>
          <a:p>
            <a:pPr algn="ctr"/>
            <a:endParaRPr lang="it-IT" sz="1600" dirty="0"/>
          </a:p>
          <a:p>
            <a:pPr algn="ctr"/>
            <a:r>
              <a:rPr lang="it-IT" sz="1600" dirty="0"/>
              <a:t>Servizi turistico ricreativi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B918925F-7635-CA4F-BE99-BB949B0C3520}"/>
              </a:ext>
            </a:extLst>
          </p:cNvPr>
          <p:cNvCxnSpPr/>
          <p:nvPr/>
        </p:nvCxnSpPr>
        <p:spPr>
          <a:xfrm rot="5400000">
            <a:off x="5580128" y="1124760"/>
            <a:ext cx="288000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0CF1DE3-7DDD-4546-A663-063FFBA2480E}"/>
              </a:ext>
            </a:extLst>
          </p:cNvPr>
          <p:cNvSpPr txBox="1"/>
          <p:nvPr/>
        </p:nvSpPr>
        <p:spPr>
          <a:xfrm>
            <a:off x="117223" y="1989168"/>
            <a:ext cx="67617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42 imprese intervistate</a:t>
            </a:r>
          </a:p>
          <a:p>
            <a:r>
              <a:rPr lang="it-IT" sz="1600" dirty="0"/>
              <a:t>27 imprese incluse nel campione di rilevazione economica: 12 </a:t>
            </a:r>
            <a:r>
              <a:rPr lang="it-IT" sz="1600" dirty="0" err="1"/>
              <a:t>N</a:t>
            </a:r>
            <a:r>
              <a:rPr lang="it-IT" sz="1600" dirty="0"/>
              <a:t> e 15 M </a:t>
            </a:r>
          </a:p>
        </p:txBody>
      </p:sp>
      <p:graphicFrame>
        <p:nvGraphicFramePr>
          <p:cNvPr id="13" name="Tabella 12">
            <a:extLst>
              <a:ext uri="{FF2B5EF4-FFF2-40B4-BE49-F238E27FC236}">
                <a16:creationId xmlns:a16="http://schemas.microsoft.com/office/drawing/2014/main" id="{4C1118AA-78C6-4A41-8248-0972781204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858353"/>
              </p:ext>
            </p:extLst>
          </p:nvPr>
        </p:nvGraphicFramePr>
        <p:xfrm>
          <a:off x="170017" y="2684807"/>
          <a:ext cx="8738407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0255">
                  <a:extLst>
                    <a:ext uri="{9D8B030D-6E8A-4147-A177-3AD203B41FA5}">
                      <a16:colId xmlns:a16="http://schemas.microsoft.com/office/drawing/2014/main" val="4239029766"/>
                    </a:ext>
                  </a:extLst>
                </a:gridCol>
                <a:gridCol w="1199692">
                  <a:extLst>
                    <a:ext uri="{9D8B030D-6E8A-4147-A177-3AD203B41FA5}">
                      <a16:colId xmlns:a16="http://schemas.microsoft.com/office/drawing/2014/main" val="1858078716"/>
                    </a:ext>
                  </a:extLst>
                </a:gridCol>
                <a:gridCol w="1199692">
                  <a:extLst>
                    <a:ext uri="{9D8B030D-6E8A-4147-A177-3AD203B41FA5}">
                      <a16:colId xmlns:a16="http://schemas.microsoft.com/office/drawing/2014/main" val="2820881116"/>
                    </a:ext>
                  </a:extLst>
                </a:gridCol>
                <a:gridCol w="1199692">
                  <a:extLst>
                    <a:ext uri="{9D8B030D-6E8A-4147-A177-3AD203B41FA5}">
                      <a16:colId xmlns:a16="http://schemas.microsoft.com/office/drawing/2014/main" val="1928964241"/>
                    </a:ext>
                  </a:extLst>
                </a:gridCol>
                <a:gridCol w="1199692">
                  <a:extLst>
                    <a:ext uri="{9D8B030D-6E8A-4147-A177-3AD203B41FA5}">
                      <a16:colId xmlns:a16="http://schemas.microsoft.com/office/drawing/2014/main" val="2022843833"/>
                    </a:ext>
                  </a:extLst>
                </a:gridCol>
                <a:gridCol w="1199692">
                  <a:extLst>
                    <a:ext uri="{9D8B030D-6E8A-4147-A177-3AD203B41FA5}">
                      <a16:colId xmlns:a16="http://schemas.microsoft.com/office/drawing/2014/main" val="3622206963"/>
                    </a:ext>
                  </a:extLst>
                </a:gridCol>
                <a:gridCol w="1199692">
                  <a:extLst>
                    <a:ext uri="{9D8B030D-6E8A-4147-A177-3AD203B41FA5}">
                      <a16:colId xmlns:a16="http://schemas.microsoft.com/office/drawing/2014/main" val="2961770832"/>
                    </a:ext>
                  </a:extLst>
                </a:gridCol>
              </a:tblGrid>
              <a:tr h="1441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Tipologia di imprese </a:t>
                      </a:r>
                      <a:endParaRPr lang="it-IT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 Media</a:t>
                      </a:r>
                      <a:endParaRPr lang="it-IT" sz="2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Sardegna</a:t>
                      </a:r>
                      <a:endParaRPr lang="it-IT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 imprese Sardegna</a:t>
                      </a:r>
                      <a:endParaRPr lang="it-IT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 Media M</a:t>
                      </a:r>
                      <a:endParaRPr lang="it-IT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 imprese M</a:t>
                      </a:r>
                      <a:endParaRPr lang="it-IT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 Media </a:t>
                      </a:r>
                      <a:r>
                        <a:rPr lang="it-IT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it-IT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 imprese </a:t>
                      </a:r>
                      <a:r>
                        <a:rPr lang="it-IT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it-IT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0137932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Piccola (≤25)</a:t>
                      </a:r>
                      <a:endParaRPr lang="it-IT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10,1</a:t>
                      </a:r>
                      <a:endParaRPr lang="it-IT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it-IT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10,9</a:t>
                      </a:r>
                      <a:endParaRPr lang="it-IT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it-IT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9,6</a:t>
                      </a:r>
                      <a:endParaRPr lang="it-IT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it-IT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8156941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 (&gt;25&lt;100)</a:t>
                      </a:r>
                      <a:endParaRPr lang="it-IT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56,6</a:t>
                      </a:r>
                      <a:endParaRPr lang="it-IT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it-IT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60,4</a:t>
                      </a:r>
                      <a:endParaRPr lang="it-IT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it-IT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46,7</a:t>
                      </a:r>
                      <a:endParaRPr lang="it-IT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it-IT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0129979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Grande(≤ 100)</a:t>
                      </a:r>
                      <a:endParaRPr lang="it-IT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130,0</a:t>
                      </a:r>
                      <a:endParaRPr lang="it-IT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it-IT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145,0</a:t>
                      </a:r>
                      <a:endParaRPr lang="it-IT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it-IT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107,5</a:t>
                      </a:r>
                      <a:endParaRPr lang="it-IT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it-IT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6701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6426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17F61652-DBCD-6944-9170-A20A0D260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F983EB-8206-C44D-83B7-EAF89C016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000" y="2"/>
            <a:ext cx="1368000" cy="1306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Y:\Pole Cooperation\Projets en cours\4. PROMETEA\2. Communication\PROMETEA - logo Version Finale.jpg">
            <a:extLst>
              <a:ext uri="{FF2B5EF4-FFF2-40B4-BE49-F238E27FC236}">
                <a16:creationId xmlns:a16="http://schemas.microsoft.com/office/drawing/2014/main" id="{27F3E88C-BE84-A442-AE90-9069577EF8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6093296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>
            <a:extLst>
              <a:ext uri="{FF2B5EF4-FFF2-40B4-BE49-F238E27FC236}">
                <a16:creationId xmlns:a16="http://schemas.microsoft.com/office/drawing/2014/main" id="{D1DAE9E1-6E39-9A44-9E31-F54BB7E07FED}"/>
              </a:ext>
            </a:extLst>
          </p:cNvPr>
          <p:cNvSpPr txBox="1">
            <a:spLocks/>
          </p:cNvSpPr>
          <p:nvPr/>
        </p:nvSpPr>
        <p:spPr bwMode="auto">
          <a:xfrm>
            <a:off x="5076056" y="6101995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90634EB3-EAB6-944B-BDC1-F92BFE9B7CBD}"/>
              </a:ext>
            </a:extLst>
          </p:cNvPr>
          <p:cNvSpPr/>
          <p:nvPr/>
        </p:nvSpPr>
        <p:spPr>
          <a:xfrm>
            <a:off x="2555776" y="0"/>
            <a:ext cx="3607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79705" algn="just">
              <a:spcAft>
                <a:spcPts val="0"/>
              </a:spcAft>
            </a:pPr>
            <a:r>
              <a:rPr lang="it-IT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Analisi economico-finanziaria</a:t>
            </a:r>
            <a:endParaRPr lang="it-IT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D54C6F5E-30BC-054D-AFFD-BCD86B7F3DC7}"/>
              </a:ext>
            </a:extLst>
          </p:cNvPr>
          <p:cNvSpPr/>
          <p:nvPr/>
        </p:nvSpPr>
        <p:spPr>
          <a:xfrm>
            <a:off x="137485" y="355858"/>
            <a:ext cx="3223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8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Analisi dell’attività agricola </a:t>
            </a:r>
            <a:endParaRPr lang="it-IT" b="1" dirty="0">
              <a:solidFill>
                <a:srgbClr val="008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F853B1EA-3115-0E44-895F-B236F34CA8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731833"/>
              </p:ext>
            </p:extLst>
          </p:nvPr>
        </p:nvGraphicFramePr>
        <p:xfrm>
          <a:off x="1183228" y="1131519"/>
          <a:ext cx="5184001" cy="236085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142334">
                  <a:extLst>
                    <a:ext uri="{9D8B030D-6E8A-4147-A177-3AD203B41FA5}">
                      <a16:colId xmlns:a16="http://schemas.microsoft.com/office/drawing/2014/main" val="1290179407"/>
                    </a:ext>
                  </a:extLst>
                </a:gridCol>
                <a:gridCol w="1013889">
                  <a:extLst>
                    <a:ext uri="{9D8B030D-6E8A-4147-A177-3AD203B41FA5}">
                      <a16:colId xmlns:a16="http://schemas.microsoft.com/office/drawing/2014/main" val="2653526733"/>
                    </a:ext>
                  </a:extLst>
                </a:gridCol>
                <a:gridCol w="1013889">
                  <a:extLst>
                    <a:ext uri="{9D8B030D-6E8A-4147-A177-3AD203B41FA5}">
                      <a16:colId xmlns:a16="http://schemas.microsoft.com/office/drawing/2014/main" val="3334893391"/>
                    </a:ext>
                  </a:extLst>
                </a:gridCol>
                <a:gridCol w="1013889">
                  <a:extLst>
                    <a:ext uri="{9D8B030D-6E8A-4147-A177-3AD203B41FA5}">
                      <a16:colId xmlns:a16="http://schemas.microsoft.com/office/drawing/2014/main" val="4267678063"/>
                    </a:ext>
                  </a:extLst>
                </a:gridCol>
              </a:tblGrid>
              <a:tr h="2876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Specie animale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 Imprese*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666400"/>
                  </a:ext>
                </a:extLst>
              </a:tr>
              <a:tr h="2377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657171"/>
                  </a:ext>
                </a:extLst>
              </a:tr>
              <a:tr h="237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extLst>
                  <a:ext uri="{0D108BD9-81ED-4DB2-BD59-A6C34878D82A}">
                    <a16:rowId xmlns:a16="http://schemas.microsoft.com/office/drawing/2014/main" val="1521313017"/>
                  </a:ext>
                </a:extLst>
              </a:tr>
              <a:tr h="942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Capre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extLst>
                  <a:ext uri="{0D108BD9-81ED-4DB2-BD59-A6C34878D82A}">
                    <a16:rowId xmlns:a16="http://schemas.microsoft.com/office/drawing/2014/main" val="1380362700"/>
                  </a:ext>
                </a:extLst>
              </a:tr>
              <a:tr h="237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Asini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extLst>
                  <a:ext uri="{0D108BD9-81ED-4DB2-BD59-A6C34878D82A}">
                    <a16:rowId xmlns:a16="http://schemas.microsoft.com/office/drawing/2014/main" val="6638142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Equini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extLst>
                  <a:ext uri="{0D108BD9-81ED-4DB2-BD59-A6C34878D82A}">
                    <a16:rowId xmlns:a16="http://schemas.microsoft.com/office/drawing/2014/main" val="243772186"/>
                  </a:ext>
                </a:extLst>
              </a:tr>
              <a:tr h="224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Animali da bassa corte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extLst>
                  <a:ext uri="{0D108BD9-81ED-4DB2-BD59-A6C34878D82A}">
                    <a16:rowId xmlns:a16="http://schemas.microsoft.com/office/drawing/2014/main" val="3184155241"/>
                  </a:ext>
                </a:extLst>
              </a:tr>
              <a:tr h="224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Bovini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extLst>
                  <a:ext uri="{0D108BD9-81ED-4DB2-BD59-A6C34878D82A}">
                    <a16:rowId xmlns:a16="http://schemas.microsoft.com/office/drawing/2014/main" val="3087601640"/>
                  </a:ext>
                </a:extLst>
              </a:tr>
              <a:tr h="110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Ovini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extLst>
                  <a:ext uri="{0D108BD9-81ED-4DB2-BD59-A6C34878D82A}">
                    <a16:rowId xmlns:a16="http://schemas.microsoft.com/office/drawing/2014/main" val="2468368887"/>
                  </a:ext>
                </a:extLst>
              </a:tr>
              <a:tr h="237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Suini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770" marR="40770" marT="0" marB="0" anchor="b"/>
                </a:tc>
                <a:extLst>
                  <a:ext uri="{0D108BD9-81ED-4DB2-BD59-A6C34878D82A}">
                    <a16:rowId xmlns:a16="http://schemas.microsoft.com/office/drawing/2014/main" val="117492647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AD95BAB0-1F99-9046-82C7-F7208E460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85" y="762187"/>
            <a:ext cx="36535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Specie animali allevate in Sardegna</a:t>
            </a:r>
            <a:endParaRPr kumimoji="0" lang="it-IT" altLang="it-IT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953452F4-B847-5844-BF91-47891B08C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823010"/>
              </p:ext>
            </p:extLst>
          </p:nvPr>
        </p:nvGraphicFramePr>
        <p:xfrm>
          <a:off x="103286" y="3834758"/>
          <a:ext cx="8917177" cy="20425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157">
                  <a:extLst>
                    <a:ext uri="{9D8B030D-6E8A-4147-A177-3AD203B41FA5}">
                      <a16:colId xmlns:a16="http://schemas.microsoft.com/office/drawing/2014/main" val="1143367912"/>
                    </a:ext>
                  </a:extLst>
                </a:gridCol>
                <a:gridCol w="603477">
                  <a:extLst>
                    <a:ext uri="{9D8B030D-6E8A-4147-A177-3AD203B41FA5}">
                      <a16:colId xmlns:a16="http://schemas.microsoft.com/office/drawing/2014/main" val="648196769"/>
                    </a:ext>
                  </a:extLst>
                </a:gridCol>
                <a:gridCol w="603477">
                  <a:extLst>
                    <a:ext uri="{9D8B030D-6E8A-4147-A177-3AD203B41FA5}">
                      <a16:colId xmlns:a16="http://schemas.microsoft.com/office/drawing/2014/main" val="2975340251"/>
                    </a:ext>
                  </a:extLst>
                </a:gridCol>
                <a:gridCol w="759149">
                  <a:extLst>
                    <a:ext uri="{9D8B030D-6E8A-4147-A177-3AD203B41FA5}">
                      <a16:colId xmlns:a16="http://schemas.microsoft.com/office/drawing/2014/main" val="782594298"/>
                    </a:ext>
                  </a:extLst>
                </a:gridCol>
                <a:gridCol w="553743">
                  <a:extLst>
                    <a:ext uri="{9D8B030D-6E8A-4147-A177-3AD203B41FA5}">
                      <a16:colId xmlns:a16="http://schemas.microsoft.com/office/drawing/2014/main" val="3826845938"/>
                    </a:ext>
                  </a:extLst>
                </a:gridCol>
                <a:gridCol w="553743">
                  <a:extLst>
                    <a:ext uri="{9D8B030D-6E8A-4147-A177-3AD203B41FA5}">
                      <a16:colId xmlns:a16="http://schemas.microsoft.com/office/drawing/2014/main" val="540701778"/>
                    </a:ext>
                  </a:extLst>
                </a:gridCol>
                <a:gridCol w="553743">
                  <a:extLst>
                    <a:ext uri="{9D8B030D-6E8A-4147-A177-3AD203B41FA5}">
                      <a16:colId xmlns:a16="http://schemas.microsoft.com/office/drawing/2014/main" val="582848898"/>
                    </a:ext>
                  </a:extLst>
                </a:gridCol>
                <a:gridCol w="553743">
                  <a:extLst>
                    <a:ext uri="{9D8B030D-6E8A-4147-A177-3AD203B41FA5}">
                      <a16:colId xmlns:a16="http://schemas.microsoft.com/office/drawing/2014/main" val="1101313438"/>
                    </a:ext>
                  </a:extLst>
                </a:gridCol>
                <a:gridCol w="420433">
                  <a:extLst>
                    <a:ext uri="{9D8B030D-6E8A-4147-A177-3AD203B41FA5}">
                      <a16:colId xmlns:a16="http://schemas.microsoft.com/office/drawing/2014/main" val="759413581"/>
                    </a:ext>
                  </a:extLst>
                </a:gridCol>
                <a:gridCol w="687054">
                  <a:extLst>
                    <a:ext uri="{9D8B030D-6E8A-4147-A177-3AD203B41FA5}">
                      <a16:colId xmlns:a16="http://schemas.microsoft.com/office/drawing/2014/main" val="978188123"/>
                    </a:ext>
                  </a:extLst>
                </a:gridCol>
                <a:gridCol w="553743">
                  <a:extLst>
                    <a:ext uri="{9D8B030D-6E8A-4147-A177-3AD203B41FA5}">
                      <a16:colId xmlns:a16="http://schemas.microsoft.com/office/drawing/2014/main" val="3664665362"/>
                    </a:ext>
                  </a:extLst>
                </a:gridCol>
                <a:gridCol w="553743">
                  <a:extLst>
                    <a:ext uri="{9D8B030D-6E8A-4147-A177-3AD203B41FA5}">
                      <a16:colId xmlns:a16="http://schemas.microsoft.com/office/drawing/2014/main" val="2635293544"/>
                    </a:ext>
                  </a:extLst>
                </a:gridCol>
                <a:gridCol w="553743">
                  <a:extLst>
                    <a:ext uri="{9D8B030D-6E8A-4147-A177-3AD203B41FA5}">
                      <a16:colId xmlns:a16="http://schemas.microsoft.com/office/drawing/2014/main" val="584244631"/>
                    </a:ext>
                  </a:extLst>
                </a:gridCol>
                <a:gridCol w="553743">
                  <a:extLst>
                    <a:ext uri="{9D8B030D-6E8A-4147-A177-3AD203B41FA5}">
                      <a16:colId xmlns:a16="http://schemas.microsoft.com/office/drawing/2014/main" val="464386911"/>
                    </a:ext>
                  </a:extLst>
                </a:gridCol>
                <a:gridCol w="553743">
                  <a:extLst>
                    <a:ext uri="{9D8B030D-6E8A-4147-A177-3AD203B41FA5}">
                      <a16:colId xmlns:a16="http://schemas.microsoft.com/office/drawing/2014/main" val="3763257142"/>
                    </a:ext>
                  </a:extLst>
                </a:gridCol>
                <a:gridCol w="553743">
                  <a:extLst>
                    <a:ext uri="{9D8B030D-6E8A-4147-A177-3AD203B41FA5}">
                      <a16:colId xmlns:a16="http://schemas.microsoft.com/office/drawing/2014/main" val="4000653154"/>
                    </a:ext>
                  </a:extLst>
                </a:gridCol>
              </a:tblGrid>
              <a:tr h="86523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Località</a:t>
                      </a:r>
                      <a:endParaRPr lang="it-IT" sz="13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vert27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Cereali</a:t>
                      </a:r>
                      <a:endParaRPr lang="it-IT" sz="13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vert27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Confetture </a:t>
                      </a:r>
                      <a:endParaRPr lang="it-IT" sz="13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vert27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Erbe aromatiche e spezie</a:t>
                      </a:r>
                      <a:endParaRPr lang="it-IT" sz="13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vert27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Foraggio</a:t>
                      </a:r>
                      <a:endParaRPr lang="it-IT" sz="13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vert27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Formaggio</a:t>
                      </a:r>
                      <a:endParaRPr lang="it-IT" sz="13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vert27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Frutta, verdura</a:t>
                      </a:r>
                      <a:endParaRPr lang="it-IT" sz="13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vert27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Funghi</a:t>
                      </a:r>
                      <a:endParaRPr lang="it-IT" sz="13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vert27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Lana</a:t>
                      </a:r>
                      <a:endParaRPr lang="it-IT" sz="13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vert27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Latte</a:t>
                      </a:r>
                      <a:endParaRPr lang="it-IT" sz="13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vert27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Legna</a:t>
                      </a:r>
                      <a:endParaRPr lang="it-IT" sz="13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vert27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Legumi</a:t>
                      </a:r>
                      <a:endParaRPr lang="it-IT" sz="13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vert27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Mirto</a:t>
                      </a:r>
                      <a:endParaRPr lang="it-IT" sz="13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vert27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Olio</a:t>
                      </a:r>
                      <a:endParaRPr lang="it-IT" sz="13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vert27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Pane</a:t>
                      </a:r>
                      <a:endParaRPr lang="it-IT" sz="13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vert27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Vino</a:t>
                      </a:r>
                      <a:endParaRPr lang="it-IT" sz="13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vert27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515368"/>
                  </a:ext>
                </a:extLst>
              </a:tr>
              <a:tr h="47091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4.670 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21.300 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1.000 </a:t>
                      </a:r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208.352 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30.290 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252.839 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100.500 </a:t>
                      </a:r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360 </a:t>
                      </a:r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336.550 </a:t>
                      </a:r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30.000 </a:t>
                      </a:r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4.900 </a:t>
                      </a:r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45.500 </a:t>
                      </a:r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1.600 </a:t>
                      </a:r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23.400 </a:t>
                      </a:r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908.400 </a:t>
                      </a:r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08373131"/>
                  </a:ext>
                </a:extLst>
              </a:tr>
              <a:tr h="235455"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27629662"/>
                  </a:ext>
                </a:extLst>
              </a:tr>
              <a:tr h="23545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it-IT" sz="1300" b="0" i="0" u="none" strike="noStrike" dirty="0">
                        <a:solidFill>
                          <a:srgbClr val="44546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3.900</a:t>
                      </a:r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189.839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72.000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33.500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23.400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851.000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00992102"/>
                  </a:ext>
                </a:extLst>
              </a:tr>
              <a:tr h="23545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it-IT" sz="1300" b="0" i="0" u="none" strike="noStrike" dirty="0">
                        <a:solidFill>
                          <a:srgbClr val="44546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4.170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21.000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208.352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26.390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63.000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100.500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</a:t>
                      </a:r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264.550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30.000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4.900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12.000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1.600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it-IT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57.400</a:t>
                      </a:r>
                      <a:endParaRPr lang="it-IT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90437140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C104F7BD-A569-6547-9CD0-B68765CDE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422" y="3462378"/>
            <a:ext cx="554459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it-IT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Tipologia di produzione venduta dagli agriturismi sardi</a:t>
            </a:r>
            <a:endParaRPr lang="it-IT" alt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913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17F61652-DBCD-6944-9170-A20A0D260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F983EB-8206-C44D-83B7-EAF89C016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000" y="2"/>
            <a:ext cx="1368000" cy="1306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Y:\Pole Cooperation\Projets en cours\4. PROMETEA\2. Communication\PROMETEA - logo Version Finale.jpg">
            <a:extLst>
              <a:ext uri="{FF2B5EF4-FFF2-40B4-BE49-F238E27FC236}">
                <a16:creationId xmlns:a16="http://schemas.microsoft.com/office/drawing/2014/main" id="{27F3E88C-BE84-A442-AE90-9069577EF8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6093296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>
            <a:extLst>
              <a:ext uri="{FF2B5EF4-FFF2-40B4-BE49-F238E27FC236}">
                <a16:creationId xmlns:a16="http://schemas.microsoft.com/office/drawing/2014/main" id="{D1DAE9E1-6E39-9A44-9E31-F54BB7E07FED}"/>
              </a:ext>
            </a:extLst>
          </p:cNvPr>
          <p:cNvSpPr txBox="1">
            <a:spLocks/>
          </p:cNvSpPr>
          <p:nvPr/>
        </p:nvSpPr>
        <p:spPr bwMode="auto">
          <a:xfrm>
            <a:off x="5076056" y="6101995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77155C1-596C-794F-B423-BABAAFCD3EBF}"/>
              </a:ext>
            </a:extLst>
          </p:cNvPr>
          <p:cNvSpPr/>
          <p:nvPr/>
        </p:nvSpPr>
        <p:spPr>
          <a:xfrm>
            <a:off x="2555776" y="0"/>
            <a:ext cx="3607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79705" algn="just">
              <a:spcAft>
                <a:spcPts val="0"/>
              </a:spcAft>
            </a:pPr>
            <a:r>
              <a:rPr lang="it-IT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Analisi economico-finanziaria</a:t>
            </a:r>
            <a:endParaRPr lang="it-IT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EC2F8DA4-FE3C-8D4C-B757-E91354A1DDD6}"/>
              </a:ext>
            </a:extLst>
          </p:cNvPr>
          <p:cNvSpPr/>
          <p:nvPr/>
        </p:nvSpPr>
        <p:spPr>
          <a:xfrm>
            <a:off x="137485" y="439021"/>
            <a:ext cx="4634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8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Analisi delle attività ricettive e ricreative </a:t>
            </a:r>
            <a:endParaRPr lang="it-IT" b="1" dirty="0">
              <a:solidFill>
                <a:srgbClr val="008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07DA9054-7AD7-3D42-82D8-B9D54B640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85" y="762187"/>
            <a:ext cx="33121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t-IT" sz="1600" b="1" dirty="0"/>
              <a:t>Servizio somministrazione pasti</a:t>
            </a:r>
            <a:endParaRPr lang="it-IT" sz="160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C69D27F7-A10C-594D-9810-76D703690A6D}"/>
              </a:ext>
            </a:extLst>
          </p:cNvPr>
          <p:cNvSpPr/>
          <p:nvPr/>
        </p:nvSpPr>
        <p:spPr>
          <a:xfrm>
            <a:off x="269776" y="5837783"/>
            <a:ext cx="545435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Su prenotazione; ** Solo weekend; *** Attività concentrata nei mesi da maggio a settembre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3" name="Tabella 12">
            <a:extLst>
              <a:ext uri="{FF2B5EF4-FFF2-40B4-BE49-F238E27FC236}">
                <a16:creationId xmlns:a16="http://schemas.microsoft.com/office/drawing/2014/main" id="{17605071-1CDD-6F45-8600-989C5DF8C3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188964"/>
              </p:ext>
            </p:extLst>
          </p:nvPr>
        </p:nvGraphicFramePr>
        <p:xfrm>
          <a:off x="4772087" y="2143899"/>
          <a:ext cx="3302000" cy="27710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5500">
                  <a:extLst>
                    <a:ext uri="{9D8B030D-6E8A-4147-A177-3AD203B41FA5}">
                      <a16:colId xmlns:a16="http://schemas.microsoft.com/office/drawing/2014/main" val="2375360552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917788657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4264315086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979068846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N. Coperti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N. mesi di attività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Fatturato per coperto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Fatturato mensile per coperto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5423889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50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 €          200 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  33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4799864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100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  20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151927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12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360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  30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23413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80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12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8.750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729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5159216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477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119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5080335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80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12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1.875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156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1530202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80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563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  56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2269892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80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175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  29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7936445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80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12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3.500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 €          292 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9454588"/>
                  </a:ext>
                </a:extLst>
              </a:tr>
            </a:tbl>
          </a:graphicData>
        </a:graphic>
      </p:graphicFrame>
      <p:graphicFrame>
        <p:nvGraphicFramePr>
          <p:cNvPr id="14" name="Tabella 13">
            <a:extLst>
              <a:ext uri="{FF2B5EF4-FFF2-40B4-BE49-F238E27FC236}">
                <a16:creationId xmlns:a16="http://schemas.microsoft.com/office/drawing/2014/main" id="{6FC6BC3A-1D2F-774E-915B-B0E32783AD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020179"/>
              </p:ext>
            </p:extLst>
          </p:nvPr>
        </p:nvGraphicFramePr>
        <p:xfrm>
          <a:off x="315037" y="1967145"/>
          <a:ext cx="3302000" cy="36346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5500">
                  <a:extLst>
                    <a:ext uri="{9D8B030D-6E8A-4147-A177-3AD203B41FA5}">
                      <a16:colId xmlns:a16="http://schemas.microsoft.com/office/drawing/2014/main" val="4226428329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3485695889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874845508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996062469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N. Coperti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N. mesi di attività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Fatturato per coperto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Fatturato mensile per coperto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4216129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12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1.000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  83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7699135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12*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900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 €            75 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0488564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35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643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107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4176990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12*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219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  18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8603096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80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12***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988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  82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030285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80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12*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781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  65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6619627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12*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250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  21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5552427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100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12* **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220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  18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8951775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110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12* ** ***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1.873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156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690383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120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12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150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  13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8152745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120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12*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467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  39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399847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150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12**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933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  78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0053837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250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12*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 €          100 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 €              8 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47915624"/>
                  </a:ext>
                </a:extLst>
              </a:tr>
            </a:tbl>
          </a:graphicData>
        </a:graphic>
      </p:graphicFrame>
      <p:sp>
        <p:nvSpPr>
          <p:cNvPr id="15" name="Rettangolo 14">
            <a:extLst>
              <a:ext uri="{FF2B5EF4-FFF2-40B4-BE49-F238E27FC236}">
                <a16:creationId xmlns:a16="http://schemas.microsoft.com/office/drawing/2014/main" id="{DB9A2FF2-22D5-EE41-8C20-510DAB6214B4}"/>
              </a:ext>
            </a:extLst>
          </p:cNvPr>
          <p:cNvSpPr/>
          <p:nvPr/>
        </p:nvSpPr>
        <p:spPr>
          <a:xfrm>
            <a:off x="241616" y="1150846"/>
            <a:ext cx="44023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M: 13 imprese; </a:t>
            </a:r>
          </a:p>
          <a:p>
            <a:pPr indent="1023938"/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n. medio coperti 96</a:t>
            </a:r>
          </a:p>
          <a:p>
            <a:pPr indent="1023938"/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(min. 30, max. 250) 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3F7DCD3B-76D2-964F-8FD6-DD3620B9150B}"/>
              </a:ext>
            </a:extLst>
          </p:cNvPr>
          <p:cNvSpPr/>
          <p:nvPr/>
        </p:nvSpPr>
        <p:spPr>
          <a:xfrm>
            <a:off x="4644007" y="1183665"/>
            <a:ext cx="57781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: 10 imprese; </a:t>
            </a:r>
          </a:p>
          <a:p>
            <a:pPr marL="581025" indent="47625"/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n. medio coperti 181 </a:t>
            </a:r>
          </a:p>
          <a:p>
            <a:pPr marL="581025" indent="47625"/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(min. 50, max. 800)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407121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17F61652-DBCD-6944-9170-A20A0D260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F983EB-8206-C44D-83B7-EAF89C016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000" y="11877"/>
            <a:ext cx="1368000" cy="1306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Y:\Pole Cooperation\Projets en cours\4. PROMETEA\2. Communication\PROMETEA - logo Version Finale.jpg">
            <a:extLst>
              <a:ext uri="{FF2B5EF4-FFF2-40B4-BE49-F238E27FC236}">
                <a16:creationId xmlns:a16="http://schemas.microsoft.com/office/drawing/2014/main" id="{27F3E88C-BE84-A442-AE90-9069577EF8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6105171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>
            <a:extLst>
              <a:ext uri="{FF2B5EF4-FFF2-40B4-BE49-F238E27FC236}">
                <a16:creationId xmlns:a16="http://schemas.microsoft.com/office/drawing/2014/main" id="{D1DAE9E1-6E39-9A44-9E31-F54BB7E07FED}"/>
              </a:ext>
            </a:extLst>
          </p:cNvPr>
          <p:cNvSpPr txBox="1">
            <a:spLocks/>
          </p:cNvSpPr>
          <p:nvPr/>
        </p:nvSpPr>
        <p:spPr bwMode="auto">
          <a:xfrm>
            <a:off x="5076056" y="6113870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79A10DB6-4C7B-6B4B-99D5-DF2A57ADA24E}"/>
              </a:ext>
            </a:extLst>
          </p:cNvPr>
          <p:cNvSpPr/>
          <p:nvPr/>
        </p:nvSpPr>
        <p:spPr>
          <a:xfrm>
            <a:off x="2555776" y="2"/>
            <a:ext cx="3607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79705" algn="just">
              <a:spcAft>
                <a:spcPts val="0"/>
              </a:spcAft>
            </a:pPr>
            <a:r>
              <a:rPr lang="it-IT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Analisi economico-finanziaria</a:t>
            </a:r>
            <a:endParaRPr lang="it-IT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B26CBD8-BAD9-1C42-8A36-FDF8E8036E46}"/>
              </a:ext>
            </a:extLst>
          </p:cNvPr>
          <p:cNvSpPr/>
          <p:nvPr/>
        </p:nvSpPr>
        <p:spPr>
          <a:xfrm>
            <a:off x="137485" y="439021"/>
            <a:ext cx="4634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8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Analisi delle attività ricettive e ricreative </a:t>
            </a:r>
            <a:endParaRPr lang="it-IT" b="1" dirty="0">
              <a:solidFill>
                <a:srgbClr val="008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0D66831B-AE4D-554D-988B-56BC9C3D943B}"/>
              </a:ext>
            </a:extLst>
          </p:cNvPr>
          <p:cNvSpPr/>
          <p:nvPr/>
        </p:nvSpPr>
        <p:spPr>
          <a:xfrm>
            <a:off x="0" y="1052736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M                                                                  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Tabella 12">
            <a:extLst>
              <a:ext uri="{FF2B5EF4-FFF2-40B4-BE49-F238E27FC236}">
                <a16:creationId xmlns:a16="http://schemas.microsoft.com/office/drawing/2014/main" id="{86A1A202-11F1-914A-9B66-8098A1342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076276"/>
              </p:ext>
            </p:extLst>
          </p:nvPr>
        </p:nvGraphicFramePr>
        <p:xfrm>
          <a:off x="150950" y="1340768"/>
          <a:ext cx="4042792" cy="3919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0698">
                  <a:extLst>
                    <a:ext uri="{9D8B030D-6E8A-4147-A177-3AD203B41FA5}">
                      <a16:colId xmlns:a16="http://schemas.microsoft.com/office/drawing/2014/main" val="1841881827"/>
                    </a:ext>
                  </a:extLst>
                </a:gridCol>
                <a:gridCol w="1010698">
                  <a:extLst>
                    <a:ext uri="{9D8B030D-6E8A-4147-A177-3AD203B41FA5}">
                      <a16:colId xmlns:a16="http://schemas.microsoft.com/office/drawing/2014/main" val="2563078310"/>
                    </a:ext>
                  </a:extLst>
                </a:gridCol>
                <a:gridCol w="1010698">
                  <a:extLst>
                    <a:ext uri="{9D8B030D-6E8A-4147-A177-3AD203B41FA5}">
                      <a16:colId xmlns:a16="http://schemas.microsoft.com/office/drawing/2014/main" val="3992110294"/>
                    </a:ext>
                  </a:extLst>
                </a:gridCol>
                <a:gridCol w="1010698">
                  <a:extLst>
                    <a:ext uri="{9D8B030D-6E8A-4147-A177-3AD203B41FA5}">
                      <a16:colId xmlns:a16="http://schemas.microsoft.com/office/drawing/2014/main" val="733950127"/>
                    </a:ext>
                  </a:extLst>
                </a:gridCol>
              </a:tblGrid>
              <a:tr h="3054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 Posti letto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per posto letto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 mesi di attività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mensile posto letto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1402216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559415398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718455646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2770795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57435048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8357666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89713591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2796852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58216425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05164690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4316482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472340500"/>
                  </a:ext>
                </a:extLst>
              </a:tr>
            </a:tbl>
          </a:graphicData>
        </a:graphic>
      </p:graphicFrame>
      <p:graphicFrame>
        <p:nvGraphicFramePr>
          <p:cNvPr id="14" name="Tabella 13">
            <a:extLst>
              <a:ext uri="{FF2B5EF4-FFF2-40B4-BE49-F238E27FC236}">
                <a16:creationId xmlns:a16="http://schemas.microsoft.com/office/drawing/2014/main" id="{AC62D82C-9735-7941-BFB2-422D167083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352061"/>
              </p:ext>
            </p:extLst>
          </p:nvPr>
        </p:nvGraphicFramePr>
        <p:xfrm>
          <a:off x="4772014" y="1340768"/>
          <a:ext cx="4042792" cy="3919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0698">
                  <a:extLst>
                    <a:ext uri="{9D8B030D-6E8A-4147-A177-3AD203B41FA5}">
                      <a16:colId xmlns:a16="http://schemas.microsoft.com/office/drawing/2014/main" val="1664422361"/>
                    </a:ext>
                  </a:extLst>
                </a:gridCol>
                <a:gridCol w="1010698">
                  <a:extLst>
                    <a:ext uri="{9D8B030D-6E8A-4147-A177-3AD203B41FA5}">
                      <a16:colId xmlns:a16="http://schemas.microsoft.com/office/drawing/2014/main" val="3315054163"/>
                    </a:ext>
                  </a:extLst>
                </a:gridCol>
                <a:gridCol w="1010698">
                  <a:extLst>
                    <a:ext uri="{9D8B030D-6E8A-4147-A177-3AD203B41FA5}">
                      <a16:colId xmlns:a16="http://schemas.microsoft.com/office/drawing/2014/main" val="806091433"/>
                    </a:ext>
                  </a:extLst>
                </a:gridCol>
                <a:gridCol w="1010698">
                  <a:extLst>
                    <a:ext uri="{9D8B030D-6E8A-4147-A177-3AD203B41FA5}">
                      <a16:colId xmlns:a16="http://schemas.microsoft.com/office/drawing/2014/main" val="3259571574"/>
                    </a:ext>
                  </a:extLst>
                </a:gridCol>
              </a:tblGrid>
              <a:tr h="6489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 Posti letto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per posto letto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 mesi di attività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mensile posto letto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4753103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2.042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0946561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3.600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5487579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9.375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781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7354887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5.000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417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75754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2.647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441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0565397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713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8421907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5.200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520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7476060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3.150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2638687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1.440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7211706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3.611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301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7423722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3.750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625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86813700"/>
                  </a:ext>
                </a:extLst>
              </a:tr>
            </a:tbl>
          </a:graphicData>
        </a:graphic>
      </p:graphicFrame>
      <p:sp>
        <p:nvSpPr>
          <p:cNvPr id="16" name="Rectangle 1">
            <a:extLst>
              <a:ext uri="{FF2B5EF4-FFF2-40B4-BE49-F238E27FC236}">
                <a16:creationId xmlns:a16="http://schemas.microsoft.com/office/drawing/2014/main" id="{960BAE75-49C2-EA48-8C9B-3B0348389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50" y="5432766"/>
            <a:ext cx="84669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t-IT" sz="1600" b="1" dirty="0"/>
              <a:t>Fattoria didattica, degustazioni o agri-campeggio</a:t>
            </a:r>
            <a:endParaRPr lang="it-IT" sz="1600" dirty="0"/>
          </a:p>
        </p:txBody>
      </p:sp>
      <p:sp>
        <p:nvSpPr>
          <p:cNvPr id="17" name="Rectangle 1">
            <a:extLst>
              <a:ext uri="{FF2B5EF4-FFF2-40B4-BE49-F238E27FC236}">
                <a16:creationId xmlns:a16="http://schemas.microsoft.com/office/drawing/2014/main" id="{703649F6-4DBD-F44C-8CCF-C081D1DB9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85" y="762187"/>
            <a:ext cx="261642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t-IT" sz="1600" b="1" dirty="0"/>
              <a:t>Attività di pernottamento</a:t>
            </a:r>
            <a:endParaRPr lang="it-IT" sz="160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3FF34896-08B9-E349-8D72-0A331BCDF9A3}"/>
              </a:ext>
            </a:extLst>
          </p:cNvPr>
          <p:cNvSpPr/>
          <p:nvPr/>
        </p:nvSpPr>
        <p:spPr>
          <a:xfrm>
            <a:off x="-36512" y="5703228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M: n. 3;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Fatt.to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medio &lt; € 3.000;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n. 2;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Fatt.to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medio </a:t>
            </a:r>
            <a:r>
              <a:rPr lang="it-IT" sz="1600" dirty="0"/>
              <a:t>≃ 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€ 5.000 </a:t>
            </a:r>
          </a:p>
        </p:txBody>
      </p:sp>
    </p:spTree>
    <p:extLst>
      <p:ext uri="{BB962C8B-B14F-4D97-AF65-F5344CB8AC3E}">
        <p14:creationId xmlns:p14="http://schemas.microsoft.com/office/powerpoint/2010/main" val="3525817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729A729A-9C5D-5E43-9780-C5CB8B8F0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7EED644-9BEC-2645-9A80-CF7B4B2065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000" y="11877"/>
            <a:ext cx="1368000" cy="1306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Y:\Pole Cooperation\Projets en cours\4. PROMETEA\2. Communication\PROMETEA - logo Version Finale.jpg">
            <a:extLst>
              <a:ext uri="{FF2B5EF4-FFF2-40B4-BE49-F238E27FC236}">
                <a16:creationId xmlns:a16="http://schemas.microsoft.com/office/drawing/2014/main" id="{85026FC4-24B2-0D46-924F-12C1F8EEA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6105171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>
            <a:extLst>
              <a:ext uri="{FF2B5EF4-FFF2-40B4-BE49-F238E27FC236}">
                <a16:creationId xmlns:a16="http://schemas.microsoft.com/office/drawing/2014/main" id="{96717ED7-547C-AF48-840C-5271E6F57C9E}"/>
              </a:ext>
            </a:extLst>
          </p:cNvPr>
          <p:cNvSpPr txBox="1">
            <a:spLocks/>
          </p:cNvSpPr>
          <p:nvPr/>
        </p:nvSpPr>
        <p:spPr bwMode="auto">
          <a:xfrm>
            <a:off x="5076056" y="6113870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2FB52A2D-2CFA-C143-9B8E-E161F857E332}"/>
              </a:ext>
            </a:extLst>
          </p:cNvPr>
          <p:cNvSpPr/>
          <p:nvPr/>
        </p:nvSpPr>
        <p:spPr>
          <a:xfrm>
            <a:off x="2555776" y="2"/>
            <a:ext cx="3607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79705" algn="just">
              <a:spcAft>
                <a:spcPts val="0"/>
              </a:spcAft>
            </a:pPr>
            <a:r>
              <a:rPr lang="it-IT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Analisi economico-finanziaria</a:t>
            </a:r>
            <a:endParaRPr lang="it-IT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ED92B731-4551-0C4E-98A1-057A228E177B}"/>
              </a:ext>
            </a:extLst>
          </p:cNvPr>
          <p:cNvSpPr/>
          <p:nvPr/>
        </p:nvSpPr>
        <p:spPr>
          <a:xfrm>
            <a:off x="6777975" y="1772816"/>
            <a:ext cx="2270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8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Ripartizione % PLV</a:t>
            </a:r>
            <a:endParaRPr lang="it-IT" b="1" dirty="0">
              <a:solidFill>
                <a:srgbClr val="008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D4872CC1-59A7-5B42-8CCD-5F86CFC7B0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887119"/>
              </p:ext>
            </p:extLst>
          </p:nvPr>
        </p:nvGraphicFramePr>
        <p:xfrm>
          <a:off x="179512" y="305543"/>
          <a:ext cx="6480000" cy="5753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41812041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223746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942452616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14235119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29261793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66305411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203093267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445682756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496041194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70327791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15734760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87105658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PLV </a:t>
                      </a:r>
                      <a:endParaRPr lang="it-IT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A.A.</a:t>
                      </a:r>
                      <a:endParaRPr lang="it-IT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PV</a:t>
                      </a:r>
                      <a:endParaRPr lang="it-IT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SER </a:t>
                      </a:r>
                      <a:endParaRPr lang="it-IT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E.A.</a:t>
                      </a:r>
                      <a:endParaRPr lang="it-IT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ULS </a:t>
                      </a:r>
                      <a:endParaRPr lang="it-IT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</a:t>
                      </a:r>
                      <a:endParaRPr lang="it-IT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PNS</a:t>
                      </a:r>
                      <a:endParaRPr lang="it-IT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PNA</a:t>
                      </a:r>
                      <a:endParaRPr lang="it-IT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RN</a:t>
                      </a:r>
                      <a:endParaRPr lang="it-IT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lang="it-IT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651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-32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extLst>
                  <a:ext uri="{0D108BD9-81ED-4DB2-BD59-A6C34878D82A}">
                    <a16:rowId xmlns:a16="http://schemas.microsoft.com/office/drawing/2014/main" val="22652420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-27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extLst>
                  <a:ext uri="{0D108BD9-81ED-4DB2-BD59-A6C34878D82A}">
                    <a16:rowId xmlns:a16="http://schemas.microsoft.com/office/drawing/2014/main" val="208458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extLst>
                  <a:ext uri="{0D108BD9-81ED-4DB2-BD59-A6C34878D82A}">
                    <a16:rowId xmlns:a16="http://schemas.microsoft.com/office/drawing/2014/main" val="42588405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extLst>
                  <a:ext uri="{0D108BD9-81ED-4DB2-BD59-A6C34878D82A}">
                    <a16:rowId xmlns:a16="http://schemas.microsoft.com/office/drawing/2014/main" val="42041882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-35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extLst>
                  <a:ext uri="{0D108BD9-81ED-4DB2-BD59-A6C34878D82A}">
                    <a16:rowId xmlns:a16="http://schemas.microsoft.com/office/drawing/2014/main" val="148746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extLst>
                  <a:ext uri="{0D108BD9-81ED-4DB2-BD59-A6C34878D82A}">
                    <a16:rowId xmlns:a16="http://schemas.microsoft.com/office/drawing/2014/main" val="33578116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extLst>
                  <a:ext uri="{0D108BD9-81ED-4DB2-BD59-A6C34878D82A}">
                    <a16:rowId xmlns:a16="http://schemas.microsoft.com/office/drawing/2014/main" val="7093921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extLst>
                  <a:ext uri="{0D108BD9-81ED-4DB2-BD59-A6C34878D82A}">
                    <a16:rowId xmlns:a16="http://schemas.microsoft.com/office/drawing/2014/main" val="25128869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-58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extLst>
                  <a:ext uri="{0D108BD9-81ED-4DB2-BD59-A6C34878D82A}">
                    <a16:rowId xmlns:a16="http://schemas.microsoft.com/office/drawing/2014/main" val="42475423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extLst>
                  <a:ext uri="{0D108BD9-81ED-4DB2-BD59-A6C34878D82A}">
                    <a16:rowId xmlns:a16="http://schemas.microsoft.com/office/drawing/2014/main" val="17862910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-69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extLst>
                  <a:ext uri="{0D108BD9-81ED-4DB2-BD59-A6C34878D82A}">
                    <a16:rowId xmlns:a16="http://schemas.microsoft.com/office/drawing/2014/main" val="14074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-31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extLst>
                  <a:ext uri="{0D108BD9-81ED-4DB2-BD59-A6C34878D82A}">
                    <a16:rowId xmlns:a16="http://schemas.microsoft.com/office/drawing/2014/main" val="10981085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extLst>
                  <a:ext uri="{0D108BD9-81ED-4DB2-BD59-A6C34878D82A}">
                    <a16:rowId xmlns:a16="http://schemas.microsoft.com/office/drawing/2014/main" val="11352355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-113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extLst>
                  <a:ext uri="{0D108BD9-81ED-4DB2-BD59-A6C34878D82A}">
                    <a16:rowId xmlns:a16="http://schemas.microsoft.com/office/drawing/2014/main" val="2196235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-59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/>
                </a:tc>
                <a:extLst>
                  <a:ext uri="{0D108BD9-81ED-4DB2-BD59-A6C34878D82A}">
                    <a16:rowId xmlns:a16="http://schemas.microsoft.com/office/drawing/2014/main" val="18040363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8850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8587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956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9688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078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3596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-29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-87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0053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-26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1805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4720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3992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3601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t-IT" sz="13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it-IT" sz="13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-53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55" marR="7355" marT="735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901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3225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1833</TotalTime>
  <Words>2564</Words>
  <Application>Microsoft Macintosh PowerPoint</Application>
  <PresentationFormat>Presentazione su schermo (4:3)</PresentationFormat>
  <Paragraphs>1114</Paragraphs>
  <Slides>15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Arial</vt:lpstr>
      <vt:lpstr>Calibri</vt:lpstr>
      <vt:lpstr>Open Sans</vt:lpstr>
      <vt:lpstr>Times New Roman</vt:lpstr>
      <vt:lpstr>Wingdings</vt:lpstr>
      <vt:lpstr>Tema di Office</vt:lpstr>
      <vt:lpstr>PROMETEA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Rigo</dc:creator>
  <cp:lastModifiedBy>Utente di Microsoft Office</cp:lastModifiedBy>
  <cp:revision>115</cp:revision>
  <cp:lastPrinted>2018-11-28T18:30:47Z</cp:lastPrinted>
  <dcterms:created xsi:type="dcterms:W3CDTF">2016-03-04T10:12:56Z</dcterms:created>
  <dcterms:modified xsi:type="dcterms:W3CDTF">2018-11-29T07:43:26Z</dcterms:modified>
</cp:coreProperties>
</file>